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0" r:id="rId2"/>
    <p:sldId id="372" r:id="rId3"/>
    <p:sldId id="371" r:id="rId4"/>
    <p:sldId id="338" r:id="rId5"/>
    <p:sldId id="340" r:id="rId6"/>
    <p:sldId id="373" r:id="rId7"/>
    <p:sldId id="333" r:id="rId8"/>
    <p:sldId id="376" r:id="rId9"/>
    <p:sldId id="377" r:id="rId10"/>
    <p:sldId id="363" r:id="rId11"/>
    <p:sldId id="364" r:id="rId12"/>
    <p:sldId id="378" r:id="rId13"/>
    <p:sldId id="365" r:id="rId14"/>
    <p:sldId id="366" r:id="rId15"/>
    <p:sldId id="367" r:id="rId16"/>
    <p:sldId id="368" r:id="rId17"/>
    <p:sldId id="369" r:id="rId18"/>
    <p:sldId id="375" r:id="rId19"/>
  </p:sldIdLst>
  <p:sldSz cx="9144000" cy="6858000" type="screen4x3"/>
  <p:notesSz cx="6797675" cy="9926638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ija Hämälä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1F1F1"/>
    <a:srgbClr val="FAE600"/>
    <a:srgbClr val="B4B4B4"/>
    <a:srgbClr val="FFD200"/>
    <a:srgbClr val="000000"/>
    <a:srgbClr val="646464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0506" autoAdjust="0"/>
  </p:normalViewPr>
  <p:slideViewPr>
    <p:cSldViewPr>
      <p:cViewPr varScale="1">
        <p:scale>
          <a:sx n="102" d="100"/>
          <a:sy n="102" d="100"/>
        </p:scale>
        <p:origin x="6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0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2" name="Rectangle 2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79663" y="963771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fi-FI"/>
              <a:t>Proposal to [Client]</a:t>
            </a:r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9637713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fld id="{D0084C7E-5544-41DF-A19C-01C0FB82FC1F}" type="datetime1">
              <a:rPr lang="en-GB"/>
              <a:pPr/>
              <a:t>30/04/2019</a:t>
            </a:fld>
            <a:endParaRPr lang="fi-FI"/>
          </a:p>
        </p:txBody>
      </p:sp>
      <p:sp>
        <p:nvSpPr>
          <p:cNvPr id="69653" name="Rectangle 2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68450" y="9637713"/>
            <a:ext cx="6619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fi-FI"/>
              <a:t>Page </a:t>
            </a:r>
            <a:fld id="{7C499B13-61ED-4F59-B4D2-E902D1B50398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69697" name="Group 65"/>
          <p:cNvGrpSpPr>
            <a:grpSpLocks/>
          </p:cNvGrpSpPr>
          <p:nvPr/>
        </p:nvGrpSpPr>
        <p:grpSpPr bwMode="auto">
          <a:xfrm>
            <a:off x="5240338" y="9478963"/>
            <a:ext cx="1431925" cy="322262"/>
            <a:chOff x="3301" y="5971"/>
            <a:chExt cx="902" cy="203"/>
          </a:xfrm>
        </p:grpSpPr>
        <p:sp>
          <p:nvSpPr>
            <p:cNvPr id="69657" name="Freeform 25"/>
            <p:cNvSpPr>
              <a:spLocks noChangeAspect="1"/>
            </p:cNvSpPr>
            <p:nvPr/>
          </p:nvSpPr>
          <p:spPr bwMode="black">
            <a:xfrm>
              <a:off x="3359" y="5971"/>
              <a:ext cx="30" cy="69"/>
            </a:xfrm>
            <a:custGeom>
              <a:avLst/>
              <a:gdLst>
                <a:gd name="T0" fmla="*/ 158 w 158"/>
                <a:gd name="T1" fmla="*/ 0 h 359"/>
                <a:gd name="T2" fmla="*/ 87 w 158"/>
                <a:gd name="T3" fmla="*/ 359 h 359"/>
                <a:gd name="T4" fmla="*/ 0 w 158"/>
                <a:gd name="T5" fmla="*/ 359 h 359"/>
                <a:gd name="T6" fmla="*/ 68 w 158"/>
                <a:gd name="T7" fmla="*/ 0 h 359"/>
                <a:gd name="T8" fmla="*/ 158 w 158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59">
                  <a:moveTo>
                    <a:pt x="158" y="0"/>
                  </a:moveTo>
                  <a:lnTo>
                    <a:pt x="87" y="359"/>
                  </a:lnTo>
                  <a:lnTo>
                    <a:pt x="0" y="359"/>
                  </a:lnTo>
                  <a:lnTo>
                    <a:pt x="6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58" name="Freeform 26"/>
            <p:cNvSpPr>
              <a:spLocks noChangeAspect="1"/>
            </p:cNvSpPr>
            <p:nvPr/>
          </p:nvSpPr>
          <p:spPr bwMode="black">
            <a:xfrm>
              <a:off x="3316" y="5971"/>
              <a:ext cx="48" cy="17"/>
            </a:xfrm>
            <a:custGeom>
              <a:avLst/>
              <a:gdLst>
                <a:gd name="T0" fmla="*/ 248 w 248"/>
                <a:gd name="T1" fmla="*/ 0 h 88"/>
                <a:gd name="T2" fmla="*/ 229 w 248"/>
                <a:gd name="T3" fmla="*/ 88 h 88"/>
                <a:gd name="T4" fmla="*/ 0 w 248"/>
                <a:gd name="T5" fmla="*/ 88 h 88"/>
                <a:gd name="T6" fmla="*/ 18 w 248"/>
                <a:gd name="T7" fmla="*/ 0 h 88"/>
                <a:gd name="T8" fmla="*/ 248 w 24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8">
                  <a:moveTo>
                    <a:pt x="248" y="0"/>
                  </a:moveTo>
                  <a:lnTo>
                    <a:pt x="229" y="88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59" name="Freeform 27"/>
            <p:cNvSpPr>
              <a:spLocks noChangeAspect="1"/>
            </p:cNvSpPr>
            <p:nvPr/>
          </p:nvSpPr>
          <p:spPr bwMode="black">
            <a:xfrm>
              <a:off x="3301" y="5971"/>
              <a:ext cx="114" cy="95"/>
            </a:xfrm>
            <a:custGeom>
              <a:avLst/>
              <a:gdLst>
                <a:gd name="T0" fmla="*/ 590 w 590"/>
                <a:gd name="T1" fmla="*/ 0 h 492"/>
                <a:gd name="T2" fmla="*/ 493 w 590"/>
                <a:gd name="T3" fmla="*/ 492 h 492"/>
                <a:gd name="T4" fmla="*/ 0 w 590"/>
                <a:gd name="T5" fmla="*/ 492 h 492"/>
                <a:gd name="T6" fmla="*/ 16 w 590"/>
                <a:gd name="T7" fmla="*/ 404 h 492"/>
                <a:gd name="T8" fmla="*/ 425 w 590"/>
                <a:gd name="T9" fmla="*/ 404 h 492"/>
                <a:gd name="T10" fmla="*/ 505 w 590"/>
                <a:gd name="T11" fmla="*/ 0 h 492"/>
                <a:gd name="T12" fmla="*/ 590 w 590"/>
                <a:gd name="T13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92">
                  <a:moveTo>
                    <a:pt x="590" y="0"/>
                  </a:moveTo>
                  <a:lnTo>
                    <a:pt x="493" y="492"/>
                  </a:lnTo>
                  <a:lnTo>
                    <a:pt x="0" y="492"/>
                  </a:lnTo>
                  <a:lnTo>
                    <a:pt x="16" y="404"/>
                  </a:lnTo>
                  <a:lnTo>
                    <a:pt x="425" y="404"/>
                  </a:lnTo>
                  <a:lnTo>
                    <a:pt x="505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0" name="Freeform 28"/>
            <p:cNvSpPr>
              <a:spLocks noChangeAspect="1"/>
            </p:cNvSpPr>
            <p:nvPr/>
          </p:nvSpPr>
          <p:spPr bwMode="black">
            <a:xfrm>
              <a:off x="3311" y="5997"/>
              <a:ext cx="48" cy="17"/>
            </a:xfrm>
            <a:custGeom>
              <a:avLst/>
              <a:gdLst>
                <a:gd name="T0" fmla="*/ 248 w 248"/>
                <a:gd name="T1" fmla="*/ 0 h 90"/>
                <a:gd name="T2" fmla="*/ 229 w 248"/>
                <a:gd name="T3" fmla="*/ 90 h 90"/>
                <a:gd name="T4" fmla="*/ 0 w 248"/>
                <a:gd name="T5" fmla="*/ 90 h 90"/>
                <a:gd name="T6" fmla="*/ 16 w 248"/>
                <a:gd name="T7" fmla="*/ 0 h 90"/>
                <a:gd name="T8" fmla="*/ 248 w 24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90">
                  <a:moveTo>
                    <a:pt x="248" y="0"/>
                  </a:moveTo>
                  <a:lnTo>
                    <a:pt x="229" y="90"/>
                  </a:lnTo>
                  <a:lnTo>
                    <a:pt x="0" y="90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1" name="Freeform 29"/>
            <p:cNvSpPr>
              <a:spLocks noChangeAspect="1"/>
            </p:cNvSpPr>
            <p:nvPr/>
          </p:nvSpPr>
          <p:spPr bwMode="black">
            <a:xfrm>
              <a:off x="3306" y="6023"/>
              <a:ext cx="48" cy="17"/>
            </a:xfrm>
            <a:custGeom>
              <a:avLst/>
              <a:gdLst>
                <a:gd name="T0" fmla="*/ 248 w 248"/>
                <a:gd name="T1" fmla="*/ 0 h 89"/>
                <a:gd name="T2" fmla="*/ 229 w 248"/>
                <a:gd name="T3" fmla="*/ 89 h 89"/>
                <a:gd name="T4" fmla="*/ 0 w 248"/>
                <a:gd name="T5" fmla="*/ 89 h 89"/>
                <a:gd name="T6" fmla="*/ 16 w 248"/>
                <a:gd name="T7" fmla="*/ 0 h 89"/>
                <a:gd name="T8" fmla="*/ 248 w 24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9">
                  <a:moveTo>
                    <a:pt x="248" y="0"/>
                  </a:moveTo>
                  <a:lnTo>
                    <a:pt x="229" y="89"/>
                  </a:lnTo>
                  <a:lnTo>
                    <a:pt x="0" y="89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2" name="Freeform 30"/>
            <p:cNvSpPr>
              <a:spLocks noChangeAspect="1"/>
            </p:cNvSpPr>
            <p:nvPr/>
          </p:nvSpPr>
          <p:spPr bwMode="black">
            <a:xfrm>
              <a:off x="4130" y="5994"/>
              <a:ext cx="73" cy="74"/>
            </a:xfrm>
            <a:custGeom>
              <a:avLst/>
              <a:gdLst>
                <a:gd name="T0" fmla="*/ 108 w 161"/>
                <a:gd name="T1" fmla="*/ 0 h 162"/>
                <a:gd name="T2" fmla="*/ 33 w 161"/>
                <a:gd name="T3" fmla="*/ 28 h 162"/>
                <a:gd name="T4" fmla="*/ 0 w 161"/>
                <a:gd name="T5" fmla="*/ 101 h 162"/>
                <a:gd name="T6" fmla="*/ 24 w 161"/>
                <a:gd name="T7" fmla="*/ 147 h 162"/>
                <a:gd name="T8" fmla="*/ 75 w 161"/>
                <a:gd name="T9" fmla="*/ 162 h 162"/>
                <a:gd name="T10" fmla="*/ 137 w 161"/>
                <a:gd name="T11" fmla="*/ 150 h 162"/>
                <a:gd name="T12" fmla="*/ 149 w 161"/>
                <a:gd name="T13" fmla="*/ 90 h 162"/>
                <a:gd name="T14" fmla="*/ 134 w 161"/>
                <a:gd name="T15" fmla="*/ 91 h 162"/>
                <a:gd name="T16" fmla="*/ 117 w 161"/>
                <a:gd name="T17" fmla="*/ 89 h 162"/>
                <a:gd name="T18" fmla="*/ 107 w 161"/>
                <a:gd name="T19" fmla="*/ 140 h 162"/>
                <a:gd name="T20" fmla="*/ 75 w 161"/>
                <a:gd name="T21" fmla="*/ 148 h 162"/>
                <a:gd name="T22" fmla="*/ 46 w 161"/>
                <a:gd name="T23" fmla="*/ 135 h 162"/>
                <a:gd name="T24" fmla="*/ 37 w 161"/>
                <a:gd name="T25" fmla="*/ 104 h 162"/>
                <a:gd name="T26" fmla="*/ 55 w 161"/>
                <a:gd name="T27" fmla="*/ 43 h 162"/>
                <a:gd name="T28" fmla="*/ 108 w 161"/>
                <a:gd name="T29" fmla="*/ 13 h 162"/>
                <a:gd name="T30" fmla="*/ 131 w 161"/>
                <a:gd name="T31" fmla="*/ 19 h 162"/>
                <a:gd name="T32" fmla="*/ 148 w 161"/>
                <a:gd name="T33" fmla="*/ 36 h 162"/>
                <a:gd name="T34" fmla="*/ 151 w 161"/>
                <a:gd name="T35" fmla="*/ 36 h 162"/>
                <a:gd name="T36" fmla="*/ 161 w 161"/>
                <a:gd name="T37" fmla="*/ 14 h 162"/>
                <a:gd name="T38" fmla="*/ 108 w 16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62">
                  <a:moveTo>
                    <a:pt x="108" y="0"/>
                  </a:moveTo>
                  <a:cubicBezTo>
                    <a:pt x="79" y="0"/>
                    <a:pt x="53" y="9"/>
                    <a:pt x="33" y="28"/>
                  </a:cubicBezTo>
                  <a:cubicBezTo>
                    <a:pt x="11" y="47"/>
                    <a:pt x="0" y="71"/>
                    <a:pt x="0" y="101"/>
                  </a:cubicBezTo>
                  <a:cubicBezTo>
                    <a:pt x="0" y="120"/>
                    <a:pt x="8" y="136"/>
                    <a:pt x="24" y="147"/>
                  </a:cubicBezTo>
                  <a:cubicBezTo>
                    <a:pt x="38" y="157"/>
                    <a:pt x="55" y="162"/>
                    <a:pt x="75" y="162"/>
                  </a:cubicBezTo>
                  <a:cubicBezTo>
                    <a:pt x="92" y="162"/>
                    <a:pt x="113" y="158"/>
                    <a:pt x="137" y="15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4" y="91"/>
                    <a:pt x="139" y="91"/>
                    <a:pt x="134" y="91"/>
                  </a:cubicBezTo>
                  <a:cubicBezTo>
                    <a:pt x="128" y="91"/>
                    <a:pt x="122" y="90"/>
                    <a:pt x="117" y="8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45"/>
                    <a:pt x="93" y="148"/>
                    <a:pt x="75" y="148"/>
                  </a:cubicBezTo>
                  <a:cubicBezTo>
                    <a:pt x="63" y="148"/>
                    <a:pt x="53" y="143"/>
                    <a:pt x="46" y="135"/>
                  </a:cubicBezTo>
                  <a:cubicBezTo>
                    <a:pt x="40" y="127"/>
                    <a:pt x="37" y="117"/>
                    <a:pt x="37" y="104"/>
                  </a:cubicBezTo>
                  <a:cubicBezTo>
                    <a:pt x="37" y="81"/>
                    <a:pt x="43" y="61"/>
                    <a:pt x="55" y="43"/>
                  </a:cubicBezTo>
                  <a:cubicBezTo>
                    <a:pt x="69" y="23"/>
                    <a:pt x="86" y="13"/>
                    <a:pt x="108" y="13"/>
                  </a:cubicBezTo>
                  <a:cubicBezTo>
                    <a:pt x="116" y="13"/>
                    <a:pt x="123" y="15"/>
                    <a:pt x="131" y="19"/>
                  </a:cubicBezTo>
                  <a:cubicBezTo>
                    <a:pt x="140" y="24"/>
                    <a:pt x="146" y="29"/>
                    <a:pt x="148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8" y="5"/>
                    <a:pt x="131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3" name="Freeform 31"/>
            <p:cNvSpPr>
              <a:spLocks noChangeAspect="1"/>
            </p:cNvSpPr>
            <p:nvPr/>
          </p:nvSpPr>
          <p:spPr bwMode="black">
            <a:xfrm>
              <a:off x="4052" y="5996"/>
              <a:ext cx="75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8 w 166"/>
                <a:gd name="T5" fmla="*/ 104 h 154"/>
                <a:gd name="T6" fmla="*/ 52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8 w 166"/>
                <a:gd name="T13" fmla="*/ 154 h 154"/>
                <a:gd name="T14" fmla="*/ 40 w 166"/>
                <a:gd name="T15" fmla="*/ 44 h 154"/>
                <a:gd name="T16" fmla="*/ 119 w 166"/>
                <a:gd name="T17" fmla="*/ 154 h 154"/>
                <a:gd name="T18" fmla="*/ 136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7" y="1"/>
                    <a:pt x="154" y="0"/>
                    <a:pt x="149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2" y="0"/>
                    <a:pt x="159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4" name="Freeform 32"/>
            <p:cNvSpPr>
              <a:spLocks noChangeAspect="1"/>
            </p:cNvSpPr>
            <p:nvPr/>
          </p:nvSpPr>
          <p:spPr bwMode="black">
            <a:xfrm>
              <a:off x="3983" y="5996"/>
              <a:ext cx="70" cy="72"/>
            </a:xfrm>
            <a:custGeom>
              <a:avLst/>
              <a:gdLst>
                <a:gd name="T0" fmla="*/ 146 w 155"/>
                <a:gd name="T1" fmla="*/ 2 h 158"/>
                <a:gd name="T2" fmla="*/ 137 w 155"/>
                <a:gd name="T3" fmla="*/ 0 h 158"/>
                <a:gd name="T4" fmla="*/ 117 w 155"/>
                <a:gd name="T5" fmla="*/ 101 h 158"/>
                <a:gd name="T6" fmla="*/ 99 w 155"/>
                <a:gd name="T7" fmla="*/ 132 h 158"/>
                <a:gd name="T8" fmla="*/ 67 w 155"/>
                <a:gd name="T9" fmla="*/ 144 h 158"/>
                <a:gd name="T10" fmla="*/ 42 w 155"/>
                <a:gd name="T11" fmla="*/ 135 h 158"/>
                <a:gd name="T12" fmla="*/ 33 w 155"/>
                <a:gd name="T13" fmla="*/ 111 h 158"/>
                <a:gd name="T14" fmla="*/ 33 w 155"/>
                <a:gd name="T15" fmla="*/ 102 h 158"/>
                <a:gd name="T16" fmla="*/ 53 w 155"/>
                <a:gd name="T17" fmla="*/ 1 h 158"/>
                <a:gd name="T18" fmla="*/ 40 w 155"/>
                <a:gd name="T19" fmla="*/ 2 h 158"/>
                <a:gd name="T20" fmla="*/ 20 w 155"/>
                <a:gd name="T21" fmla="*/ 1 h 158"/>
                <a:gd name="T22" fmla="*/ 1 w 155"/>
                <a:gd name="T23" fmla="*/ 102 h 158"/>
                <a:gd name="T24" fmla="*/ 0 w 155"/>
                <a:gd name="T25" fmla="*/ 114 h 158"/>
                <a:gd name="T26" fmla="*/ 19 w 155"/>
                <a:gd name="T27" fmla="*/ 149 h 158"/>
                <a:gd name="T28" fmla="*/ 59 w 155"/>
                <a:gd name="T29" fmla="*/ 158 h 158"/>
                <a:gd name="T30" fmla="*/ 108 w 155"/>
                <a:gd name="T31" fmla="*/ 143 h 158"/>
                <a:gd name="T32" fmla="*/ 134 w 155"/>
                <a:gd name="T33" fmla="*/ 101 h 158"/>
                <a:gd name="T34" fmla="*/ 155 w 155"/>
                <a:gd name="T35" fmla="*/ 0 h 158"/>
                <a:gd name="T36" fmla="*/ 146 w 155"/>
                <a:gd name="T37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8">
                  <a:moveTo>
                    <a:pt x="146" y="2"/>
                  </a:moveTo>
                  <a:cubicBezTo>
                    <a:pt x="143" y="2"/>
                    <a:pt x="140" y="1"/>
                    <a:pt x="137" y="0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4" y="113"/>
                    <a:pt x="109" y="123"/>
                    <a:pt x="99" y="132"/>
                  </a:cubicBezTo>
                  <a:cubicBezTo>
                    <a:pt x="90" y="140"/>
                    <a:pt x="79" y="144"/>
                    <a:pt x="67" y="144"/>
                  </a:cubicBezTo>
                  <a:cubicBezTo>
                    <a:pt x="57" y="144"/>
                    <a:pt x="48" y="141"/>
                    <a:pt x="42" y="135"/>
                  </a:cubicBezTo>
                  <a:cubicBezTo>
                    <a:pt x="36" y="129"/>
                    <a:pt x="33" y="121"/>
                    <a:pt x="33" y="111"/>
                  </a:cubicBezTo>
                  <a:cubicBezTo>
                    <a:pt x="33" y="107"/>
                    <a:pt x="33" y="105"/>
                    <a:pt x="33" y="10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2"/>
                    <a:pt x="46" y="2"/>
                    <a:pt x="40" y="2"/>
                  </a:cubicBezTo>
                  <a:cubicBezTo>
                    <a:pt x="30" y="2"/>
                    <a:pt x="23" y="2"/>
                    <a:pt x="20" y="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6"/>
                    <a:pt x="0" y="110"/>
                    <a:pt x="0" y="114"/>
                  </a:cubicBezTo>
                  <a:cubicBezTo>
                    <a:pt x="0" y="130"/>
                    <a:pt x="6" y="141"/>
                    <a:pt x="19" y="149"/>
                  </a:cubicBezTo>
                  <a:cubicBezTo>
                    <a:pt x="29" y="155"/>
                    <a:pt x="43" y="158"/>
                    <a:pt x="59" y="158"/>
                  </a:cubicBezTo>
                  <a:cubicBezTo>
                    <a:pt x="78" y="158"/>
                    <a:pt x="94" y="153"/>
                    <a:pt x="108" y="143"/>
                  </a:cubicBezTo>
                  <a:cubicBezTo>
                    <a:pt x="121" y="133"/>
                    <a:pt x="130" y="119"/>
                    <a:pt x="134" y="10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1"/>
                    <a:pt x="149" y="2"/>
                    <a:pt x="14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5" name="Freeform 33"/>
            <p:cNvSpPr>
              <a:spLocks noChangeAspect="1" noEditPoints="1"/>
            </p:cNvSpPr>
            <p:nvPr/>
          </p:nvSpPr>
          <p:spPr bwMode="black">
            <a:xfrm>
              <a:off x="3897" y="5994"/>
              <a:ext cx="80" cy="74"/>
            </a:xfrm>
            <a:custGeom>
              <a:avLst/>
              <a:gdLst>
                <a:gd name="T0" fmla="*/ 121 w 174"/>
                <a:gd name="T1" fmla="*/ 118 h 162"/>
                <a:gd name="T2" fmla="*/ 72 w 174"/>
                <a:gd name="T3" fmla="*/ 150 h 162"/>
                <a:gd name="T4" fmla="*/ 34 w 174"/>
                <a:gd name="T5" fmla="*/ 107 h 162"/>
                <a:gd name="T6" fmla="*/ 52 w 174"/>
                <a:gd name="T7" fmla="*/ 47 h 162"/>
                <a:gd name="T8" fmla="*/ 101 w 174"/>
                <a:gd name="T9" fmla="*/ 14 h 162"/>
                <a:gd name="T10" fmla="*/ 129 w 174"/>
                <a:gd name="T11" fmla="*/ 28 h 162"/>
                <a:gd name="T12" fmla="*/ 138 w 174"/>
                <a:gd name="T13" fmla="*/ 59 h 162"/>
                <a:gd name="T14" fmla="*/ 121 w 174"/>
                <a:gd name="T15" fmla="*/ 118 h 162"/>
                <a:gd name="T16" fmla="*/ 154 w 174"/>
                <a:gd name="T17" fmla="*/ 15 h 162"/>
                <a:gd name="T18" fmla="*/ 104 w 174"/>
                <a:gd name="T19" fmla="*/ 0 h 162"/>
                <a:gd name="T20" fmla="*/ 32 w 174"/>
                <a:gd name="T21" fmla="*/ 28 h 162"/>
                <a:gd name="T22" fmla="*/ 0 w 174"/>
                <a:gd name="T23" fmla="*/ 99 h 162"/>
                <a:gd name="T24" fmla="*/ 19 w 174"/>
                <a:gd name="T25" fmla="*/ 146 h 162"/>
                <a:gd name="T26" fmla="*/ 68 w 174"/>
                <a:gd name="T27" fmla="*/ 162 h 162"/>
                <a:gd name="T28" fmla="*/ 142 w 174"/>
                <a:gd name="T29" fmla="*/ 133 h 162"/>
                <a:gd name="T30" fmla="*/ 174 w 174"/>
                <a:gd name="T31" fmla="*/ 62 h 162"/>
                <a:gd name="T32" fmla="*/ 154 w 174"/>
                <a:gd name="T33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162">
                  <a:moveTo>
                    <a:pt x="121" y="118"/>
                  </a:moveTo>
                  <a:cubicBezTo>
                    <a:pt x="107" y="139"/>
                    <a:pt x="91" y="150"/>
                    <a:pt x="72" y="150"/>
                  </a:cubicBezTo>
                  <a:cubicBezTo>
                    <a:pt x="47" y="150"/>
                    <a:pt x="34" y="135"/>
                    <a:pt x="34" y="107"/>
                  </a:cubicBezTo>
                  <a:cubicBezTo>
                    <a:pt x="34" y="87"/>
                    <a:pt x="40" y="67"/>
                    <a:pt x="52" y="47"/>
                  </a:cubicBezTo>
                  <a:cubicBezTo>
                    <a:pt x="65" y="25"/>
                    <a:pt x="82" y="14"/>
                    <a:pt x="101" y="14"/>
                  </a:cubicBezTo>
                  <a:cubicBezTo>
                    <a:pt x="113" y="14"/>
                    <a:pt x="122" y="19"/>
                    <a:pt x="129" y="28"/>
                  </a:cubicBezTo>
                  <a:cubicBezTo>
                    <a:pt x="135" y="37"/>
                    <a:pt x="138" y="47"/>
                    <a:pt x="138" y="59"/>
                  </a:cubicBezTo>
                  <a:cubicBezTo>
                    <a:pt x="138" y="80"/>
                    <a:pt x="132" y="100"/>
                    <a:pt x="121" y="118"/>
                  </a:cubicBezTo>
                  <a:close/>
                  <a:moveTo>
                    <a:pt x="154" y="15"/>
                  </a:moveTo>
                  <a:cubicBezTo>
                    <a:pt x="141" y="5"/>
                    <a:pt x="125" y="0"/>
                    <a:pt x="104" y="0"/>
                  </a:cubicBezTo>
                  <a:cubicBezTo>
                    <a:pt x="76" y="0"/>
                    <a:pt x="52" y="9"/>
                    <a:pt x="32" y="28"/>
                  </a:cubicBezTo>
                  <a:cubicBezTo>
                    <a:pt x="11" y="47"/>
                    <a:pt x="0" y="71"/>
                    <a:pt x="0" y="99"/>
                  </a:cubicBezTo>
                  <a:cubicBezTo>
                    <a:pt x="0" y="119"/>
                    <a:pt x="6" y="134"/>
                    <a:pt x="19" y="146"/>
                  </a:cubicBezTo>
                  <a:cubicBezTo>
                    <a:pt x="32" y="157"/>
                    <a:pt x="48" y="162"/>
                    <a:pt x="68" y="162"/>
                  </a:cubicBezTo>
                  <a:cubicBezTo>
                    <a:pt x="97" y="162"/>
                    <a:pt x="121" y="152"/>
                    <a:pt x="142" y="133"/>
                  </a:cubicBezTo>
                  <a:cubicBezTo>
                    <a:pt x="163" y="114"/>
                    <a:pt x="174" y="90"/>
                    <a:pt x="174" y="62"/>
                  </a:cubicBezTo>
                  <a:cubicBezTo>
                    <a:pt x="174" y="42"/>
                    <a:pt x="167" y="26"/>
                    <a:pt x="15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6" name="Freeform 34"/>
            <p:cNvSpPr>
              <a:spLocks noChangeAspect="1"/>
            </p:cNvSpPr>
            <p:nvPr/>
          </p:nvSpPr>
          <p:spPr bwMode="black">
            <a:xfrm>
              <a:off x="3842" y="5971"/>
              <a:ext cx="79" cy="95"/>
            </a:xfrm>
            <a:custGeom>
              <a:avLst/>
              <a:gdLst>
                <a:gd name="T0" fmla="*/ 159 w 175"/>
                <a:gd name="T1" fmla="*/ 2 h 208"/>
                <a:gd name="T2" fmla="*/ 146 w 175"/>
                <a:gd name="T3" fmla="*/ 0 h 208"/>
                <a:gd name="T4" fmla="*/ 81 w 175"/>
                <a:gd name="T5" fmla="*/ 94 h 208"/>
                <a:gd name="T6" fmla="*/ 54 w 175"/>
                <a:gd name="T7" fmla="*/ 0 h 208"/>
                <a:gd name="T8" fmla="*/ 30 w 175"/>
                <a:gd name="T9" fmla="*/ 3 h 208"/>
                <a:gd name="T10" fmla="*/ 0 w 175"/>
                <a:gd name="T11" fmla="*/ 0 h 208"/>
                <a:gd name="T12" fmla="*/ 42 w 175"/>
                <a:gd name="T13" fmla="*/ 119 h 208"/>
                <a:gd name="T14" fmla="*/ 25 w 175"/>
                <a:gd name="T15" fmla="*/ 208 h 208"/>
                <a:gd name="T16" fmla="*/ 70 w 175"/>
                <a:gd name="T17" fmla="*/ 208 h 208"/>
                <a:gd name="T18" fmla="*/ 88 w 175"/>
                <a:gd name="T19" fmla="*/ 115 h 208"/>
                <a:gd name="T20" fmla="*/ 175 w 175"/>
                <a:gd name="T21" fmla="*/ 0 h 208"/>
                <a:gd name="T22" fmla="*/ 159 w 175"/>
                <a:gd name="T23" fmla="*/ 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08">
                  <a:moveTo>
                    <a:pt x="159" y="2"/>
                  </a:moveTo>
                  <a:cubicBezTo>
                    <a:pt x="154" y="2"/>
                    <a:pt x="149" y="1"/>
                    <a:pt x="146" y="0"/>
                  </a:cubicBezTo>
                  <a:cubicBezTo>
                    <a:pt x="123" y="35"/>
                    <a:pt x="102" y="67"/>
                    <a:pt x="81" y="94"/>
                  </a:cubicBezTo>
                  <a:cubicBezTo>
                    <a:pt x="72" y="64"/>
                    <a:pt x="63" y="33"/>
                    <a:pt x="54" y="0"/>
                  </a:cubicBezTo>
                  <a:cubicBezTo>
                    <a:pt x="46" y="2"/>
                    <a:pt x="39" y="3"/>
                    <a:pt x="30" y="3"/>
                  </a:cubicBezTo>
                  <a:cubicBezTo>
                    <a:pt x="21" y="3"/>
                    <a:pt x="11" y="2"/>
                    <a:pt x="0" y="0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135" y="52"/>
                    <a:pt x="164" y="14"/>
                    <a:pt x="175" y="0"/>
                  </a:cubicBezTo>
                  <a:cubicBezTo>
                    <a:pt x="169" y="1"/>
                    <a:pt x="164" y="2"/>
                    <a:pt x="15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7" name="Freeform 35"/>
            <p:cNvSpPr>
              <a:spLocks noChangeAspect="1"/>
            </p:cNvSpPr>
            <p:nvPr/>
          </p:nvSpPr>
          <p:spPr bwMode="black">
            <a:xfrm>
              <a:off x="3688" y="5995"/>
              <a:ext cx="54" cy="71"/>
            </a:xfrm>
            <a:custGeom>
              <a:avLst/>
              <a:gdLst>
                <a:gd name="T0" fmla="*/ 3 w 118"/>
                <a:gd name="T1" fmla="*/ 0 h 155"/>
                <a:gd name="T2" fmla="*/ 0 w 118"/>
                <a:gd name="T3" fmla="*/ 19 h 155"/>
                <a:gd name="T4" fmla="*/ 42 w 118"/>
                <a:gd name="T5" fmla="*/ 16 h 155"/>
                <a:gd name="T6" fmla="*/ 15 w 118"/>
                <a:gd name="T7" fmla="*/ 155 h 155"/>
                <a:gd name="T8" fmla="*/ 48 w 118"/>
                <a:gd name="T9" fmla="*/ 155 h 155"/>
                <a:gd name="T10" fmla="*/ 75 w 118"/>
                <a:gd name="T11" fmla="*/ 16 h 155"/>
                <a:gd name="T12" fmla="*/ 115 w 118"/>
                <a:gd name="T13" fmla="*/ 19 h 155"/>
                <a:gd name="T14" fmla="*/ 118 w 118"/>
                <a:gd name="T15" fmla="*/ 0 h 155"/>
                <a:gd name="T16" fmla="*/ 3 w 118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5">
                  <a:moveTo>
                    <a:pt x="3" y="0"/>
                  </a:moveTo>
                  <a:cubicBezTo>
                    <a:pt x="4" y="7"/>
                    <a:pt x="3" y="13"/>
                    <a:pt x="0" y="19"/>
                  </a:cubicBezTo>
                  <a:cubicBezTo>
                    <a:pt x="13" y="17"/>
                    <a:pt x="27" y="17"/>
                    <a:pt x="42" y="16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4" y="17"/>
                    <a:pt x="107" y="18"/>
                    <a:pt x="115" y="19"/>
                  </a:cubicBezTo>
                  <a:cubicBezTo>
                    <a:pt x="114" y="12"/>
                    <a:pt x="115" y="6"/>
                    <a:pt x="118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8" name="Freeform 36"/>
            <p:cNvSpPr>
              <a:spLocks noChangeAspect="1"/>
            </p:cNvSpPr>
            <p:nvPr/>
          </p:nvSpPr>
          <p:spPr bwMode="black">
            <a:xfrm>
              <a:off x="3630" y="5994"/>
              <a:ext cx="52" cy="74"/>
            </a:xfrm>
            <a:custGeom>
              <a:avLst/>
              <a:gdLst>
                <a:gd name="T0" fmla="*/ 99 w 115"/>
                <a:gd name="T1" fmla="*/ 3 h 162"/>
                <a:gd name="T2" fmla="*/ 81 w 115"/>
                <a:gd name="T3" fmla="*/ 0 h 162"/>
                <a:gd name="T4" fmla="*/ 38 w 115"/>
                <a:gd name="T5" fmla="*/ 15 h 162"/>
                <a:gd name="T6" fmla="*/ 19 w 115"/>
                <a:gd name="T7" fmla="*/ 56 h 162"/>
                <a:gd name="T8" fmla="*/ 33 w 115"/>
                <a:gd name="T9" fmla="*/ 85 h 162"/>
                <a:gd name="T10" fmla="*/ 59 w 115"/>
                <a:gd name="T11" fmla="*/ 101 h 162"/>
                <a:gd name="T12" fmla="*/ 73 w 115"/>
                <a:gd name="T13" fmla="*/ 120 h 162"/>
                <a:gd name="T14" fmla="*/ 64 w 115"/>
                <a:gd name="T15" fmla="*/ 140 h 162"/>
                <a:gd name="T16" fmla="*/ 42 w 115"/>
                <a:gd name="T17" fmla="*/ 148 h 162"/>
                <a:gd name="T18" fmla="*/ 15 w 115"/>
                <a:gd name="T19" fmla="*/ 123 h 162"/>
                <a:gd name="T20" fmla="*/ 11 w 115"/>
                <a:gd name="T21" fmla="*/ 123 h 162"/>
                <a:gd name="T22" fmla="*/ 0 w 115"/>
                <a:gd name="T23" fmla="*/ 152 h 162"/>
                <a:gd name="T24" fmla="*/ 35 w 115"/>
                <a:gd name="T25" fmla="*/ 162 h 162"/>
                <a:gd name="T26" fmla="*/ 82 w 115"/>
                <a:gd name="T27" fmla="*/ 147 h 162"/>
                <a:gd name="T28" fmla="*/ 103 w 115"/>
                <a:gd name="T29" fmla="*/ 104 h 162"/>
                <a:gd name="T30" fmla="*/ 89 w 115"/>
                <a:gd name="T31" fmla="*/ 74 h 162"/>
                <a:gd name="T32" fmla="*/ 63 w 115"/>
                <a:gd name="T33" fmla="*/ 58 h 162"/>
                <a:gd name="T34" fmla="*/ 48 w 115"/>
                <a:gd name="T35" fmla="*/ 38 h 162"/>
                <a:gd name="T36" fmla="*/ 57 w 115"/>
                <a:gd name="T37" fmla="*/ 20 h 162"/>
                <a:gd name="T38" fmla="*/ 78 w 115"/>
                <a:gd name="T39" fmla="*/ 13 h 162"/>
                <a:gd name="T40" fmla="*/ 93 w 115"/>
                <a:gd name="T41" fmla="*/ 19 h 162"/>
                <a:gd name="T42" fmla="*/ 100 w 115"/>
                <a:gd name="T43" fmla="*/ 33 h 162"/>
                <a:gd name="T44" fmla="*/ 103 w 115"/>
                <a:gd name="T45" fmla="*/ 33 h 162"/>
                <a:gd name="T46" fmla="*/ 115 w 115"/>
                <a:gd name="T47" fmla="*/ 11 h 162"/>
                <a:gd name="T48" fmla="*/ 99 w 115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62">
                  <a:moveTo>
                    <a:pt x="99" y="3"/>
                  </a:moveTo>
                  <a:cubicBezTo>
                    <a:pt x="92" y="1"/>
                    <a:pt x="86" y="0"/>
                    <a:pt x="81" y="0"/>
                  </a:cubicBezTo>
                  <a:cubicBezTo>
                    <a:pt x="65" y="0"/>
                    <a:pt x="51" y="5"/>
                    <a:pt x="38" y="15"/>
                  </a:cubicBezTo>
                  <a:cubicBezTo>
                    <a:pt x="26" y="26"/>
                    <a:pt x="19" y="40"/>
                    <a:pt x="19" y="56"/>
                  </a:cubicBezTo>
                  <a:cubicBezTo>
                    <a:pt x="19" y="67"/>
                    <a:pt x="24" y="77"/>
                    <a:pt x="33" y="85"/>
                  </a:cubicBezTo>
                  <a:cubicBezTo>
                    <a:pt x="42" y="90"/>
                    <a:pt x="51" y="96"/>
                    <a:pt x="59" y="101"/>
                  </a:cubicBezTo>
                  <a:cubicBezTo>
                    <a:pt x="69" y="107"/>
                    <a:pt x="73" y="113"/>
                    <a:pt x="73" y="120"/>
                  </a:cubicBezTo>
                  <a:cubicBezTo>
                    <a:pt x="73" y="128"/>
                    <a:pt x="70" y="135"/>
                    <a:pt x="64" y="140"/>
                  </a:cubicBezTo>
                  <a:cubicBezTo>
                    <a:pt x="58" y="146"/>
                    <a:pt x="50" y="148"/>
                    <a:pt x="42" y="148"/>
                  </a:cubicBezTo>
                  <a:cubicBezTo>
                    <a:pt x="23" y="148"/>
                    <a:pt x="14" y="140"/>
                    <a:pt x="15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" y="159"/>
                    <a:pt x="18" y="162"/>
                    <a:pt x="35" y="162"/>
                  </a:cubicBezTo>
                  <a:cubicBezTo>
                    <a:pt x="53" y="162"/>
                    <a:pt x="69" y="157"/>
                    <a:pt x="82" y="147"/>
                  </a:cubicBezTo>
                  <a:cubicBezTo>
                    <a:pt x="96" y="135"/>
                    <a:pt x="103" y="121"/>
                    <a:pt x="103" y="104"/>
                  </a:cubicBezTo>
                  <a:cubicBezTo>
                    <a:pt x="103" y="92"/>
                    <a:pt x="98" y="82"/>
                    <a:pt x="89" y="74"/>
                  </a:cubicBezTo>
                  <a:cubicBezTo>
                    <a:pt x="80" y="69"/>
                    <a:pt x="71" y="63"/>
                    <a:pt x="63" y="58"/>
                  </a:cubicBezTo>
                  <a:cubicBezTo>
                    <a:pt x="53" y="52"/>
                    <a:pt x="48" y="45"/>
                    <a:pt x="48" y="38"/>
                  </a:cubicBezTo>
                  <a:cubicBezTo>
                    <a:pt x="48" y="31"/>
                    <a:pt x="51" y="25"/>
                    <a:pt x="57" y="20"/>
                  </a:cubicBezTo>
                  <a:cubicBezTo>
                    <a:pt x="63" y="15"/>
                    <a:pt x="70" y="13"/>
                    <a:pt x="78" y="13"/>
                  </a:cubicBezTo>
                  <a:cubicBezTo>
                    <a:pt x="83" y="13"/>
                    <a:pt x="88" y="15"/>
                    <a:pt x="93" y="19"/>
                  </a:cubicBezTo>
                  <a:cubicBezTo>
                    <a:pt x="98" y="22"/>
                    <a:pt x="100" y="27"/>
                    <a:pt x="100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3" y="8"/>
                    <a:pt x="108" y="5"/>
                    <a:pt x="9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9" name="Freeform 37"/>
            <p:cNvSpPr>
              <a:spLocks noChangeAspect="1"/>
            </p:cNvSpPr>
            <p:nvPr/>
          </p:nvSpPr>
          <p:spPr bwMode="black">
            <a:xfrm>
              <a:off x="3557" y="5996"/>
              <a:ext cx="76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7 w 166"/>
                <a:gd name="T5" fmla="*/ 105 h 154"/>
                <a:gd name="T6" fmla="*/ 50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7 w 166"/>
                <a:gd name="T13" fmla="*/ 154 h 154"/>
                <a:gd name="T14" fmla="*/ 38 w 166"/>
                <a:gd name="T15" fmla="*/ 44 h 154"/>
                <a:gd name="T16" fmla="*/ 118 w 166"/>
                <a:gd name="T17" fmla="*/ 154 h 154"/>
                <a:gd name="T18" fmla="*/ 135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4" y="1"/>
                    <a:pt x="151" y="1"/>
                    <a:pt x="149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0" name="Freeform 38"/>
            <p:cNvSpPr>
              <a:spLocks noChangeAspect="1"/>
            </p:cNvSpPr>
            <p:nvPr/>
          </p:nvSpPr>
          <p:spPr bwMode="black">
            <a:xfrm>
              <a:off x="3432" y="5971"/>
              <a:ext cx="72" cy="95"/>
            </a:xfrm>
            <a:custGeom>
              <a:avLst/>
              <a:gdLst>
                <a:gd name="T0" fmla="*/ 41 w 157"/>
                <a:gd name="T1" fmla="*/ 0 h 208"/>
                <a:gd name="T2" fmla="*/ 0 w 157"/>
                <a:gd name="T3" fmla="*/ 208 h 208"/>
                <a:gd name="T4" fmla="*/ 116 w 157"/>
                <a:gd name="T5" fmla="*/ 208 h 208"/>
                <a:gd name="T6" fmla="*/ 120 w 157"/>
                <a:gd name="T7" fmla="*/ 184 h 208"/>
                <a:gd name="T8" fmla="*/ 59 w 157"/>
                <a:gd name="T9" fmla="*/ 187 h 208"/>
                <a:gd name="T10" fmla="*/ 50 w 157"/>
                <a:gd name="T11" fmla="*/ 187 h 208"/>
                <a:gd name="T12" fmla="*/ 65 w 157"/>
                <a:gd name="T13" fmla="*/ 108 h 208"/>
                <a:gd name="T14" fmla="*/ 134 w 157"/>
                <a:gd name="T15" fmla="*/ 112 h 208"/>
                <a:gd name="T16" fmla="*/ 139 w 157"/>
                <a:gd name="T17" fmla="*/ 86 h 208"/>
                <a:gd name="T18" fmla="*/ 90 w 157"/>
                <a:gd name="T19" fmla="*/ 88 h 208"/>
                <a:gd name="T20" fmla="*/ 70 w 157"/>
                <a:gd name="T21" fmla="*/ 88 h 208"/>
                <a:gd name="T22" fmla="*/ 82 w 157"/>
                <a:gd name="T23" fmla="*/ 22 h 208"/>
                <a:gd name="T24" fmla="*/ 99 w 157"/>
                <a:gd name="T25" fmla="*/ 22 h 208"/>
                <a:gd name="T26" fmla="*/ 152 w 157"/>
                <a:gd name="T27" fmla="*/ 26 h 208"/>
                <a:gd name="T28" fmla="*/ 157 w 157"/>
                <a:gd name="T29" fmla="*/ 0 h 208"/>
                <a:gd name="T30" fmla="*/ 41 w 157"/>
                <a:gd name="T3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8">
                  <a:moveTo>
                    <a:pt x="41" y="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199"/>
                    <a:pt x="116" y="191"/>
                    <a:pt x="120" y="184"/>
                  </a:cubicBezTo>
                  <a:cubicBezTo>
                    <a:pt x="88" y="186"/>
                    <a:pt x="68" y="187"/>
                    <a:pt x="59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94" y="108"/>
                    <a:pt x="117" y="109"/>
                    <a:pt x="134" y="112"/>
                  </a:cubicBezTo>
                  <a:cubicBezTo>
                    <a:pt x="133" y="100"/>
                    <a:pt x="135" y="92"/>
                    <a:pt x="139" y="86"/>
                  </a:cubicBezTo>
                  <a:cubicBezTo>
                    <a:pt x="112" y="88"/>
                    <a:pt x="96" y="88"/>
                    <a:pt x="90" y="88"/>
                  </a:cubicBezTo>
                  <a:cubicBezTo>
                    <a:pt x="84" y="88"/>
                    <a:pt x="77" y="88"/>
                    <a:pt x="70" y="8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15" y="22"/>
                    <a:pt x="133" y="23"/>
                    <a:pt x="152" y="26"/>
                  </a:cubicBezTo>
                  <a:cubicBezTo>
                    <a:pt x="152" y="16"/>
                    <a:pt x="153" y="7"/>
                    <a:pt x="15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1" name="Freeform 39"/>
            <p:cNvSpPr>
              <a:spLocks noChangeAspect="1" noEditPoints="1"/>
            </p:cNvSpPr>
            <p:nvPr/>
          </p:nvSpPr>
          <p:spPr bwMode="black">
            <a:xfrm>
              <a:off x="3751" y="5992"/>
              <a:ext cx="75" cy="75"/>
            </a:xfrm>
            <a:custGeom>
              <a:avLst/>
              <a:gdLst>
                <a:gd name="T0" fmla="*/ 153 w 163"/>
                <a:gd name="T1" fmla="*/ 69 h 164"/>
                <a:gd name="T2" fmla="*/ 117 w 163"/>
                <a:gd name="T3" fmla="*/ 113 h 164"/>
                <a:gd name="T4" fmla="*/ 88 w 163"/>
                <a:gd name="T5" fmla="*/ 69 h 164"/>
                <a:gd name="T6" fmla="*/ 127 w 163"/>
                <a:gd name="T7" fmla="*/ 25 h 164"/>
                <a:gd name="T8" fmla="*/ 91 w 163"/>
                <a:gd name="T9" fmla="*/ 0 h 164"/>
                <a:gd name="T10" fmla="*/ 58 w 163"/>
                <a:gd name="T11" fmla="*/ 12 h 164"/>
                <a:gd name="T12" fmla="*/ 44 w 163"/>
                <a:gd name="T13" fmla="*/ 44 h 164"/>
                <a:gd name="T14" fmla="*/ 53 w 163"/>
                <a:gd name="T15" fmla="*/ 75 h 164"/>
                <a:gd name="T16" fmla="*/ 0 w 163"/>
                <a:gd name="T17" fmla="*/ 130 h 164"/>
                <a:gd name="T18" fmla="*/ 12 w 163"/>
                <a:gd name="T19" fmla="*/ 155 h 164"/>
                <a:gd name="T20" fmla="*/ 40 w 163"/>
                <a:gd name="T21" fmla="*/ 164 h 164"/>
                <a:gd name="T22" fmla="*/ 94 w 163"/>
                <a:gd name="T23" fmla="*/ 145 h 164"/>
                <a:gd name="T24" fmla="*/ 103 w 163"/>
                <a:gd name="T25" fmla="*/ 161 h 164"/>
                <a:gd name="T26" fmla="*/ 149 w 163"/>
                <a:gd name="T27" fmla="*/ 161 h 164"/>
                <a:gd name="T28" fmla="*/ 123 w 163"/>
                <a:gd name="T29" fmla="*/ 123 h 164"/>
                <a:gd name="T30" fmla="*/ 163 w 163"/>
                <a:gd name="T31" fmla="*/ 82 h 164"/>
                <a:gd name="T32" fmla="*/ 153 w 163"/>
                <a:gd name="T33" fmla="*/ 69 h 164"/>
                <a:gd name="T34" fmla="*/ 83 w 163"/>
                <a:gd name="T35" fmla="*/ 61 h 164"/>
                <a:gd name="T36" fmla="*/ 74 w 163"/>
                <a:gd name="T37" fmla="*/ 33 h 164"/>
                <a:gd name="T38" fmla="*/ 79 w 163"/>
                <a:gd name="T39" fmla="*/ 18 h 164"/>
                <a:gd name="T40" fmla="*/ 94 w 163"/>
                <a:gd name="T41" fmla="*/ 12 h 164"/>
                <a:gd name="T42" fmla="*/ 104 w 163"/>
                <a:gd name="T43" fmla="*/ 16 h 164"/>
                <a:gd name="T44" fmla="*/ 108 w 163"/>
                <a:gd name="T45" fmla="*/ 25 h 164"/>
                <a:gd name="T46" fmla="*/ 83 w 163"/>
                <a:gd name="T47" fmla="*/ 61 h 164"/>
                <a:gd name="T48" fmla="*/ 61 w 163"/>
                <a:gd name="T49" fmla="*/ 147 h 164"/>
                <a:gd name="T50" fmla="*/ 33 w 163"/>
                <a:gd name="T51" fmla="*/ 118 h 164"/>
                <a:gd name="T52" fmla="*/ 41 w 163"/>
                <a:gd name="T53" fmla="*/ 99 h 164"/>
                <a:gd name="T54" fmla="*/ 57 w 163"/>
                <a:gd name="T55" fmla="*/ 86 h 164"/>
                <a:gd name="T56" fmla="*/ 89 w 163"/>
                <a:gd name="T57" fmla="*/ 138 h 164"/>
                <a:gd name="T58" fmla="*/ 61 w 163"/>
                <a:gd name="T59" fmla="*/ 14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164">
                  <a:moveTo>
                    <a:pt x="153" y="69"/>
                  </a:moveTo>
                  <a:cubicBezTo>
                    <a:pt x="140" y="88"/>
                    <a:pt x="128" y="103"/>
                    <a:pt x="117" y="11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114" y="54"/>
                    <a:pt x="127" y="39"/>
                    <a:pt x="127" y="25"/>
                  </a:cubicBezTo>
                  <a:cubicBezTo>
                    <a:pt x="127" y="8"/>
                    <a:pt x="115" y="0"/>
                    <a:pt x="91" y="0"/>
                  </a:cubicBezTo>
                  <a:cubicBezTo>
                    <a:pt x="78" y="0"/>
                    <a:pt x="67" y="4"/>
                    <a:pt x="58" y="12"/>
                  </a:cubicBezTo>
                  <a:cubicBezTo>
                    <a:pt x="48" y="20"/>
                    <a:pt x="44" y="31"/>
                    <a:pt x="44" y="44"/>
                  </a:cubicBezTo>
                  <a:cubicBezTo>
                    <a:pt x="44" y="54"/>
                    <a:pt x="47" y="64"/>
                    <a:pt x="53" y="75"/>
                  </a:cubicBezTo>
                  <a:cubicBezTo>
                    <a:pt x="18" y="92"/>
                    <a:pt x="0" y="110"/>
                    <a:pt x="0" y="130"/>
                  </a:cubicBezTo>
                  <a:cubicBezTo>
                    <a:pt x="0" y="140"/>
                    <a:pt x="4" y="149"/>
                    <a:pt x="12" y="155"/>
                  </a:cubicBezTo>
                  <a:cubicBezTo>
                    <a:pt x="19" y="161"/>
                    <a:pt x="28" y="164"/>
                    <a:pt x="40" y="164"/>
                  </a:cubicBezTo>
                  <a:cubicBezTo>
                    <a:pt x="56" y="164"/>
                    <a:pt x="75" y="157"/>
                    <a:pt x="94" y="145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43" y="103"/>
                    <a:pt x="156" y="90"/>
                    <a:pt x="163" y="82"/>
                  </a:cubicBezTo>
                  <a:lnTo>
                    <a:pt x="153" y="69"/>
                  </a:lnTo>
                  <a:close/>
                  <a:moveTo>
                    <a:pt x="83" y="61"/>
                  </a:moveTo>
                  <a:cubicBezTo>
                    <a:pt x="77" y="49"/>
                    <a:pt x="74" y="40"/>
                    <a:pt x="74" y="33"/>
                  </a:cubicBezTo>
                  <a:cubicBezTo>
                    <a:pt x="74" y="27"/>
                    <a:pt x="76" y="22"/>
                    <a:pt x="79" y="18"/>
                  </a:cubicBezTo>
                  <a:cubicBezTo>
                    <a:pt x="83" y="14"/>
                    <a:pt x="88" y="12"/>
                    <a:pt x="94" y="12"/>
                  </a:cubicBezTo>
                  <a:cubicBezTo>
                    <a:pt x="97" y="12"/>
                    <a:pt x="101" y="13"/>
                    <a:pt x="104" y="16"/>
                  </a:cubicBezTo>
                  <a:cubicBezTo>
                    <a:pt x="106" y="19"/>
                    <a:pt x="108" y="22"/>
                    <a:pt x="108" y="25"/>
                  </a:cubicBezTo>
                  <a:cubicBezTo>
                    <a:pt x="108" y="38"/>
                    <a:pt x="100" y="50"/>
                    <a:pt x="83" y="61"/>
                  </a:cubicBezTo>
                  <a:close/>
                  <a:moveTo>
                    <a:pt x="61" y="147"/>
                  </a:moveTo>
                  <a:cubicBezTo>
                    <a:pt x="42" y="147"/>
                    <a:pt x="33" y="137"/>
                    <a:pt x="33" y="118"/>
                  </a:cubicBezTo>
                  <a:cubicBezTo>
                    <a:pt x="33" y="112"/>
                    <a:pt x="35" y="106"/>
                    <a:pt x="41" y="99"/>
                  </a:cubicBezTo>
                  <a:cubicBezTo>
                    <a:pt x="46" y="92"/>
                    <a:pt x="51" y="88"/>
                    <a:pt x="57" y="86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78" y="144"/>
                    <a:pt x="69" y="147"/>
                    <a:pt x="6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2" name="Freeform 40"/>
            <p:cNvSpPr>
              <a:spLocks noChangeAspect="1" noEditPoints="1"/>
            </p:cNvSpPr>
            <p:nvPr/>
          </p:nvSpPr>
          <p:spPr bwMode="black">
            <a:xfrm>
              <a:off x="3496" y="5996"/>
              <a:ext cx="58" cy="70"/>
            </a:xfrm>
            <a:custGeom>
              <a:avLst/>
              <a:gdLst>
                <a:gd name="T0" fmla="*/ 91 w 128"/>
                <a:gd name="T1" fmla="*/ 0 h 153"/>
                <a:gd name="T2" fmla="*/ 30 w 128"/>
                <a:gd name="T3" fmla="*/ 0 h 153"/>
                <a:gd name="T4" fmla="*/ 0 w 128"/>
                <a:gd name="T5" fmla="*/ 153 h 153"/>
                <a:gd name="T6" fmla="*/ 34 w 128"/>
                <a:gd name="T7" fmla="*/ 153 h 153"/>
                <a:gd name="T8" fmla="*/ 48 w 128"/>
                <a:gd name="T9" fmla="*/ 83 h 153"/>
                <a:gd name="T10" fmla="*/ 51 w 128"/>
                <a:gd name="T11" fmla="*/ 83 h 153"/>
                <a:gd name="T12" fmla="*/ 78 w 128"/>
                <a:gd name="T13" fmla="*/ 153 h 153"/>
                <a:gd name="T14" fmla="*/ 118 w 128"/>
                <a:gd name="T15" fmla="*/ 153 h 153"/>
                <a:gd name="T16" fmla="*/ 84 w 128"/>
                <a:gd name="T17" fmla="*/ 78 h 153"/>
                <a:gd name="T18" fmla="*/ 115 w 128"/>
                <a:gd name="T19" fmla="*/ 62 h 153"/>
                <a:gd name="T20" fmla="*/ 128 w 128"/>
                <a:gd name="T21" fmla="*/ 31 h 153"/>
                <a:gd name="T22" fmla="*/ 91 w 128"/>
                <a:gd name="T23" fmla="*/ 0 h 153"/>
                <a:gd name="T24" fmla="*/ 85 w 128"/>
                <a:gd name="T25" fmla="*/ 62 h 153"/>
                <a:gd name="T26" fmla="*/ 58 w 128"/>
                <a:gd name="T27" fmla="*/ 74 h 153"/>
                <a:gd name="T28" fmla="*/ 51 w 128"/>
                <a:gd name="T29" fmla="*/ 74 h 153"/>
                <a:gd name="T30" fmla="*/ 62 w 128"/>
                <a:gd name="T31" fmla="*/ 14 h 153"/>
                <a:gd name="T32" fmla="*/ 77 w 128"/>
                <a:gd name="T33" fmla="*/ 15 h 153"/>
                <a:gd name="T34" fmla="*/ 94 w 128"/>
                <a:gd name="T35" fmla="*/ 32 h 153"/>
                <a:gd name="T36" fmla="*/ 85 w 128"/>
                <a:gd name="T37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53">
                  <a:moveTo>
                    <a:pt x="9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99" y="73"/>
                    <a:pt x="109" y="67"/>
                    <a:pt x="115" y="62"/>
                  </a:cubicBezTo>
                  <a:cubicBezTo>
                    <a:pt x="124" y="54"/>
                    <a:pt x="128" y="44"/>
                    <a:pt x="128" y="31"/>
                  </a:cubicBezTo>
                  <a:cubicBezTo>
                    <a:pt x="128" y="10"/>
                    <a:pt x="116" y="0"/>
                    <a:pt x="91" y="0"/>
                  </a:cubicBezTo>
                  <a:close/>
                  <a:moveTo>
                    <a:pt x="85" y="62"/>
                  </a:moveTo>
                  <a:cubicBezTo>
                    <a:pt x="79" y="70"/>
                    <a:pt x="70" y="74"/>
                    <a:pt x="58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8" y="15"/>
                    <a:pt x="94" y="20"/>
                    <a:pt x="94" y="32"/>
                  </a:cubicBezTo>
                  <a:cubicBezTo>
                    <a:pt x="94" y="44"/>
                    <a:pt x="91" y="54"/>
                    <a:pt x="85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grpSp>
          <p:nvGrpSpPr>
            <p:cNvPr id="69673" name="Group 41"/>
            <p:cNvGrpSpPr>
              <a:grpSpLocks noChangeAspect="1"/>
            </p:cNvGrpSpPr>
            <p:nvPr/>
          </p:nvGrpSpPr>
          <p:grpSpPr bwMode="auto">
            <a:xfrm>
              <a:off x="3413" y="6111"/>
              <a:ext cx="772" cy="63"/>
              <a:chOff x="1313" y="1875"/>
              <a:chExt cx="6191" cy="505"/>
            </a:xfrm>
          </p:grpSpPr>
          <p:sp>
            <p:nvSpPr>
              <p:cNvPr id="69674" name="Freeform 42"/>
              <p:cNvSpPr>
                <a:spLocks noChangeAspect="1" noEditPoints="1"/>
              </p:cNvSpPr>
              <p:nvPr/>
            </p:nvSpPr>
            <p:spPr bwMode="black">
              <a:xfrm>
                <a:off x="1313" y="1900"/>
                <a:ext cx="425" cy="446"/>
              </a:xfrm>
              <a:custGeom>
                <a:avLst/>
                <a:gdLst>
                  <a:gd name="T0" fmla="*/ 88 w 116"/>
                  <a:gd name="T1" fmla="*/ 46 h 122"/>
                  <a:gd name="T2" fmla="*/ 49 w 116"/>
                  <a:gd name="T3" fmla="*/ 88 h 122"/>
                  <a:gd name="T4" fmla="*/ 29 w 116"/>
                  <a:gd name="T5" fmla="*/ 50 h 122"/>
                  <a:gd name="T6" fmla="*/ 66 w 116"/>
                  <a:gd name="T7" fmla="*/ 8 h 122"/>
                  <a:gd name="T8" fmla="*/ 88 w 116"/>
                  <a:gd name="T9" fmla="*/ 46 h 122"/>
                  <a:gd name="T10" fmla="*/ 68 w 116"/>
                  <a:gd name="T11" fmla="*/ 0 h 122"/>
                  <a:gd name="T12" fmla="*/ 7 w 116"/>
                  <a:gd name="T13" fmla="*/ 49 h 122"/>
                  <a:gd name="T14" fmla="*/ 47 w 116"/>
                  <a:gd name="T15" fmla="*/ 97 h 122"/>
                  <a:gd name="T16" fmla="*/ 77 w 116"/>
                  <a:gd name="T17" fmla="*/ 122 h 122"/>
                  <a:gd name="T18" fmla="*/ 97 w 116"/>
                  <a:gd name="T19" fmla="*/ 115 h 122"/>
                  <a:gd name="T20" fmla="*/ 66 w 116"/>
                  <a:gd name="T21" fmla="*/ 94 h 122"/>
                  <a:gd name="T22" fmla="*/ 109 w 116"/>
                  <a:gd name="T23" fmla="*/ 48 h 122"/>
                  <a:gd name="T24" fmla="*/ 68 w 116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22">
                    <a:moveTo>
                      <a:pt x="88" y="46"/>
                    </a:moveTo>
                    <a:cubicBezTo>
                      <a:pt x="82" y="75"/>
                      <a:pt x="65" y="88"/>
                      <a:pt x="49" y="88"/>
                    </a:cubicBezTo>
                    <a:cubicBezTo>
                      <a:pt x="34" y="88"/>
                      <a:pt x="23" y="78"/>
                      <a:pt x="29" y="50"/>
                    </a:cubicBezTo>
                    <a:cubicBezTo>
                      <a:pt x="33" y="27"/>
                      <a:pt x="47" y="8"/>
                      <a:pt x="66" y="8"/>
                    </a:cubicBezTo>
                    <a:cubicBezTo>
                      <a:pt x="83" y="8"/>
                      <a:pt x="92" y="22"/>
                      <a:pt x="88" y="46"/>
                    </a:cubicBezTo>
                    <a:close/>
                    <a:moveTo>
                      <a:pt x="68" y="0"/>
                    </a:moveTo>
                    <a:cubicBezTo>
                      <a:pt x="37" y="0"/>
                      <a:pt x="12" y="22"/>
                      <a:pt x="7" y="49"/>
                    </a:cubicBezTo>
                    <a:cubicBezTo>
                      <a:pt x="0" y="82"/>
                      <a:pt x="20" y="97"/>
                      <a:pt x="47" y="97"/>
                    </a:cubicBezTo>
                    <a:cubicBezTo>
                      <a:pt x="62" y="109"/>
                      <a:pt x="67" y="113"/>
                      <a:pt x="77" y="122"/>
                    </a:cubicBezTo>
                    <a:cubicBezTo>
                      <a:pt x="85" y="119"/>
                      <a:pt x="91" y="116"/>
                      <a:pt x="97" y="115"/>
                    </a:cubicBezTo>
                    <a:cubicBezTo>
                      <a:pt x="90" y="111"/>
                      <a:pt x="78" y="102"/>
                      <a:pt x="66" y="94"/>
                    </a:cubicBezTo>
                    <a:cubicBezTo>
                      <a:pt x="89" y="87"/>
                      <a:pt x="105" y="70"/>
                      <a:pt x="109" y="48"/>
                    </a:cubicBezTo>
                    <a:cubicBezTo>
                      <a:pt x="116" y="16"/>
                      <a:pt x="96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5" name="Freeform 43"/>
              <p:cNvSpPr>
                <a:spLocks noChangeAspect="1"/>
              </p:cNvSpPr>
              <p:nvPr/>
            </p:nvSpPr>
            <p:spPr bwMode="black">
              <a:xfrm>
                <a:off x="1733" y="2010"/>
                <a:ext cx="263" cy="244"/>
              </a:xfrm>
              <a:custGeom>
                <a:avLst/>
                <a:gdLst>
                  <a:gd name="T0" fmla="*/ 43 w 72"/>
                  <a:gd name="T1" fmla="*/ 55 h 67"/>
                  <a:gd name="T2" fmla="*/ 43 w 72"/>
                  <a:gd name="T3" fmla="*/ 55 h 67"/>
                  <a:gd name="T4" fmla="*/ 20 w 72"/>
                  <a:gd name="T5" fmla="*/ 67 h 67"/>
                  <a:gd name="T6" fmla="*/ 4 w 72"/>
                  <a:gd name="T7" fmla="*/ 42 h 67"/>
                  <a:gd name="T8" fmla="*/ 9 w 72"/>
                  <a:gd name="T9" fmla="*/ 19 h 67"/>
                  <a:gd name="T10" fmla="*/ 12 w 72"/>
                  <a:gd name="T11" fmla="*/ 0 h 67"/>
                  <a:gd name="T12" fmla="*/ 22 w 72"/>
                  <a:gd name="T13" fmla="*/ 1 h 67"/>
                  <a:gd name="T14" fmla="*/ 32 w 72"/>
                  <a:gd name="T15" fmla="*/ 0 h 67"/>
                  <a:gd name="T16" fmla="*/ 23 w 72"/>
                  <a:gd name="T17" fmla="*/ 39 h 67"/>
                  <a:gd name="T18" fmla="*/ 31 w 72"/>
                  <a:gd name="T19" fmla="*/ 55 h 67"/>
                  <a:gd name="T20" fmla="*/ 46 w 72"/>
                  <a:gd name="T21" fmla="*/ 35 h 67"/>
                  <a:gd name="T22" fmla="*/ 47 w 72"/>
                  <a:gd name="T23" fmla="*/ 30 h 67"/>
                  <a:gd name="T24" fmla="*/ 52 w 72"/>
                  <a:gd name="T25" fmla="*/ 0 h 67"/>
                  <a:gd name="T26" fmla="*/ 62 w 72"/>
                  <a:gd name="T27" fmla="*/ 1 h 67"/>
                  <a:gd name="T28" fmla="*/ 72 w 72"/>
                  <a:gd name="T29" fmla="*/ 0 h 67"/>
                  <a:gd name="T30" fmla="*/ 65 w 72"/>
                  <a:gd name="T31" fmla="*/ 30 h 67"/>
                  <a:gd name="T32" fmla="*/ 64 w 72"/>
                  <a:gd name="T33" fmla="*/ 35 h 67"/>
                  <a:gd name="T34" fmla="*/ 60 w 72"/>
                  <a:gd name="T35" fmla="*/ 65 h 67"/>
                  <a:gd name="T36" fmla="*/ 50 w 72"/>
                  <a:gd name="T37" fmla="*/ 64 h 67"/>
                  <a:gd name="T38" fmla="*/ 40 w 72"/>
                  <a:gd name="T39" fmla="*/ 65 h 67"/>
                  <a:gd name="T40" fmla="*/ 43 w 72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36" y="62"/>
                      <a:pt x="28" y="67"/>
                      <a:pt x="20" y="67"/>
                    </a:cubicBezTo>
                    <a:cubicBezTo>
                      <a:pt x="6" y="67"/>
                      <a:pt x="0" y="59"/>
                      <a:pt x="4" y="42"/>
                    </a:cubicBezTo>
                    <a:cubicBezTo>
                      <a:pt x="6" y="33"/>
                      <a:pt x="7" y="26"/>
                      <a:pt x="9" y="19"/>
                    </a:cubicBezTo>
                    <a:cubicBezTo>
                      <a:pt x="10" y="14"/>
                      <a:pt x="11" y="7"/>
                      <a:pt x="12" y="0"/>
                    </a:cubicBezTo>
                    <a:cubicBezTo>
                      <a:pt x="14" y="0"/>
                      <a:pt x="18" y="1"/>
                      <a:pt x="22" y="1"/>
                    </a:cubicBezTo>
                    <a:cubicBezTo>
                      <a:pt x="26" y="1"/>
                      <a:pt x="30" y="0"/>
                      <a:pt x="32" y="0"/>
                    </a:cubicBezTo>
                    <a:cubicBezTo>
                      <a:pt x="29" y="10"/>
                      <a:pt x="26" y="23"/>
                      <a:pt x="23" y="39"/>
                    </a:cubicBezTo>
                    <a:cubicBezTo>
                      <a:pt x="21" y="50"/>
                      <a:pt x="24" y="55"/>
                      <a:pt x="31" y="55"/>
                    </a:cubicBezTo>
                    <a:cubicBezTo>
                      <a:pt x="39" y="55"/>
                      <a:pt x="44" y="48"/>
                      <a:pt x="46" y="35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50" y="19"/>
                      <a:pt x="51" y="9"/>
                      <a:pt x="52" y="0"/>
                    </a:cubicBezTo>
                    <a:cubicBezTo>
                      <a:pt x="54" y="0"/>
                      <a:pt x="58" y="1"/>
                      <a:pt x="62" y="1"/>
                    </a:cubicBezTo>
                    <a:cubicBezTo>
                      <a:pt x="66" y="1"/>
                      <a:pt x="70" y="0"/>
                      <a:pt x="72" y="0"/>
                    </a:cubicBezTo>
                    <a:cubicBezTo>
                      <a:pt x="70" y="9"/>
                      <a:pt x="68" y="19"/>
                      <a:pt x="65" y="30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2" y="46"/>
                      <a:pt x="61" y="56"/>
                      <a:pt x="60" y="65"/>
                    </a:cubicBezTo>
                    <a:cubicBezTo>
                      <a:pt x="57" y="65"/>
                      <a:pt x="54" y="64"/>
                      <a:pt x="50" y="64"/>
                    </a:cubicBezTo>
                    <a:cubicBezTo>
                      <a:pt x="47" y="64"/>
                      <a:pt x="44" y="65"/>
                      <a:pt x="40" y="65"/>
                    </a:cubicBezTo>
                    <a:lnTo>
                      <a:pt x="4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6" name="Freeform 44"/>
              <p:cNvSpPr>
                <a:spLocks noChangeAspect="1" noEditPoints="1"/>
              </p:cNvSpPr>
              <p:nvPr/>
            </p:nvSpPr>
            <p:spPr bwMode="black">
              <a:xfrm>
                <a:off x="2007" y="2002"/>
                <a:ext cx="239" cy="252"/>
              </a:xfrm>
              <a:custGeom>
                <a:avLst/>
                <a:gdLst>
                  <a:gd name="T0" fmla="*/ 39 w 65"/>
                  <a:gd name="T1" fmla="*/ 46 h 69"/>
                  <a:gd name="T2" fmla="*/ 26 w 65"/>
                  <a:gd name="T3" fmla="*/ 60 h 69"/>
                  <a:gd name="T4" fmla="*/ 21 w 65"/>
                  <a:gd name="T5" fmla="*/ 49 h 69"/>
                  <a:gd name="T6" fmla="*/ 42 w 65"/>
                  <a:gd name="T7" fmla="*/ 32 h 69"/>
                  <a:gd name="T8" fmla="*/ 39 w 65"/>
                  <a:gd name="T9" fmla="*/ 46 h 69"/>
                  <a:gd name="T10" fmla="*/ 14 w 65"/>
                  <a:gd name="T11" fmla="*/ 18 h 69"/>
                  <a:gd name="T12" fmla="*/ 15 w 65"/>
                  <a:gd name="T13" fmla="*/ 18 h 69"/>
                  <a:gd name="T14" fmla="*/ 33 w 65"/>
                  <a:gd name="T15" fmla="*/ 10 h 69"/>
                  <a:gd name="T16" fmla="*/ 43 w 65"/>
                  <a:gd name="T17" fmla="*/ 22 h 69"/>
                  <a:gd name="T18" fmla="*/ 25 w 65"/>
                  <a:gd name="T19" fmla="*/ 32 h 69"/>
                  <a:gd name="T20" fmla="*/ 2 w 65"/>
                  <a:gd name="T21" fmla="*/ 51 h 69"/>
                  <a:gd name="T22" fmla="*/ 17 w 65"/>
                  <a:gd name="T23" fmla="*/ 69 h 69"/>
                  <a:gd name="T24" fmla="*/ 37 w 65"/>
                  <a:gd name="T25" fmla="*/ 59 h 69"/>
                  <a:gd name="T26" fmla="*/ 48 w 65"/>
                  <a:gd name="T27" fmla="*/ 69 h 69"/>
                  <a:gd name="T28" fmla="*/ 61 w 65"/>
                  <a:gd name="T29" fmla="*/ 65 h 69"/>
                  <a:gd name="T30" fmla="*/ 61 w 65"/>
                  <a:gd name="T31" fmla="*/ 62 h 69"/>
                  <a:gd name="T32" fmla="*/ 55 w 65"/>
                  <a:gd name="T33" fmla="*/ 53 h 69"/>
                  <a:gd name="T34" fmla="*/ 61 w 65"/>
                  <a:gd name="T35" fmla="*/ 22 h 69"/>
                  <a:gd name="T36" fmla="*/ 41 w 65"/>
                  <a:gd name="T37" fmla="*/ 0 h 69"/>
                  <a:gd name="T38" fmla="*/ 14 w 65"/>
                  <a:gd name="T39" fmla="*/ 10 h 69"/>
                  <a:gd name="T40" fmla="*/ 14 w 65"/>
                  <a:gd name="T41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69">
                    <a:moveTo>
                      <a:pt x="39" y="46"/>
                    </a:moveTo>
                    <a:cubicBezTo>
                      <a:pt x="37" y="55"/>
                      <a:pt x="32" y="60"/>
                      <a:pt x="26" y="60"/>
                    </a:cubicBezTo>
                    <a:cubicBezTo>
                      <a:pt x="22" y="60"/>
                      <a:pt x="19" y="56"/>
                      <a:pt x="21" y="49"/>
                    </a:cubicBezTo>
                    <a:cubicBezTo>
                      <a:pt x="23" y="36"/>
                      <a:pt x="33" y="36"/>
                      <a:pt x="42" y="32"/>
                    </a:cubicBezTo>
                    <a:cubicBezTo>
                      <a:pt x="41" y="35"/>
                      <a:pt x="40" y="38"/>
                      <a:pt x="39" y="46"/>
                    </a:cubicBezTo>
                    <a:close/>
                    <a:moveTo>
                      <a:pt x="14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4"/>
                      <a:pt x="27" y="10"/>
                      <a:pt x="33" y="10"/>
                    </a:cubicBezTo>
                    <a:cubicBezTo>
                      <a:pt x="41" y="10"/>
                      <a:pt x="45" y="16"/>
                      <a:pt x="43" y="22"/>
                    </a:cubicBezTo>
                    <a:cubicBezTo>
                      <a:pt x="43" y="27"/>
                      <a:pt x="41" y="28"/>
                      <a:pt x="25" y="32"/>
                    </a:cubicBezTo>
                    <a:cubicBezTo>
                      <a:pt x="13" y="34"/>
                      <a:pt x="4" y="39"/>
                      <a:pt x="2" y="51"/>
                    </a:cubicBezTo>
                    <a:cubicBezTo>
                      <a:pt x="0" y="60"/>
                      <a:pt x="4" y="69"/>
                      <a:pt x="17" y="69"/>
                    </a:cubicBezTo>
                    <a:cubicBezTo>
                      <a:pt x="26" y="69"/>
                      <a:pt x="31" y="65"/>
                      <a:pt x="37" y="59"/>
                    </a:cubicBezTo>
                    <a:cubicBezTo>
                      <a:pt x="38" y="65"/>
                      <a:pt x="41" y="69"/>
                      <a:pt x="48" y="69"/>
                    </a:cubicBezTo>
                    <a:cubicBezTo>
                      <a:pt x="52" y="69"/>
                      <a:pt x="55" y="68"/>
                      <a:pt x="61" y="65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6" y="62"/>
                      <a:pt x="54" y="61"/>
                      <a:pt x="55" y="53"/>
                    </a:cubicBezTo>
                    <a:cubicBezTo>
                      <a:pt x="57" y="43"/>
                      <a:pt x="59" y="34"/>
                      <a:pt x="61" y="22"/>
                    </a:cubicBezTo>
                    <a:cubicBezTo>
                      <a:pt x="65" y="6"/>
                      <a:pt x="55" y="0"/>
                      <a:pt x="41" y="0"/>
                    </a:cubicBezTo>
                    <a:cubicBezTo>
                      <a:pt x="33" y="0"/>
                      <a:pt x="23" y="4"/>
                      <a:pt x="14" y="10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7" name="Freeform 45"/>
              <p:cNvSpPr>
                <a:spLocks noChangeAspect="1"/>
              </p:cNvSpPr>
              <p:nvPr/>
            </p:nvSpPr>
            <p:spPr bwMode="black">
              <a:xfrm>
                <a:off x="2275" y="1875"/>
                <a:ext cx="146" cy="373"/>
              </a:xfrm>
              <a:custGeom>
                <a:avLst/>
                <a:gdLst>
                  <a:gd name="T0" fmla="*/ 12 w 40"/>
                  <a:gd name="T1" fmla="*/ 47 h 102"/>
                  <a:gd name="T2" fmla="*/ 20 w 40"/>
                  <a:gd name="T3" fmla="*/ 0 h 102"/>
                  <a:gd name="T4" fmla="*/ 30 w 40"/>
                  <a:gd name="T5" fmla="*/ 1 h 102"/>
                  <a:gd name="T6" fmla="*/ 40 w 40"/>
                  <a:gd name="T7" fmla="*/ 0 h 102"/>
                  <a:gd name="T8" fmla="*/ 30 w 40"/>
                  <a:gd name="T9" fmla="*/ 47 h 102"/>
                  <a:gd name="T10" fmla="*/ 28 w 40"/>
                  <a:gd name="T11" fmla="*/ 55 h 102"/>
                  <a:gd name="T12" fmla="*/ 20 w 40"/>
                  <a:gd name="T13" fmla="*/ 102 h 102"/>
                  <a:gd name="T14" fmla="*/ 10 w 40"/>
                  <a:gd name="T15" fmla="*/ 101 h 102"/>
                  <a:gd name="T16" fmla="*/ 0 w 40"/>
                  <a:gd name="T17" fmla="*/ 102 h 102"/>
                  <a:gd name="T18" fmla="*/ 10 w 40"/>
                  <a:gd name="T19" fmla="*/ 55 h 102"/>
                  <a:gd name="T20" fmla="*/ 12 w 40"/>
                  <a:gd name="T2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2">
                    <a:moveTo>
                      <a:pt x="12" y="47"/>
                    </a:moveTo>
                    <a:cubicBezTo>
                      <a:pt x="15" y="29"/>
                      <a:pt x="18" y="15"/>
                      <a:pt x="20" y="0"/>
                    </a:cubicBezTo>
                    <a:cubicBezTo>
                      <a:pt x="22" y="1"/>
                      <a:pt x="26" y="1"/>
                      <a:pt x="30" y="1"/>
                    </a:cubicBezTo>
                    <a:cubicBezTo>
                      <a:pt x="34" y="1"/>
                      <a:pt x="38" y="1"/>
                      <a:pt x="40" y="0"/>
                    </a:cubicBezTo>
                    <a:cubicBezTo>
                      <a:pt x="36" y="15"/>
                      <a:pt x="33" y="29"/>
                      <a:pt x="30" y="4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5" y="73"/>
                      <a:pt x="23" y="87"/>
                      <a:pt x="20" y="102"/>
                    </a:cubicBezTo>
                    <a:cubicBezTo>
                      <a:pt x="18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4" y="87"/>
                      <a:pt x="7" y="73"/>
                      <a:pt x="10" y="55"/>
                    </a:cubicBez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8" name="Freeform 46"/>
              <p:cNvSpPr>
                <a:spLocks noChangeAspect="1" noEditPoints="1"/>
              </p:cNvSpPr>
              <p:nvPr/>
            </p:nvSpPr>
            <p:spPr bwMode="black">
              <a:xfrm>
                <a:off x="2418" y="1878"/>
                <a:ext cx="145" cy="370"/>
              </a:xfrm>
              <a:custGeom>
                <a:avLst/>
                <a:gdLst>
                  <a:gd name="T0" fmla="*/ 8 w 40"/>
                  <a:gd name="T1" fmla="*/ 66 h 101"/>
                  <a:gd name="T2" fmla="*/ 13 w 40"/>
                  <a:gd name="T3" fmla="*/ 36 h 101"/>
                  <a:gd name="T4" fmla="*/ 23 w 40"/>
                  <a:gd name="T5" fmla="*/ 37 h 101"/>
                  <a:gd name="T6" fmla="*/ 33 w 40"/>
                  <a:gd name="T7" fmla="*/ 36 h 101"/>
                  <a:gd name="T8" fmla="*/ 26 w 40"/>
                  <a:gd name="T9" fmla="*/ 66 h 101"/>
                  <a:gd name="T10" fmla="*/ 25 w 40"/>
                  <a:gd name="T11" fmla="*/ 71 h 101"/>
                  <a:gd name="T12" fmla="*/ 21 w 40"/>
                  <a:gd name="T13" fmla="*/ 101 h 101"/>
                  <a:gd name="T14" fmla="*/ 11 w 40"/>
                  <a:gd name="T15" fmla="*/ 100 h 101"/>
                  <a:gd name="T16" fmla="*/ 0 w 40"/>
                  <a:gd name="T17" fmla="*/ 101 h 101"/>
                  <a:gd name="T18" fmla="*/ 7 w 40"/>
                  <a:gd name="T19" fmla="*/ 71 h 101"/>
                  <a:gd name="T20" fmla="*/ 8 w 40"/>
                  <a:gd name="T21" fmla="*/ 66 h 101"/>
                  <a:gd name="T22" fmla="*/ 30 w 40"/>
                  <a:gd name="T23" fmla="*/ 0 h 101"/>
                  <a:gd name="T24" fmla="*/ 39 w 40"/>
                  <a:gd name="T25" fmla="*/ 11 h 101"/>
                  <a:gd name="T26" fmla="*/ 26 w 40"/>
                  <a:gd name="T27" fmla="*/ 21 h 101"/>
                  <a:gd name="T28" fmla="*/ 18 w 40"/>
                  <a:gd name="T29" fmla="*/ 11 h 101"/>
                  <a:gd name="T30" fmla="*/ 30 w 4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01">
                    <a:moveTo>
                      <a:pt x="8" y="66"/>
                    </a:moveTo>
                    <a:cubicBezTo>
                      <a:pt x="11" y="55"/>
                      <a:pt x="12" y="45"/>
                      <a:pt x="13" y="36"/>
                    </a:cubicBezTo>
                    <a:cubicBezTo>
                      <a:pt x="15" y="36"/>
                      <a:pt x="19" y="37"/>
                      <a:pt x="23" y="37"/>
                    </a:cubicBezTo>
                    <a:cubicBezTo>
                      <a:pt x="27" y="37"/>
                      <a:pt x="31" y="36"/>
                      <a:pt x="33" y="36"/>
                    </a:cubicBezTo>
                    <a:cubicBezTo>
                      <a:pt x="31" y="45"/>
                      <a:pt x="29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2" y="92"/>
                      <a:pt x="21" y="101"/>
                    </a:cubicBezTo>
                    <a:cubicBezTo>
                      <a:pt x="18" y="101"/>
                      <a:pt x="15" y="100"/>
                      <a:pt x="11" y="100"/>
                    </a:cubicBezTo>
                    <a:cubicBezTo>
                      <a:pt x="7" y="100"/>
                      <a:pt x="3" y="101"/>
                      <a:pt x="0" y="101"/>
                    </a:cubicBezTo>
                    <a:cubicBezTo>
                      <a:pt x="3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6" y="0"/>
                      <a:pt x="40" y="5"/>
                      <a:pt x="39" y="11"/>
                    </a:cubicBezTo>
                    <a:cubicBezTo>
                      <a:pt x="38" y="16"/>
                      <a:pt x="32" y="21"/>
                      <a:pt x="26" y="21"/>
                    </a:cubicBezTo>
                    <a:cubicBezTo>
                      <a:pt x="20" y="21"/>
                      <a:pt x="16" y="16"/>
                      <a:pt x="18" y="11"/>
                    </a:cubicBezTo>
                    <a:cubicBezTo>
                      <a:pt x="19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9" name="Freeform 47"/>
              <p:cNvSpPr>
                <a:spLocks noChangeAspect="1"/>
              </p:cNvSpPr>
              <p:nvPr/>
            </p:nvSpPr>
            <p:spPr bwMode="black">
              <a:xfrm>
                <a:off x="2579" y="1921"/>
                <a:ext cx="153" cy="333"/>
              </a:xfrm>
              <a:custGeom>
                <a:avLst/>
                <a:gdLst>
                  <a:gd name="T0" fmla="*/ 42 w 42"/>
                  <a:gd name="T1" fmla="*/ 25 h 91"/>
                  <a:gd name="T2" fmla="*/ 41 w 42"/>
                  <a:gd name="T3" fmla="*/ 28 h 91"/>
                  <a:gd name="T4" fmla="*/ 41 w 42"/>
                  <a:gd name="T5" fmla="*/ 32 h 91"/>
                  <a:gd name="T6" fmla="*/ 29 w 42"/>
                  <a:gd name="T7" fmla="*/ 31 h 91"/>
                  <a:gd name="T8" fmla="*/ 22 w 42"/>
                  <a:gd name="T9" fmla="*/ 61 h 91"/>
                  <a:gd name="T10" fmla="*/ 26 w 42"/>
                  <a:gd name="T11" fmla="*/ 83 h 91"/>
                  <a:gd name="T12" fmla="*/ 32 w 42"/>
                  <a:gd name="T13" fmla="*/ 82 h 91"/>
                  <a:gd name="T14" fmla="*/ 31 w 42"/>
                  <a:gd name="T15" fmla="*/ 87 h 91"/>
                  <a:gd name="T16" fmla="*/ 16 w 42"/>
                  <a:gd name="T17" fmla="*/ 91 h 91"/>
                  <a:gd name="T18" fmla="*/ 3 w 42"/>
                  <a:gd name="T19" fmla="*/ 70 h 91"/>
                  <a:gd name="T20" fmla="*/ 11 w 42"/>
                  <a:gd name="T21" fmla="*/ 31 h 91"/>
                  <a:gd name="T22" fmla="*/ 2 w 42"/>
                  <a:gd name="T23" fmla="*/ 32 h 91"/>
                  <a:gd name="T24" fmla="*/ 3 w 42"/>
                  <a:gd name="T25" fmla="*/ 28 h 91"/>
                  <a:gd name="T26" fmla="*/ 3 w 42"/>
                  <a:gd name="T27" fmla="*/ 25 h 91"/>
                  <a:gd name="T28" fmla="*/ 12 w 42"/>
                  <a:gd name="T29" fmla="*/ 25 h 91"/>
                  <a:gd name="T30" fmla="*/ 15 w 42"/>
                  <a:gd name="T31" fmla="*/ 8 h 91"/>
                  <a:gd name="T32" fmla="*/ 35 w 42"/>
                  <a:gd name="T33" fmla="*/ 0 h 91"/>
                  <a:gd name="T34" fmla="*/ 36 w 42"/>
                  <a:gd name="T35" fmla="*/ 1 h 91"/>
                  <a:gd name="T36" fmla="*/ 30 w 42"/>
                  <a:gd name="T37" fmla="*/ 25 h 91"/>
                  <a:gd name="T38" fmla="*/ 42 w 42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91">
                    <a:moveTo>
                      <a:pt x="42" y="25"/>
                    </a:moveTo>
                    <a:cubicBezTo>
                      <a:pt x="42" y="26"/>
                      <a:pt x="41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2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0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19"/>
                      <a:pt x="14" y="15"/>
                      <a:pt x="15" y="8"/>
                    </a:cubicBezTo>
                    <a:cubicBezTo>
                      <a:pt x="22" y="6"/>
                      <a:pt x="28" y="3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7"/>
                      <a:pt x="32" y="17"/>
                      <a:pt x="30" y="25"/>
                    </a:cubicBez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0" name="Freeform 48"/>
              <p:cNvSpPr>
                <a:spLocks noChangeAspect="1"/>
              </p:cNvSpPr>
              <p:nvPr/>
            </p:nvSpPr>
            <p:spPr bwMode="black">
              <a:xfrm>
                <a:off x="2721" y="2010"/>
                <a:ext cx="271" cy="365"/>
              </a:xfrm>
              <a:custGeom>
                <a:avLst/>
                <a:gdLst>
                  <a:gd name="T0" fmla="*/ 62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2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2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9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9" y="89"/>
                      <a:pt x="17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3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1" name="Freeform 49"/>
              <p:cNvSpPr>
                <a:spLocks noChangeAspect="1"/>
              </p:cNvSpPr>
              <p:nvPr/>
            </p:nvSpPr>
            <p:spPr bwMode="black">
              <a:xfrm>
                <a:off x="3068" y="1907"/>
                <a:ext cx="148" cy="341"/>
              </a:xfrm>
              <a:custGeom>
                <a:avLst/>
                <a:gdLst>
                  <a:gd name="T0" fmla="*/ 12 w 40"/>
                  <a:gd name="T1" fmla="*/ 37 h 93"/>
                  <a:gd name="T2" fmla="*/ 18 w 40"/>
                  <a:gd name="T3" fmla="*/ 0 h 93"/>
                  <a:gd name="T4" fmla="*/ 29 w 40"/>
                  <a:gd name="T5" fmla="*/ 1 h 93"/>
                  <a:gd name="T6" fmla="*/ 40 w 40"/>
                  <a:gd name="T7" fmla="*/ 0 h 93"/>
                  <a:gd name="T8" fmla="*/ 32 w 40"/>
                  <a:gd name="T9" fmla="*/ 37 h 93"/>
                  <a:gd name="T10" fmla="*/ 28 w 40"/>
                  <a:gd name="T11" fmla="*/ 56 h 93"/>
                  <a:gd name="T12" fmla="*/ 22 w 40"/>
                  <a:gd name="T13" fmla="*/ 93 h 93"/>
                  <a:gd name="T14" fmla="*/ 11 w 40"/>
                  <a:gd name="T15" fmla="*/ 92 h 93"/>
                  <a:gd name="T16" fmla="*/ 0 w 40"/>
                  <a:gd name="T17" fmla="*/ 93 h 93"/>
                  <a:gd name="T18" fmla="*/ 8 w 40"/>
                  <a:gd name="T19" fmla="*/ 56 h 93"/>
                  <a:gd name="T20" fmla="*/ 12 w 40"/>
                  <a:gd name="T2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93">
                    <a:moveTo>
                      <a:pt x="12" y="37"/>
                    </a:moveTo>
                    <a:cubicBezTo>
                      <a:pt x="15" y="22"/>
                      <a:pt x="17" y="12"/>
                      <a:pt x="18" y="0"/>
                    </a:cubicBezTo>
                    <a:cubicBezTo>
                      <a:pt x="21" y="0"/>
                      <a:pt x="25" y="1"/>
                      <a:pt x="29" y="1"/>
                    </a:cubicBezTo>
                    <a:cubicBezTo>
                      <a:pt x="33" y="1"/>
                      <a:pt x="37" y="0"/>
                      <a:pt x="40" y="0"/>
                    </a:cubicBezTo>
                    <a:cubicBezTo>
                      <a:pt x="37" y="12"/>
                      <a:pt x="35" y="22"/>
                      <a:pt x="32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5" y="71"/>
                      <a:pt x="24" y="81"/>
                      <a:pt x="22" y="93"/>
                    </a:cubicBezTo>
                    <a:cubicBezTo>
                      <a:pt x="19" y="93"/>
                      <a:pt x="16" y="92"/>
                      <a:pt x="11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2" name="Freeform 50"/>
              <p:cNvSpPr>
                <a:spLocks noChangeAspect="1"/>
              </p:cNvSpPr>
              <p:nvPr/>
            </p:nvSpPr>
            <p:spPr bwMode="black">
              <a:xfrm>
                <a:off x="3212" y="2002"/>
                <a:ext cx="264" cy="246"/>
              </a:xfrm>
              <a:custGeom>
                <a:avLst/>
                <a:gdLst>
                  <a:gd name="T0" fmla="*/ 30 w 72"/>
                  <a:gd name="T1" fmla="*/ 12 h 67"/>
                  <a:gd name="T2" fmla="*/ 30 w 72"/>
                  <a:gd name="T3" fmla="*/ 12 h 67"/>
                  <a:gd name="T4" fmla="*/ 53 w 72"/>
                  <a:gd name="T5" fmla="*/ 0 h 67"/>
                  <a:gd name="T6" fmla="*/ 69 w 72"/>
                  <a:gd name="T7" fmla="*/ 25 h 67"/>
                  <a:gd name="T8" fmla="*/ 64 w 72"/>
                  <a:gd name="T9" fmla="*/ 48 h 67"/>
                  <a:gd name="T10" fmla="*/ 61 w 72"/>
                  <a:gd name="T11" fmla="*/ 67 h 67"/>
                  <a:gd name="T12" fmla="*/ 51 w 72"/>
                  <a:gd name="T13" fmla="*/ 66 h 67"/>
                  <a:gd name="T14" fmla="*/ 41 w 72"/>
                  <a:gd name="T15" fmla="*/ 67 h 67"/>
                  <a:gd name="T16" fmla="*/ 50 w 72"/>
                  <a:gd name="T17" fmla="*/ 28 h 67"/>
                  <a:gd name="T18" fmla="*/ 42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3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30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3" y="0"/>
                    </a:cubicBezTo>
                    <a:cubicBezTo>
                      <a:pt x="66" y="0"/>
                      <a:pt x="72" y="8"/>
                      <a:pt x="69" y="25"/>
                    </a:cubicBezTo>
                    <a:cubicBezTo>
                      <a:pt x="67" y="34"/>
                      <a:pt x="65" y="41"/>
                      <a:pt x="64" y="48"/>
                    </a:cubicBezTo>
                    <a:cubicBezTo>
                      <a:pt x="63" y="53"/>
                      <a:pt x="62" y="60"/>
                      <a:pt x="61" y="67"/>
                    </a:cubicBezTo>
                    <a:cubicBezTo>
                      <a:pt x="58" y="67"/>
                      <a:pt x="55" y="66"/>
                      <a:pt x="51" y="66"/>
                    </a:cubicBezTo>
                    <a:cubicBezTo>
                      <a:pt x="47" y="66"/>
                      <a:pt x="43" y="67"/>
                      <a:pt x="41" y="67"/>
                    </a:cubicBezTo>
                    <a:cubicBezTo>
                      <a:pt x="44" y="57"/>
                      <a:pt x="46" y="44"/>
                      <a:pt x="50" y="28"/>
                    </a:cubicBezTo>
                    <a:cubicBezTo>
                      <a:pt x="52" y="17"/>
                      <a:pt x="49" y="12"/>
                      <a:pt x="42" y="12"/>
                    </a:cubicBezTo>
                    <a:cubicBezTo>
                      <a:pt x="34" y="12"/>
                      <a:pt x="29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5" y="66"/>
                      <a:pt x="10" y="66"/>
                    </a:cubicBezTo>
                    <a:cubicBezTo>
                      <a:pt x="6" y="66"/>
                      <a:pt x="3" y="67"/>
                      <a:pt x="0" y="67"/>
                    </a:cubicBezTo>
                    <a:cubicBezTo>
                      <a:pt x="3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2" y="11"/>
                      <a:pt x="13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9" y="2"/>
                      <a:pt x="32" y="2"/>
                    </a:cubicBez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3" name="Freeform 51"/>
              <p:cNvSpPr>
                <a:spLocks noChangeAspect="1"/>
              </p:cNvSpPr>
              <p:nvPr/>
            </p:nvSpPr>
            <p:spPr bwMode="black">
              <a:xfrm>
                <a:off x="3603" y="1907"/>
                <a:ext cx="257" cy="341"/>
              </a:xfrm>
              <a:custGeom>
                <a:avLst/>
                <a:gdLst>
                  <a:gd name="T0" fmla="*/ 12 w 70"/>
                  <a:gd name="T1" fmla="*/ 37 h 93"/>
                  <a:gd name="T2" fmla="*/ 18 w 70"/>
                  <a:gd name="T3" fmla="*/ 0 h 93"/>
                  <a:gd name="T4" fmla="*/ 42 w 70"/>
                  <a:gd name="T5" fmla="*/ 1 h 93"/>
                  <a:gd name="T6" fmla="*/ 70 w 70"/>
                  <a:gd name="T7" fmla="*/ 0 h 93"/>
                  <a:gd name="T8" fmla="*/ 68 w 70"/>
                  <a:gd name="T9" fmla="*/ 6 h 93"/>
                  <a:gd name="T10" fmla="*/ 68 w 70"/>
                  <a:gd name="T11" fmla="*/ 12 h 93"/>
                  <a:gd name="T12" fmla="*/ 38 w 70"/>
                  <a:gd name="T13" fmla="*/ 10 h 93"/>
                  <a:gd name="T14" fmla="*/ 31 w 70"/>
                  <a:gd name="T15" fmla="*/ 40 h 93"/>
                  <a:gd name="T16" fmla="*/ 62 w 70"/>
                  <a:gd name="T17" fmla="*/ 39 h 93"/>
                  <a:gd name="T18" fmla="*/ 60 w 70"/>
                  <a:gd name="T19" fmla="*/ 45 h 93"/>
                  <a:gd name="T20" fmla="*/ 60 w 70"/>
                  <a:gd name="T21" fmla="*/ 50 h 93"/>
                  <a:gd name="T22" fmla="*/ 29 w 70"/>
                  <a:gd name="T23" fmla="*/ 49 h 93"/>
                  <a:gd name="T24" fmla="*/ 26 w 70"/>
                  <a:gd name="T25" fmla="*/ 66 h 93"/>
                  <a:gd name="T26" fmla="*/ 23 w 70"/>
                  <a:gd name="T27" fmla="*/ 83 h 93"/>
                  <a:gd name="T28" fmla="*/ 54 w 70"/>
                  <a:gd name="T29" fmla="*/ 81 h 93"/>
                  <a:gd name="T30" fmla="*/ 52 w 70"/>
                  <a:gd name="T31" fmla="*/ 87 h 93"/>
                  <a:gd name="T32" fmla="*/ 52 w 70"/>
                  <a:gd name="T33" fmla="*/ 93 h 93"/>
                  <a:gd name="T34" fmla="*/ 28 w 70"/>
                  <a:gd name="T35" fmla="*/ 92 h 93"/>
                  <a:gd name="T36" fmla="*/ 0 w 70"/>
                  <a:gd name="T37" fmla="*/ 93 h 93"/>
                  <a:gd name="T38" fmla="*/ 8 w 70"/>
                  <a:gd name="T39" fmla="*/ 56 h 93"/>
                  <a:gd name="T40" fmla="*/ 12 w 70"/>
                  <a:gd name="T4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93">
                    <a:moveTo>
                      <a:pt x="12" y="37"/>
                    </a:moveTo>
                    <a:cubicBezTo>
                      <a:pt x="15" y="22"/>
                      <a:pt x="16" y="12"/>
                      <a:pt x="18" y="0"/>
                    </a:cubicBezTo>
                    <a:cubicBezTo>
                      <a:pt x="26" y="0"/>
                      <a:pt x="34" y="1"/>
                      <a:pt x="42" y="1"/>
                    </a:cubicBezTo>
                    <a:cubicBezTo>
                      <a:pt x="55" y="1"/>
                      <a:pt x="66" y="1"/>
                      <a:pt x="70" y="0"/>
                    </a:cubicBezTo>
                    <a:cubicBezTo>
                      <a:pt x="69" y="2"/>
                      <a:pt x="69" y="3"/>
                      <a:pt x="68" y="6"/>
                    </a:cubicBezTo>
                    <a:cubicBezTo>
                      <a:pt x="68" y="9"/>
                      <a:pt x="68" y="10"/>
                      <a:pt x="68" y="12"/>
                    </a:cubicBezTo>
                    <a:cubicBezTo>
                      <a:pt x="58" y="11"/>
                      <a:pt x="42" y="10"/>
                      <a:pt x="38" y="10"/>
                    </a:cubicBezTo>
                    <a:cubicBezTo>
                      <a:pt x="35" y="20"/>
                      <a:pt x="33" y="30"/>
                      <a:pt x="31" y="40"/>
                    </a:cubicBezTo>
                    <a:cubicBezTo>
                      <a:pt x="43" y="39"/>
                      <a:pt x="52" y="39"/>
                      <a:pt x="62" y="39"/>
                    </a:cubicBezTo>
                    <a:cubicBezTo>
                      <a:pt x="61" y="42"/>
                      <a:pt x="60" y="43"/>
                      <a:pt x="60" y="45"/>
                    </a:cubicBezTo>
                    <a:cubicBezTo>
                      <a:pt x="60" y="46"/>
                      <a:pt x="60" y="47"/>
                      <a:pt x="60" y="50"/>
                    </a:cubicBezTo>
                    <a:cubicBezTo>
                      <a:pt x="50" y="49"/>
                      <a:pt x="40" y="49"/>
                      <a:pt x="29" y="49"/>
                    </a:cubicBezTo>
                    <a:cubicBezTo>
                      <a:pt x="28" y="55"/>
                      <a:pt x="27" y="60"/>
                      <a:pt x="26" y="66"/>
                    </a:cubicBezTo>
                    <a:cubicBezTo>
                      <a:pt x="25" y="72"/>
                      <a:pt x="24" y="78"/>
                      <a:pt x="23" y="83"/>
                    </a:cubicBezTo>
                    <a:cubicBezTo>
                      <a:pt x="33" y="83"/>
                      <a:pt x="44" y="82"/>
                      <a:pt x="54" y="81"/>
                    </a:cubicBezTo>
                    <a:cubicBezTo>
                      <a:pt x="54" y="83"/>
                      <a:pt x="53" y="84"/>
                      <a:pt x="52" y="87"/>
                    </a:cubicBezTo>
                    <a:cubicBezTo>
                      <a:pt x="52" y="90"/>
                      <a:pt x="52" y="91"/>
                      <a:pt x="52" y="93"/>
                    </a:cubicBezTo>
                    <a:cubicBezTo>
                      <a:pt x="47" y="93"/>
                      <a:pt x="41" y="92"/>
                      <a:pt x="28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4" name="Freeform 52"/>
              <p:cNvSpPr>
                <a:spLocks noChangeAspect="1"/>
              </p:cNvSpPr>
              <p:nvPr/>
            </p:nvSpPr>
            <p:spPr bwMode="black">
              <a:xfrm>
                <a:off x="3874" y="2010"/>
                <a:ext cx="231" cy="238"/>
              </a:xfrm>
              <a:custGeom>
                <a:avLst/>
                <a:gdLst>
                  <a:gd name="T0" fmla="*/ 27 w 63"/>
                  <a:gd name="T1" fmla="*/ 47 h 65"/>
                  <a:gd name="T2" fmla="*/ 52 w 63"/>
                  <a:gd name="T3" fmla="*/ 0 h 65"/>
                  <a:gd name="T4" fmla="*/ 58 w 63"/>
                  <a:gd name="T5" fmla="*/ 1 h 65"/>
                  <a:gd name="T6" fmla="*/ 63 w 63"/>
                  <a:gd name="T7" fmla="*/ 0 h 65"/>
                  <a:gd name="T8" fmla="*/ 25 w 63"/>
                  <a:gd name="T9" fmla="*/ 65 h 65"/>
                  <a:gd name="T10" fmla="*/ 18 w 63"/>
                  <a:gd name="T11" fmla="*/ 64 h 65"/>
                  <a:gd name="T12" fmla="*/ 11 w 63"/>
                  <a:gd name="T13" fmla="*/ 65 h 65"/>
                  <a:gd name="T14" fmla="*/ 0 w 63"/>
                  <a:gd name="T15" fmla="*/ 0 h 65"/>
                  <a:gd name="T16" fmla="*/ 11 w 63"/>
                  <a:gd name="T17" fmla="*/ 1 h 65"/>
                  <a:gd name="T18" fmla="*/ 21 w 63"/>
                  <a:gd name="T19" fmla="*/ 0 h 65"/>
                  <a:gd name="T20" fmla="*/ 27 w 63"/>
                  <a:gd name="T21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65">
                    <a:moveTo>
                      <a:pt x="27" y="47"/>
                    </a:moveTo>
                    <a:cubicBezTo>
                      <a:pt x="36" y="31"/>
                      <a:pt x="44" y="16"/>
                      <a:pt x="52" y="0"/>
                    </a:cubicBezTo>
                    <a:cubicBezTo>
                      <a:pt x="54" y="0"/>
                      <a:pt x="56" y="1"/>
                      <a:pt x="58" y="1"/>
                    </a:cubicBezTo>
                    <a:cubicBezTo>
                      <a:pt x="59" y="1"/>
                      <a:pt x="61" y="0"/>
                      <a:pt x="63" y="0"/>
                    </a:cubicBezTo>
                    <a:cubicBezTo>
                      <a:pt x="55" y="14"/>
                      <a:pt x="39" y="37"/>
                      <a:pt x="25" y="65"/>
                    </a:cubicBezTo>
                    <a:cubicBezTo>
                      <a:pt x="23" y="65"/>
                      <a:pt x="21" y="64"/>
                      <a:pt x="18" y="64"/>
                    </a:cubicBezTo>
                    <a:cubicBezTo>
                      <a:pt x="16" y="64"/>
                      <a:pt x="13" y="65"/>
                      <a:pt x="11" y="65"/>
                    </a:cubicBezTo>
                    <a:cubicBezTo>
                      <a:pt x="8" y="44"/>
                      <a:pt x="3" y="13"/>
                      <a:pt x="0" y="0"/>
                    </a:cubicBezTo>
                    <a:cubicBezTo>
                      <a:pt x="4" y="0"/>
                      <a:pt x="7" y="1"/>
                      <a:pt x="11" y="1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3" y="16"/>
                      <a:pt x="24" y="31"/>
                      <a:pt x="27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5" name="Freeform 53"/>
              <p:cNvSpPr>
                <a:spLocks noChangeAspect="1" noEditPoints="1"/>
              </p:cNvSpPr>
              <p:nvPr/>
            </p:nvSpPr>
            <p:spPr bwMode="black">
              <a:xfrm>
                <a:off x="4086" y="2002"/>
                <a:ext cx="250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7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3 w 68"/>
                  <a:gd name="T13" fmla="*/ 0 h 69"/>
                  <a:gd name="T14" fmla="*/ 5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8 w 68"/>
                  <a:gd name="T25" fmla="*/ 60 h 69"/>
                  <a:gd name="T26" fmla="*/ 25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7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4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3" y="0"/>
                    </a:cubicBezTo>
                    <a:cubicBezTo>
                      <a:pt x="25" y="0"/>
                      <a:pt x="9" y="11"/>
                      <a:pt x="5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8" y="60"/>
                    </a:cubicBezTo>
                    <a:cubicBezTo>
                      <a:pt x="25" y="60"/>
                      <a:pt x="22" y="49"/>
                      <a:pt x="25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6" name="Freeform 54"/>
              <p:cNvSpPr>
                <a:spLocks noChangeAspect="1"/>
              </p:cNvSpPr>
              <p:nvPr/>
            </p:nvSpPr>
            <p:spPr bwMode="black">
              <a:xfrm>
                <a:off x="4346" y="2007"/>
                <a:ext cx="197" cy="241"/>
              </a:xfrm>
              <a:custGeom>
                <a:avLst/>
                <a:gdLst>
                  <a:gd name="T0" fmla="*/ 28 w 54"/>
                  <a:gd name="T1" fmla="*/ 17 h 66"/>
                  <a:gd name="T2" fmla="*/ 28 w 54"/>
                  <a:gd name="T3" fmla="*/ 18 h 66"/>
                  <a:gd name="T4" fmla="*/ 52 w 54"/>
                  <a:gd name="T5" fmla="*/ 0 h 66"/>
                  <a:gd name="T6" fmla="*/ 54 w 54"/>
                  <a:gd name="T7" fmla="*/ 0 h 66"/>
                  <a:gd name="T8" fmla="*/ 51 w 54"/>
                  <a:gd name="T9" fmla="*/ 9 h 66"/>
                  <a:gd name="T10" fmla="*/ 50 w 54"/>
                  <a:gd name="T11" fmla="*/ 18 h 66"/>
                  <a:gd name="T12" fmla="*/ 48 w 54"/>
                  <a:gd name="T13" fmla="*/ 19 h 66"/>
                  <a:gd name="T14" fmla="*/ 42 w 54"/>
                  <a:gd name="T15" fmla="*/ 17 h 66"/>
                  <a:gd name="T16" fmla="*/ 26 w 54"/>
                  <a:gd name="T17" fmla="*/ 31 h 66"/>
                  <a:gd name="T18" fmla="*/ 25 w 54"/>
                  <a:gd name="T19" fmla="*/ 36 h 66"/>
                  <a:gd name="T20" fmla="*/ 21 w 54"/>
                  <a:gd name="T21" fmla="*/ 66 h 66"/>
                  <a:gd name="T22" fmla="*/ 11 w 54"/>
                  <a:gd name="T23" fmla="*/ 65 h 66"/>
                  <a:gd name="T24" fmla="*/ 0 w 54"/>
                  <a:gd name="T25" fmla="*/ 66 h 66"/>
                  <a:gd name="T26" fmla="*/ 7 w 54"/>
                  <a:gd name="T27" fmla="*/ 36 h 66"/>
                  <a:gd name="T28" fmla="*/ 8 w 54"/>
                  <a:gd name="T29" fmla="*/ 31 h 66"/>
                  <a:gd name="T30" fmla="*/ 13 w 54"/>
                  <a:gd name="T31" fmla="*/ 1 h 66"/>
                  <a:gd name="T32" fmla="*/ 22 w 54"/>
                  <a:gd name="T33" fmla="*/ 2 h 66"/>
                  <a:gd name="T34" fmla="*/ 32 w 54"/>
                  <a:gd name="T35" fmla="*/ 1 h 66"/>
                  <a:gd name="T36" fmla="*/ 28 w 54"/>
                  <a:gd name="T37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6">
                    <a:moveTo>
                      <a:pt x="28" y="17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5"/>
                      <a:pt x="43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53" y="2"/>
                      <a:pt x="52" y="5"/>
                      <a:pt x="51" y="9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8"/>
                      <a:pt x="45" y="17"/>
                      <a:pt x="42" y="17"/>
                    </a:cubicBezTo>
                    <a:cubicBezTo>
                      <a:pt x="34" y="17"/>
                      <a:pt x="28" y="24"/>
                      <a:pt x="26" y="31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3" y="47"/>
                      <a:pt x="22" y="57"/>
                      <a:pt x="21" y="66"/>
                    </a:cubicBezTo>
                    <a:cubicBezTo>
                      <a:pt x="18" y="66"/>
                      <a:pt x="15" y="65"/>
                      <a:pt x="11" y="65"/>
                    </a:cubicBezTo>
                    <a:cubicBezTo>
                      <a:pt x="6" y="65"/>
                      <a:pt x="3" y="66"/>
                      <a:pt x="0" y="66"/>
                    </a:cubicBezTo>
                    <a:cubicBezTo>
                      <a:pt x="3" y="57"/>
                      <a:pt x="5" y="47"/>
                      <a:pt x="7" y="3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20"/>
                      <a:pt x="12" y="10"/>
                      <a:pt x="13" y="1"/>
                    </a:cubicBezTo>
                    <a:cubicBezTo>
                      <a:pt x="16" y="1"/>
                      <a:pt x="19" y="2"/>
                      <a:pt x="22" y="2"/>
                    </a:cubicBezTo>
                    <a:cubicBezTo>
                      <a:pt x="25" y="2"/>
                      <a:pt x="28" y="1"/>
                      <a:pt x="32" y="1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7" name="Freeform 55"/>
              <p:cNvSpPr>
                <a:spLocks noChangeAspect="1"/>
              </p:cNvSpPr>
              <p:nvPr/>
            </p:nvSpPr>
            <p:spPr bwMode="black">
              <a:xfrm>
                <a:off x="4532" y="2010"/>
                <a:ext cx="272" cy="365"/>
              </a:xfrm>
              <a:custGeom>
                <a:avLst/>
                <a:gdLst>
                  <a:gd name="T0" fmla="*/ 61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1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1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8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8" y="89"/>
                      <a:pt x="16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2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8" name="Freeform 56"/>
              <p:cNvSpPr>
                <a:spLocks noChangeAspect="1"/>
              </p:cNvSpPr>
              <p:nvPr/>
            </p:nvSpPr>
            <p:spPr bwMode="black">
              <a:xfrm>
                <a:off x="4811" y="1921"/>
                <a:ext cx="157" cy="333"/>
              </a:xfrm>
              <a:custGeom>
                <a:avLst/>
                <a:gdLst>
                  <a:gd name="T0" fmla="*/ 43 w 43"/>
                  <a:gd name="T1" fmla="*/ 25 h 91"/>
                  <a:gd name="T2" fmla="*/ 41 w 43"/>
                  <a:gd name="T3" fmla="*/ 28 h 91"/>
                  <a:gd name="T4" fmla="*/ 41 w 43"/>
                  <a:gd name="T5" fmla="*/ 32 h 91"/>
                  <a:gd name="T6" fmla="*/ 29 w 43"/>
                  <a:gd name="T7" fmla="*/ 31 h 91"/>
                  <a:gd name="T8" fmla="*/ 23 w 43"/>
                  <a:gd name="T9" fmla="*/ 61 h 91"/>
                  <a:gd name="T10" fmla="*/ 26 w 43"/>
                  <a:gd name="T11" fmla="*/ 83 h 91"/>
                  <a:gd name="T12" fmla="*/ 32 w 43"/>
                  <a:gd name="T13" fmla="*/ 82 h 91"/>
                  <a:gd name="T14" fmla="*/ 31 w 43"/>
                  <a:gd name="T15" fmla="*/ 87 h 91"/>
                  <a:gd name="T16" fmla="*/ 16 w 43"/>
                  <a:gd name="T17" fmla="*/ 91 h 91"/>
                  <a:gd name="T18" fmla="*/ 3 w 43"/>
                  <a:gd name="T19" fmla="*/ 70 h 91"/>
                  <a:gd name="T20" fmla="*/ 11 w 43"/>
                  <a:gd name="T21" fmla="*/ 31 h 91"/>
                  <a:gd name="T22" fmla="*/ 2 w 43"/>
                  <a:gd name="T23" fmla="*/ 32 h 91"/>
                  <a:gd name="T24" fmla="*/ 3 w 43"/>
                  <a:gd name="T25" fmla="*/ 28 h 91"/>
                  <a:gd name="T26" fmla="*/ 3 w 43"/>
                  <a:gd name="T27" fmla="*/ 25 h 91"/>
                  <a:gd name="T28" fmla="*/ 13 w 43"/>
                  <a:gd name="T29" fmla="*/ 25 h 91"/>
                  <a:gd name="T30" fmla="*/ 15 w 43"/>
                  <a:gd name="T31" fmla="*/ 8 h 91"/>
                  <a:gd name="T32" fmla="*/ 35 w 43"/>
                  <a:gd name="T33" fmla="*/ 0 h 91"/>
                  <a:gd name="T34" fmla="*/ 37 w 43"/>
                  <a:gd name="T35" fmla="*/ 1 h 91"/>
                  <a:gd name="T36" fmla="*/ 31 w 43"/>
                  <a:gd name="T37" fmla="*/ 25 h 91"/>
                  <a:gd name="T38" fmla="*/ 43 w 43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91">
                    <a:moveTo>
                      <a:pt x="43" y="25"/>
                    </a:moveTo>
                    <a:cubicBezTo>
                      <a:pt x="42" y="26"/>
                      <a:pt x="42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3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1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19"/>
                      <a:pt x="14" y="15"/>
                      <a:pt x="15" y="8"/>
                    </a:cubicBezTo>
                    <a:cubicBezTo>
                      <a:pt x="22" y="6"/>
                      <a:pt x="29" y="3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7"/>
                      <a:pt x="32" y="17"/>
                      <a:pt x="31" y="25"/>
                    </a:cubicBez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9" name="Freeform 57"/>
              <p:cNvSpPr>
                <a:spLocks noChangeAspect="1"/>
              </p:cNvSpPr>
              <p:nvPr/>
            </p:nvSpPr>
            <p:spPr bwMode="black">
              <a:xfrm>
                <a:off x="4980" y="1875"/>
                <a:ext cx="259" cy="373"/>
              </a:xfrm>
              <a:custGeom>
                <a:avLst/>
                <a:gdLst>
                  <a:gd name="T0" fmla="*/ 11 w 71"/>
                  <a:gd name="T1" fmla="*/ 47 h 102"/>
                  <a:gd name="T2" fmla="*/ 19 w 71"/>
                  <a:gd name="T3" fmla="*/ 0 h 102"/>
                  <a:gd name="T4" fmla="*/ 29 w 71"/>
                  <a:gd name="T5" fmla="*/ 1 h 102"/>
                  <a:gd name="T6" fmla="*/ 39 w 71"/>
                  <a:gd name="T7" fmla="*/ 0 h 102"/>
                  <a:gd name="T8" fmla="*/ 29 w 71"/>
                  <a:gd name="T9" fmla="*/ 47 h 102"/>
                  <a:gd name="T10" fmla="*/ 30 w 71"/>
                  <a:gd name="T11" fmla="*/ 47 h 102"/>
                  <a:gd name="T12" fmla="*/ 52 w 71"/>
                  <a:gd name="T13" fmla="*/ 35 h 102"/>
                  <a:gd name="T14" fmla="*/ 68 w 71"/>
                  <a:gd name="T15" fmla="*/ 60 h 102"/>
                  <a:gd name="T16" fmla="*/ 63 w 71"/>
                  <a:gd name="T17" fmla="*/ 83 h 102"/>
                  <a:gd name="T18" fmla="*/ 60 w 71"/>
                  <a:gd name="T19" fmla="*/ 102 h 102"/>
                  <a:gd name="T20" fmla="*/ 50 w 71"/>
                  <a:gd name="T21" fmla="*/ 101 h 102"/>
                  <a:gd name="T22" fmla="*/ 40 w 71"/>
                  <a:gd name="T23" fmla="*/ 102 h 102"/>
                  <a:gd name="T24" fmla="*/ 49 w 71"/>
                  <a:gd name="T25" fmla="*/ 63 h 102"/>
                  <a:gd name="T26" fmla="*/ 41 w 71"/>
                  <a:gd name="T27" fmla="*/ 47 h 102"/>
                  <a:gd name="T28" fmla="*/ 25 w 71"/>
                  <a:gd name="T29" fmla="*/ 67 h 102"/>
                  <a:gd name="T30" fmla="*/ 24 w 71"/>
                  <a:gd name="T31" fmla="*/ 72 h 102"/>
                  <a:gd name="T32" fmla="*/ 20 w 71"/>
                  <a:gd name="T33" fmla="*/ 102 h 102"/>
                  <a:gd name="T34" fmla="*/ 10 w 71"/>
                  <a:gd name="T35" fmla="*/ 101 h 102"/>
                  <a:gd name="T36" fmla="*/ 0 w 71"/>
                  <a:gd name="T37" fmla="*/ 102 h 102"/>
                  <a:gd name="T38" fmla="*/ 10 w 71"/>
                  <a:gd name="T39" fmla="*/ 55 h 102"/>
                  <a:gd name="T40" fmla="*/ 11 w 71"/>
                  <a:gd name="T4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02">
                    <a:moveTo>
                      <a:pt x="11" y="47"/>
                    </a:moveTo>
                    <a:cubicBezTo>
                      <a:pt x="15" y="29"/>
                      <a:pt x="17" y="15"/>
                      <a:pt x="19" y="0"/>
                    </a:cubicBezTo>
                    <a:cubicBezTo>
                      <a:pt x="22" y="1"/>
                      <a:pt x="25" y="1"/>
                      <a:pt x="29" y="1"/>
                    </a:cubicBezTo>
                    <a:cubicBezTo>
                      <a:pt x="33" y="1"/>
                      <a:pt x="37" y="1"/>
                      <a:pt x="39" y="0"/>
                    </a:cubicBezTo>
                    <a:cubicBezTo>
                      <a:pt x="36" y="15"/>
                      <a:pt x="33" y="29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6" y="40"/>
                      <a:pt x="43" y="35"/>
                      <a:pt x="52" y="35"/>
                    </a:cubicBezTo>
                    <a:cubicBezTo>
                      <a:pt x="65" y="35"/>
                      <a:pt x="71" y="43"/>
                      <a:pt x="68" y="60"/>
                    </a:cubicBezTo>
                    <a:cubicBezTo>
                      <a:pt x="66" y="69"/>
                      <a:pt x="65" y="76"/>
                      <a:pt x="63" y="83"/>
                    </a:cubicBezTo>
                    <a:cubicBezTo>
                      <a:pt x="62" y="88"/>
                      <a:pt x="61" y="95"/>
                      <a:pt x="60" y="102"/>
                    </a:cubicBezTo>
                    <a:cubicBezTo>
                      <a:pt x="58" y="102"/>
                      <a:pt x="54" y="101"/>
                      <a:pt x="50" y="101"/>
                    </a:cubicBezTo>
                    <a:cubicBezTo>
                      <a:pt x="46" y="101"/>
                      <a:pt x="42" y="102"/>
                      <a:pt x="40" y="102"/>
                    </a:cubicBezTo>
                    <a:cubicBezTo>
                      <a:pt x="43" y="92"/>
                      <a:pt x="46" y="79"/>
                      <a:pt x="49" y="63"/>
                    </a:cubicBezTo>
                    <a:cubicBezTo>
                      <a:pt x="51" y="52"/>
                      <a:pt x="48" y="47"/>
                      <a:pt x="41" y="47"/>
                    </a:cubicBezTo>
                    <a:cubicBezTo>
                      <a:pt x="33" y="47"/>
                      <a:pt x="28" y="54"/>
                      <a:pt x="25" y="67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7"/>
                      <a:pt x="21" y="93"/>
                      <a:pt x="20" y="102"/>
                    </a:cubicBezTo>
                    <a:cubicBezTo>
                      <a:pt x="17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3" y="87"/>
                      <a:pt x="6" y="73"/>
                      <a:pt x="10" y="55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0" name="Freeform 58"/>
              <p:cNvSpPr>
                <a:spLocks noChangeAspect="1" noEditPoints="1"/>
              </p:cNvSpPr>
              <p:nvPr/>
            </p:nvSpPr>
            <p:spPr bwMode="black">
              <a:xfrm>
                <a:off x="5265" y="1878"/>
                <a:ext cx="143" cy="370"/>
              </a:xfrm>
              <a:custGeom>
                <a:avLst/>
                <a:gdLst>
                  <a:gd name="T0" fmla="*/ 8 w 39"/>
                  <a:gd name="T1" fmla="*/ 66 h 101"/>
                  <a:gd name="T2" fmla="*/ 12 w 39"/>
                  <a:gd name="T3" fmla="*/ 36 h 101"/>
                  <a:gd name="T4" fmla="*/ 22 w 39"/>
                  <a:gd name="T5" fmla="*/ 37 h 101"/>
                  <a:gd name="T6" fmla="*/ 33 w 39"/>
                  <a:gd name="T7" fmla="*/ 36 h 101"/>
                  <a:gd name="T8" fmla="*/ 26 w 39"/>
                  <a:gd name="T9" fmla="*/ 66 h 101"/>
                  <a:gd name="T10" fmla="*/ 25 w 39"/>
                  <a:gd name="T11" fmla="*/ 71 h 101"/>
                  <a:gd name="T12" fmla="*/ 20 w 39"/>
                  <a:gd name="T13" fmla="*/ 101 h 101"/>
                  <a:gd name="T14" fmla="*/ 10 w 39"/>
                  <a:gd name="T15" fmla="*/ 100 h 101"/>
                  <a:gd name="T16" fmla="*/ 0 w 39"/>
                  <a:gd name="T17" fmla="*/ 101 h 101"/>
                  <a:gd name="T18" fmla="*/ 7 w 39"/>
                  <a:gd name="T19" fmla="*/ 71 h 101"/>
                  <a:gd name="T20" fmla="*/ 8 w 39"/>
                  <a:gd name="T21" fmla="*/ 66 h 101"/>
                  <a:gd name="T22" fmla="*/ 30 w 39"/>
                  <a:gd name="T23" fmla="*/ 0 h 101"/>
                  <a:gd name="T24" fmla="*/ 38 w 39"/>
                  <a:gd name="T25" fmla="*/ 11 h 101"/>
                  <a:gd name="T26" fmla="*/ 25 w 39"/>
                  <a:gd name="T27" fmla="*/ 21 h 101"/>
                  <a:gd name="T28" fmla="*/ 17 w 39"/>
                  <a:gd name="T29" fmla="*/ 11 h 101"/>
                  <a:gd name="T30" fmla="*/ 30 w 39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101">
                    <a:moveTo>
                      <a:pt x="8" y="66"/>
                    </a:moveTo>
                    <a:cubicBezTo>
                      <a:pt x="10" y="55"/>
                      <a:pt x="11" y="45"/>
                      <a:pt x="12" y="36"/>
                    </a:cubicBezTo>
                    <a:cubicBezTo>
                      <a:pt x="15" y="36"/>
                      <a:pt x="18" y="37"/>
                      <a:pt x="22" y="37"/>
                    </a:cubicBezTo>
                    <a:cubicBezTo>
                      <a:pt x="27" y="37"/>
                      <a:pt x="30" y="36"/>
                      <a:pt x="33" y="36"/>
                    </a:cubicBezTo>
                    <a:cubicBezTo>
                      <a:pt x="30" y="45"/>
                      <a:pt x="28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1" y="92"/>
                      <a:pt x="20" y="101"/>
                    </a:cubicBezTo>
                    <a:cubicBezTo>
                      <a:pt x="18" y="101"/>
                      <a:pt x="14" y="100"/>
                      <a:pt x="10" y="100"/>
                    </a:cubicBezTo>
                    <a:cubicBezTo>
                      <a:pt x="6" y="100"/>
                      <a:pt x="2" y="101"/>
                      <a:pt x="0" y="101"/>
                    </a:cubicBezTo>
                    <a:cubicBezTo>
                      <a:pt x="2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5" y="0"/>
                      <a:pt x="39" y="5"/>
                      <a:pt x="38" y="11"/>
                    </a:cubicBezTo>
                    <a:cubicBezTo>
                      <a:pt x="37" y="16"/>
                      <a:pt x="31" y="21"/>
                      <a:pt x="25" y="21"/>
                    </a:cubicBezTo>
                    <a:cubicBezTo>
                      <a:pt x="19" y="21"/>
                      <a:pt x="16" y="16"/>
                      <a:pt x="17" y="11"/>
                    </a:cubicBezTo>
                    <a:cubicBezTo>
                      <a:pt x="18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1" name="Freeform 59"/>
              <p:cNvSpPr>
                <a:spLocks noChangeAspect="1"/>
              </p:cNvSpPr>
              <p:nvPr/>
            </p:nvSpPr>
            <p:spPr bwMode="black">
              <a:xfrm>
                <a:off x="5411" y="2002"/>
                <a:ext cx="263" cy="246"/>
              </a:xfrm>
              <a:custGeom>
                <a:avLst/>
                <a:gdLst>
                  <a:gd name="T0" fmla="*/ 29 w 72"/>
                  <a:gd name="T1" fmla="*/ 12 h 67"/>
                  <a:gd name="T2" fmla="*/ 30 w 72"/>
                  <a:gd name="T3" fmla="*/ 12 h 67"/>
                  <a:gd name="T4" fmla="*/ 52 w 72"/>
                  <a:gd name="T5" fmla="*/ 0 h 67"/>
                  <a:gd name="T6" fmla="*/ 68 w 72"/>
                  <a:gd name="T7" fmla="*/ 25 h 67"/>
                  <a:gd name="T8" fmla="*/ 63 w 72"/>
                  <a:gd name="T9" fmla="*/ 48 h 67"/>
                  <a:gd name="T10" fmla="*/ 60 w 72"/>
                  <a:gd name="T11" fmla="*/ 67 h 67"/>
                  <a:gd name="T12" fmla="*/ 50 w 72"/>
                  <a:gd name="T13" fmla="*/ 66 h 67"/>
                  <a:gd name="T14" fmla="*/ 40 w 72"/>
                  <a:gd name="T15" fmla="*/ 67 h 67"/>
                  <a:gd name="T16" fmla="*/ 49 w 72"/>
                  <a:gd name="T17" fmla="*/ 28 h 67"/>
                  <a:gd name="T18" fmla="*/ 41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2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29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29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2" y="0"/>
                    </a:cubicBezTo>
                    <a:cubicBezTo>
                      <a:pt x="66" y="0"/>
                      <a:pt x="72" y="8"/>
                      <a:pt x="68" y="25"/>
                    </a:cubicBezTo>
                    <a:cubicBezTo>
                      <a:pt x="67" y="34"/>
                      <a:pt x="65" y="41"/>
                      <a:pt x="63" y="48"/>
                    </a:cubicBezTo>
                    <a:cubicBezTo>
                      <a:pt x="62" y="53"/>
                      <a:pt x="61" y="60"/>
                      <a:pt x="60" y="67"/>
                    </a:cubicBezTo>
                    <a:cubicBezTo>
                      <a:pt x="58" y="67"/>
                      <a:pt x="54" y="66"/>
                      <a:pt x="50" y="66"/>
                    </a:cubicBezTo>
                    <a:cubicBezTo>
                      <a:pt x="46" y="66"/>
                      <a:pt x="42" y="67"/>
                      <a:pt x="40" y="67"/>
                    </a:cubicBezTo>
                    <a:cubicBezTo>
                      <a:pt x="43" y="57"/>
                      <a:pt x="46" y="44"/>
                      <a:pt x="49" y="28"/>
                    </a:cubicBezTo>
                    <a:cubicBezTo>
                      <a:pt x="51" y="17"/>
                      <a:pt x="48" y="12"/>
                      <a:pt x="41" y="12"/>
                    </a:cubicBezTo>
                    <a:cubicBezTo>
                      <a:pt x="33" y="12"/>
                      <a:pt x="28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4" y="66"/>
                      <a:pt x="10" y="66"/>
                    </a:cubicBezTo>
                    <a:cubicBezTo>
                      <a:pt x="6" y="66"/>
                      <a:pt x="2" y="67"/>
                      <a:pt x="0" y="67"/>
                    </a:cubicBezTo>
                    <a:cubicBezTo>
                      <a:pt x="2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1" y="11"/>
                      <a:pt x="12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8" y="2"/>
                      <a:pt x="32" y="2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2" name="Freeform 60"/>
              <p:cNvSpPr>
                <a:spLocks noChangeAspect="1" noEditPoints="1"/>
              </p:cNvSpPr>
              <p:nvPr/>
            </p:nvSpPr>
            <p:spPr bwMode="black">
              <a:xfrm>
                <a:off x="5660" y="2002"/>
                <a:ext cx="288" cy="378"/>
              </a:xfrm>
              <a:custGeom>
                <a:avLst/>
                <a:gdLst>
                  <a:gd name="T0" fmla="*/ 49 w 79"/>
                  <a:gd name="T1" fmla="*/ 81 h 103"/>
                  <a:gd name="T2" fmla="*/ 29 w 79"/>
                  <a:gd name="T3" fmla="*/ 97 h 103"/>
                  <a:gd name="T4" fmla="*/ 15 w 79"/>
                  <a:gd name="T5" fmla="*/ 82 h 103"/>
                  <a:gd name="T6" fmla="*/ 22 w 79"/>
                  <a:gd name="T7" fmla="*/ 70 h 103"/>
                  <a:gd name="T8" fmla="*/ 32 w 79"/>
                  <a:gd name="T9" fmla="*/ 69 h 103"/>
                  <a:gd name="T10" fmla="*/ 49 w 79"/>
                  <a:gd name="T11" fmla="*/ 81 h 103"/>
                  <a:gd name="T12" fmla="*/ 78 w 79"/>
                  <a:gd name="T13" fmla="*/ 7 h 103"/>
                  <a:gd name="T14" fmla="*/ 78 w 79"/>
                  <a:gd name="T15" fmla="*/ 4 h 103"/>
                  <a:gd name="T16" fmla="*/ 79 w 79"/>
                  <a:gd name="T17" fmla="*/ 1 h 103"/>
                  <a:gd name="T18" fmla="*/ 65 w 79"/>
                  <a:gd name="T19" fmla="*/ 1 h 103"/>
                  <a:gd name="T20" fmla="*/ 58 w 79"/>
                  <a:gd name="T21" fmla="*/ 1 h 103"/>
                  <a:gd name="T22" fmla="*/ 48 w 79"/>
                  <a:gd name="T23" fmla="*/ 0 h 103"/>
                  <a:gd name="T24" fmla="*/ 15 w 79"/>
                  <a:gd name="T25" fmla="*/ 22 h 103"/>
                  <a:gd name="T26" fmla="*/ 17 w 79"/>
                  <a:gd name="T27" fmla="*/ 36 h 103"/>
                  <a:gd name="T28" fmla="*/ 28 w 79"/>
                  <a:gd name="T29" fmla="*/ 43 h 103"/>
                  <a:gd name="T30" fmla="*/ 28 w 79"/>
                  <a:gd name="T31" fmla="*/ 43 h 103"/>
                  <a:gd name="T32" fmla="*/ 13 w 79"/>
                  <a:gd name="T33" fmla="*/ 58 h 103"/>
                  <a:gd name="T34" fmla="*/ 18 w 79"/>
                  <a:gd name="T35" fmla="*/ 68 h 103"/>
                  <a:gd name="T36" fmla="*/ 18 w 79"/>
                  <a:gd name="T37" fmla="*/ 68 h 103"/>
                  <a:gd name="T38" fmla="*/ 2 w 79"/>
                  <a:gd name="T39" fmla="*/ 85 h 103"/>
                  <a:gd name="T40" fmla="*/ 25 w 79"/>
                  <a:gd name="T41" fmla="*/ 103 h 103"/>
                  <a:gd name="T42" fmla="*/ 66 w 79"/>
                  <a:gd name="T43" fmla="*/ 74 h 103"/>
                  <a:gd name="T44" fmla="*/ 48 w 79"/>
                  <a:gd name="T45" fmla="*/ 56 h 103"/>
                  <a:gd name="T46" fmla="*/ 38 w 79"/>
                  <a:gd name="T47" fmla="*/ 56 h 103"/>
                  <a:gd name="T48" fmla="*/ 29 w 79"/>
                  <a:gd name="T49" fmla="*/ 49 h 103"/>
                  <a:gd name="T50" fmla="*/ 34 w 79"/>
                  <a:gd name="T51" fmla="*/ 44 h 103"/>
                  <a:gd name="T52" fmla="*/ 40 w 79"/>
                  <a:gd name="T53" fmla="*/ 44 h 103"/>
                  <a:gd name="T54" fmla="*/ 70 w 79"/>
                  <a:gd name="T55" fmla="*/ 22 h 103"/>
                  <a:gd name="T56" fmla="*/ 66 w 79"/>
                  <a:gd name="T57" fmla="*/ 7 h 103"/>
                  <a:gd name="T58" fmla="*/ 66 w 79"/>
                  <a:gd name="T59" fmla="*/ 7 h 103"/>
                  <a:gd name="T60" fmla="*/ 78 w 79"/>
                  <a:gd name="T61" fmla="*/ 7 h 103"/>
                  <a:gd name="T62" fmla="*/ 46 w 79"/>
                  <a:gd name="T63" fmla="*/ 6 h 103"/>
                  <a:gd name="T64" fmla="*/ 51 w 79"/>
                  <a:gd name="T65" fmla="*/ 22 h 103"/>
                  <a:gd name="T66" fmla="*/ 39 w 79"/>
                  <a:gd name="T67" fmla="*/ 39 h 103"/>
                  <a:gd name="T68" fmla="*/ 34 w 79"/>
                  <a:gd name="T69" fmla="*/ 23 h 103"/>
                  <a:gd name="T70" fmla="*/ 46 w 79"/>
                  <a:gd name="T7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103">
                    <a:moveTo>
                      <a:pt x="49" y="81"/>
                    </a:moveTo>
                    <a:cubicBezTo>
                      <a:pt x="48" y="90"/>
                      <a:pt x="40" y="97"/>
                      <a:pt x="29" y="97"/>
                    </a:cubicBezTo>
                    <a:cubicBezTo>
                      <a:pt x="20" y="97"/>
                      <a:pt x="13" y="92"/>
                      <a:pt x="15" y="82"/>
                    </a:cubicBezTo>
                    <a:cubicBezTo>
                      <a:pt x="16" y="76"/>
                      <a:pt x="20" y="71"/>
                      <a:pt x="22" y="70"/>
                    </a:cubicBezTo>
                    <a:cubicBezTo>
                      <a:pt x="25" y="69"/>
                      <a:pt x="28" y="69"/>
                      <a:pt x="32" y="69"/>
                    </a:cubicBezTo>
                    <a:cubicBezTo>
                      <a:pt x="44" y="69"/>
                      <a:pt x="51" y="71"/>
                      <a:pt x="49" y="81"/>
                    </a:cubicBezTo>
                    <a:close/>
                    <a:moveTo>
                      <a:pt x="78" y="7"/>
                    </a:moveTo>
                    <a:cubicBezTo>
                      <a:pt x="78" y="6"/>
                      <a:pt x="78" y="5"/>
                      <a:pt x="78" y="4"/>
                    </a:cubicBezTo>
                    <a:cubicBezTo>
                      <a:pt x="79" y="3"/>
                      <a:pt x="79" y="2"/>
                      <a:pt x="79" y="1"/>
                    </a:cubicBezTo>
                    <a:cubicBezTo>
                      <a:pt x="75" y="1"/>
                      <a:pt x="70" y="1"/>
                      <a:pt x="65" y="1"/>
                    </a:cubicBezTo>
                    <a:cubicBezTo>
                      <a:pt x="62" y="1"/>
                      <a:pt x="60" y="1"/>
                      <a:pt x="58" y="1"/>
                    </a:cubicBezTo>
                    <a:cubicBezTo>
                      <a:pt x="54" y="1"/>
                      <a:pt x="51" y="0"/>
                      <a:pt x="48" y="0"/>
                    </a:cubicBezTo>
                    <a:cubicBezTo>
                      <a:pt x="31" y="0"/>
                      <a:pt x="18" y="8"/>
                      <a:pt x="15" y="22"/>
                    </a:cubicBezTo>
                    <a:cubicBezTo>
                      <a:pt x="14" y="28"/>
                      <a:pt x="15" y="32"/>
                      <a:pt x="17" y="36"/>
                    </a:cubicBezTo>
                    <a:cubicBezTo>
                      <a:pt x="19" y="39"/>
                      <a:pt x="23" y="42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0" y="45"/>
                      <a:pt x="14" y="52"/>
                      <a:pt x="13" y="58"/>
                    </a:cubicBezTo>
                    <a:cubicBezTo>
                      <a:pt x="12" y="63"/>
                      <a:pt x="14" y="66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0" y="71"/>
                      <a:pt x="4" y="76"/>
                      <a:pt x="2" y="85"/>
                    </a:cubicBezTo>
                    <a:cubicBezTo>
                      <a:pt x="0" y="95"/>
                      <a:pt x="9" y="103"/>
                      <a:pt x="25" y="103"/>
                    </a:cubicBezTo>
                    <a:cubicBezTo>
                      <a:pt x="41" y="103"/>
                      <a:pt x="62" y="95"/>
                      <a:pt x="66" y="74"/>
                    </a:cubicBezTo>
                    <a:cubicBezTo>
                      <a:pt x="69" y="62"/>
                      <a:pt x="63" y="56"/>
                      <a:pt x="4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1" y="56"/>
                      <a:pt x="28" y="53"/>
                      <a:pt x="29" y="49"/>
                    </a:cubicBezTo>
                    <a:cubicBezTo>
                      <a:pt x="29" y="46"/>
                      <a:pt x="32" y="44"/>
                      <a:pt x="34" y="44"/>
                    </a:cubicBezTo>
                    <a:cubicBezTo>
                      <a:pt x="36" y="44"/>
                      <a:pt x="38" y="44"/>
                      <a:pt x="40" y="44"/>
                    </a:cubicBezTo>
                    <a:cubicBezTo>
                      <a:pt x="55" y="44"/>
                      <a:pt x="68" y="35"/>
                      <a:pt x="70" y="22"/>
                    </a:cubicBezTo>
                    <a:cubicBezTo>
                      <a:pt x="72" y="15"/>
                      <a:pt x="70" y="10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lnTo>
                      <a:pt x="78" y="7"/>
                    </a:lnTo>
                    <a:close/>
                    <a:moveTo>
                      <a:pt x="46" y="6"/>
                    </a:moveTo>
                    <a:cubicBezTo>
                      <a:pt x="51" y="6"/>
                      <a:pt x="54" y="10"/>
                      <a:pt x="51" y="22"/>
                    </a:cubicBezTo>
                    <a:cubicBezTo>
                      <a:pt x="49" y="34"/>
                      <a:pt x="45" y="39"/>
                      <a:pt x="39" y="39"/>
                    </a:cubicBezTo>
                    <a:cubicBezTo>
                      <a:pt x="35" y="39"/>
                      <a:pt x="31" y="35"/>
                      <a:pt x="34" y="23"/>
                    </a:cubicBezTo>
                    <a:cubicBezTo>
                      <a:pt x="36" y="12"/>
                      <a:pt x="40" y="6"/>
                      <a:pt x="4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3" name="Freeform 61"/>
              <p:cNvSpPr>
                <a:spLocks noChangeAspect="1"/>
              </p:cNvSpPr>
              <p:nvPr/>
            </p:nvSpPr>
            <p:spPr bwMode="black">
              <a:xfrm>
                <a:off x="6088" y="1907"/>
                <a:ext cx="475" cy="341"/>
              </a:xfrm>
              <a:custGeom>
                <a:avLst/>
                <a:gdLst>
                  <a:gd name="T0" fmla="*/ 59 w 130"/>
                  <a:gd name="T1" fmla="*/ 27 h 93"/>
                  <a:gd name="T2" fmla="*/ 23 w 130"/>
                  <a:gd name="T3" fmla="*/ 93 h 93"/>
                  <a:gd name="T4" fmla="*/ 16 w 130"/>
                  <a:gd name="T5" fmla="*/ 92 h 93"/>
                  <a:gd name="T6" fmla="*/ 9 w 130"/>
                  <a:gd name="T7" fmla="*/ 93 h 93"/>
                  <a:gd name="T8" fmla="*/ 0 w 130"/>
                  <a:gd name="T9" fmla="*/ 0 h 93"/>
                  <a:gd name="T10" fmla="*/ 11 w 130"/>
                  <a:gd name="T11" fmla="*/ 1 h 93"/>
                  <a:gd name="T12" fmla="*/ 22 w 130"/>
                  <a:gd name="T13" fmla="*/ 0 h 93"/>
                  <a:gd name="T14" fmla="*/ 26 w 130"/>
                  <a:gd name="T15" fmla="*/ 68 h 93"/>
                  <a:gd name="T16" fmla="*/ 27 w 130"/>
                  <a:gd name="T17" fmla="*/ 68 h 93"/>
                  <a:gd name="T18" fmla="*/ 63 w 130"/>
                  <a:gd name="T19" fmla="*/ 0 h 93"/>
                  <a:gd name="T20" fmla="*/ 70 w 130"/>
                  <a:gd name="T21" fmla="*/ 1 h 93"/>
                  <a:gd name="T22" fmla="*/ 77 w 130"/>
                  <a:gd name="T23" fmla="*/ 0 h 93"/>
                  <a:gd name="T24" fmla="*/ 85 w 130"/>
                  <a:gd name="T25" fmla="*/ 68 h 93"/>
                  <a:gd name="T26" fmla="*/ 85 w 130"/>
                  <a:gd name="T27" fmla="*/ 68 h 93"/>
                  <a:gd name="T28" fmla="*/ 118 w 130"/>
                  <a:gd name="T29" fmla="*/ 0 h 93"/>
                  <a:gd name="T30" fmla="*/ 123 w 130"/>
                  <a:gd name="T31" fmla="*/ 1 h 93"/>
                  <a:gd name="T32" fmla="*/ 130 w 130"/>
                  <a:gd name="T33" fmla="*/ 0 h 93"/>
                  <a:gd name="T34" fmla="*/ 81 w 130"/>
                  <a:gd name="T35" fmla="*/ 93 h 93"/>
                  <a:gd name="T36" fmla="*/ 74 w 130"/>
                  <a:gd name="T37" fmla="*/ 92 h 93"/>
                  <a:gd name="T38" fmla="*/ 67 w 130"/>
                  <a:gd name="T39" fmla="*/ 93 h 93"/>
                  <a:gd name="T40" fmla="*/ 59 w 130"/>
                  <a:gd name="T41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3">
                    <a:moveTo>
                      <a:pt x="59" y="27"/>
                    </a:moveTo>
                    <a:cubicBezTo>
                      <a:pt x="49" y="45"/>
                      <a:pt x="32" y="74"/>
                      <a:pt x="23" y="93"/>
                    </a:cubicBezTo>
                    <a:cubicBezTo>
                      <a:pt x="20" y="93"/>
                      <a:pt x="18" y="92"/>
                      <a:pt x="16" y="92"/>
                    </a:cubicBezTo>
                    <a:cubicBezTo>
                      <a:pt x="14" y="92"/>
                      <a:pt x="11" y="93"/>
                      <a:pt x="9" y="93"/>
                    </a:cubicBezTo>
                    <a:cubicBezTo>
                      <a:pt x="8" y="69"/>
                      <a:pt x="1" y="6"/>
                      <a:pt x="0" y="0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5" y="1"/>
                      <a:pt x="18" y="1"/>
                      <a:pt x="22" y="0"/>
                    </a:cubicBezTo>
                    <a:cubicBezTo>
                      <a:pt x="23" y="23"/>
                      <a:pt x="25" y="4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9" y="46"/>
                      <a:pt x="57" y="13"/>
                      <a:pt x="63" y="0"/>
                    </a:cubicBezTo>
                    <a:cubicBezTo>
                      <a:pt x="65" y="1"/>
                      <a:pt x="67" y="1"/>
                      <a:pt x="70" y="1"/>
                    </a:cubicBezTo>
                    <a:cubicBezTo>
                      <a:pt x="72" y="1"/>
                      <a:pt x="74" y="1"/>
                      <a:pt x="77" y="0"/>
                    </a:cubicBezTo>
                    <a:cubicBezTo>
                      <a:pt x="77" y="12"/>
                      <a:pt x="83" y="50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96" y="46"/>
                      <a:pt x="113" y="11"/>
                      <a:pt x="118" y="0"/>
                    </a:cubicBezTo>
                    <a:cubicBezTo>
                      <a:pt x="120" y="1"/>
                      <a:pt x="122" y="1"/>
                      <a:pt x="123" y="1"/>
                    </a:cubicBezTo>
                    <a:cubicBezTo>
                      <a:pt x="125" y="1"/>
                      <a:pt x="128" y="1"/>
                      <a:pt x="130" y="0"/>
                    </a:cubicBezTo>
                    <a:cubicBezTo>
                      <a:pt x="124" y="11"/>
                      <a:pt x="95" y="63"/>
                      <a:pt x="81" y="93"/>
                    </a:cubicBezTo>
                    <a:cubicBezTo>
                      <a:pt x="79" y="93"/>
                      <a:pt x="77" y="92"/>
                      <a:pt x="74" y="92"/>
                    </a:cubicBezTo>
                    <a:cubicBezTo>
                      <a:pt x="72" y="92"/>
                      <a:pt x="70" y="93"/>
                      <a:pt x="67" y="93"/>
                    </a:cubicBezTo>
                    <a:cubicBezTo>
                      <a:pt x="66" y="71"/>
                      <a:pt x="63" y="49"/>
                      <a:pt x="5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4" name="Freeform 62"/>
              <p:cNvSpPr>
                <a:spLocks noChangeAspect="1" noEditPoints="1"/>
              </p:cNvSpPr>
              <p:nvPr/>
            </p:nvSpPr>
            <p:spPr bwMode="black">
              <a:xfrm>
                <a:off x="6494" y="2002"/>
                <a:ext cx="249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6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2 w 68"/>
                  <a:gd name="T13" fmla="*/ 0 h 69"/>
                  <a:gd name="T14" fmla="*/ 4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7 w 68"/>
                  <a:gd name="T25" fmla="*/ 60 h 69"/>
                  <a:gd name="T26" fmla="*/ 24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6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3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2" y="0"/>
                    </a:cubicBezTo>
                    <a:cubicBezTo>
                      <a:pt x="24" y="0"/>
                      <a:pt x="9" y="11"/>
                      <a:pt x="4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7" y="60"/>
                    </a:cubicBezTo>
                    <a:cubicBezTo>
                      <a:pt x="25" y="60"/>
                      <a:pt x="22" y="49"/>
                      <a:pt x="24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5" name="Freeform 63"/>
              <p:cNvSpPr>
                <a:spLocks noChangeAspect="1" noEditPoints="1"/>
              </p:cNvSpPr>
              <p:nvPr/>
            </p:nvSpPr>
            <p:spPr bwMode="black">
              <a:xfrm>
                <a:off x="6875" y="1907"/>
                <a:ext cx="376" cy="341"/>
              </a:xfrm>
              <a:custGeom>
                <a:avLst/>
                <a:gdLst>
                  <a:gd name="T0" fmla="*/ 32 w 103"/>
                  <a:gd name="T1" fmla="*/ 35 h 93"/>
                  <a:gd name="T2" fmla="*/ 37 w 103"/>
                  <a:gd name="T3" fmla="*/ 9 h 93"/>
                  <a:gd name="T4" fmla="*/ 52 w 103"/>
                  <a:gd name="T5" fmla="*/ 8 h 93"/>
                  <a:gd name="T6" fmla="*/ 75 w 103"/>
                  <a:gd name="T7" fmla="*/ 44 h 93"/>
                  <a:gd name="T8" fmla="*/ 34 w 103"/>
                  <a:gd name="T9" fmla="*/ 85 h 93"/>
                  <a:gd name="T10" fmla="*/ 23 w 103"/>
                  <a:gd name="T11" fmla="*/ 85 h 93"/>
                  <a:gd name="T12" fmla="*/ 28 w 103"/>
                  <a:gd name="T13" fmla="*/ 59 h 93"/>
                  <a:gd name="T14" fmla="*/ 32 w 103"/>
                  <a:gd name="T15" fmla="*/ 35 h 93"/>
                  <a:gd name="T16" fmla="*/ 8 w 103"/>
                  <a:gd name="T17" fmla="*/ 56 h 93"/>
                  <a:gd name="T18" fmla="*/ 0 w 103"/>
                  <a:gd name="T19" fmla="*/ 93 h 93"/>
                  <a:gd name="T20" fmla="*/ 11 w 103"/>
                  <a:gd name="T21" fmla="*/ 92 h 93"/>
                  <a:gd name="T22" fmla="*/ 41 w 103"/>
                  <a:gd name="T23" fmla="*/ 93 h 93"/>
                  <a:gd name="T24" fmla="*/ 97 w 103"/>
                  <a:gd name="T25" fmla="*/ 44 h 93"/>
                  <a:gd name="T26" fmla="*/ 53 w 103"/>
                  <a:gd name="T27" fmla="*/ 0 h 93"/>
                  <a:gd name="T28" fmla="*/ 29 w 103"/>
                  <a:gd name="T29" fmla="*/ 1 h 93"/>
                  <a:gd name="T30" fmla="*/ 18 w 103"/>
                  <a:gd name="T31" fmla="*/ 0 h 93"/>
                  <a:gd name="T32" fmla="*/ 12 w 103"/>
                  <a:gd name="T33" fmla="*/ 37 h 93"/>
                  <a:gd name="T34" fmla="*/ 8 w 103"/>
                  <a:gd name="T35" fmla="*/ 5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93">
                    <a:moveTo>
                      <a:pt x="32" y="35"/>
                    </a:moveTo>
                    <a:cubicBezTo>
                      <a:pt x="34" y="28"/>
                      <a:pt x="37" y="11"/>
                      <a:pt x="37" y="9"/>
                    </a:cubicBezTo>
                    <a:cubicBezTo>
                      <a:pt x="42" y="8"/>
                      <a:pt x="45" y="8"/>
                      <a:pt x="52" y="8"/>
                    </a:cubicBezTo>
                    <a:cubicBezTo>
                      <a:pt x="70" y="8"/>
                      <a:pt x="80" y="22"/>
                      <a:pt x="75" y="44"/>
                    </a:cubicBezTo>
                    <a:cubicBezTo>
                      <a:pt x="70" y="72"/>
                      <a:pt x="55" y="85"/>
                      <a:pt x="34" y="85"/>
                    </a:cubicBezTo>
                    <a:cubicBezTo>
                      <a:pt x="29" y="85"/>
                      <a:pt x="25" y="85"/>
                      <a:pt x="23" y="85"/>
                    </a:cubicBezTo>
                    <a:cubicBezTo>
                      <a:pt x="23" y="82"/>
                      <a:pt x="26" y="66"/>
                      <a:pt x="28" y="59"/>
                    </a:cubicBezTo>
                    <a:lnTo>
                      <a:pt x="32" y="35"/>
                    </a:lnTo>
                    <a:close/>
                    <a:moveTo>
                      <a:pt x="8" y="56"/>
                    </a:moveTo>
                    <a:cubicBezTo>
                      <a:pt x="5" y="71"/>
                      <a:pt x="3" y="81"/>
                      <a:pt x="0" y="93"/>
                    </a:cubicBezTo>
                    <a:cubicBezTo>
                      <a:pt x="3" y="93"/>
                      <a:pt x="7" y="92"/>
                      <a:pt x="11" y="92"/>
                    </a:cubicBezTo>
                    <a:cubicBezTo>
                      <a:pt x="18" y="92"/>
                      <a:pt x="27" y="93"/>
                      <a:pt x="41" y="93"/>
                    </a:cubicBezTo>
                    <a:cubicBezTo>
                      <a:pt x="66" y="93"/>
                      <a:pt x="91" y="74"/>
                      <a:pt x="97" y="44"/>
                    </a:cubicBezTo>
                    <a:cubicBezTo>
                      <a:pt x="103" y="10"/>
                      <a:pt x="84" y="0"/>
                      <a:pt x="53" y="0"/>
                    </a:cubicBezTo>
                    <a:cubicBezTo>
                      <a:pt x="41" y="0"/>
                      <a:pt x="35" y="1"/>
                      <a:pt x="29" y="1"/>
                    </a:cubicBezTo>
                    <a:cubicBezTo>
                      <a:pt x="24" y="1"/>
                      <a:pt x="21" y="0"/>
                      <a:pt x="18" y="0"/>
                    </a:cubicBezTo>
                    <a:cubicBezTo>
                      <a:pt x="16" y="12"/>
                      <a:pt x="15" y="22"/>
                      <a:pt x="12" y="37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6" name="Freeform 64"/>
              <p:cNvSpPr>
                <a:spLocks noChangeAspect="1" noEditPoints="1"/>
              </p:cNvSpPr>
              <p:nvPr/>
            </p:nvSpPr>
            <p:spPr bwMode="black">
              <a:xfrm>
                <a:off x="7230" y="2002"/>
                <a:ext cx="274" cy="252"/>
              </a:xfrm>
              <a:custGeom>
                <a:avLst/>
                <a:gdLst>
                  <a:gd name="T0" fmla="*/ 52 w 75"/>
                  <a:gd name="T1" fmla="*/ 31 h 69"/>
                  <a:gd name="T2" fmla="*/ 33 w 75"/>
                  <a:gd name="T3" fmla="*/ 63 h 69"/>
                  <a:gd name="T4" fmla="*/ 25 w 75"/>
                  <a:gd name="T5" fmla="*/ 36 h 69"/>
                  <a:gd name="T6" fmla="*/ 44 w 75"/>
                  <a:gd name="T7" fmla="*/ 6 h 69"/>
                  <a:gd name="T8" fmla="*/ 52 w 75"/>
                  <a:gd name="T9" fmla="*/ 31 h 69"/>
                  <a:gd name="T10" fmla="*/ 5 w 75"/>
                  <a:gd name="T11" fmla="*/ 36 h 69"/>
                  <a:gd name="T12" fmla="*/ 32 w 75"/>
                  <a:gd name="T13" fmla="*/ 69 h 69"/>
                  <a:gd name="T14" fmla="*/ 72 w 75"/>
                  <a:gd name="T15" fmla="*/ 33 h 69"/>
                  <a:gd name="T16" fmla="*/ 45 w 75"/>
                  <a:gd name="T17" fmla="*/ 0 h 69"/>
                  <a:gd name="T18" fmla="*/ 5 w 75"/>
                  <a:gd name="T1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9">
                    <a:moveTo>
                      <a:pt x="52" y="31"/>
                    </a:moveTo>
                    <a:cubicBezTo>
                      <a:pt x="48" y="52"/>
                      <a:pt x="41" y="63"/>
                      <a:pt x="33" y="63"/>
                    </a:cubicBezTo>
                    <a:cubicBezTo>
                      <a:pt x="23" y="63"/>
                      <a:pt x="22" y="51"/>
                      <a:pt x="25" y="36"/>
                    </a:cubicBezTo>
                    <a:cubicBezTo>
                      <a:pt x="29" y="16"/>
                      <a:pt x="36" y="6"/>
                      <a:pt x="44" y="6"/>
                    </a:cubicBezTo>
                    <a:cubicBezTo>
                      <a:pt x="53" y="6"/>
                      <a:pt x="55" y="16"/>
                      <a:pt x="52" y="31"/>
                    </a:cubicBezTo>
                    <a:close/>
                    <a:moveTo>
                      <a:pt x="5" y="36"/>
                    </a:moveTo>
                    <a:cubicBezTo>
                      <a:pt x="0" y="60"/>
                      <a:pt x="16" y="69"/>
                      <a:pt x="32" y="69"/>
                    </a:cubicBezTo>
                    <a:cubicBezTo>
                      <a:pt x="51" y="69"/>
                      <a:pt x="67" y="55"/>
                      <a:pt x="72" y="33"/>
                    </a:cubicBezTo>
                    <a:cubicBezTo>
                      <a:pt x="75" y="13"/>
                      <a:pt x="66" y="0"/>
                      <a:pt x="45" y="0"/>
                    </a:cubicBezTo>
                    <a:cubicBezTo>
                      <a:pt x="28" y="0"/>
                      <a:pt x="10" y="12"/>
                      <a:pt x="5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668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" name="Rectangle 10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68450" y="9637713"/>
            <a:ext cx="6619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Page </a:t>
            </a:r>
            <a:fld id="{0F867FDE-12F2-4787-AA77-0530E84983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295" name="Rectangle 10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379663" y="963771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Proposal to [Client]</a:t>
            </a:r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8250" name="Rectangle 5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9637713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D5E96205-A859-472D-97C1-A74800FB327F}" type="datetime1">
              <a:rPr lang="en-GB"/>
              <a:pPr/>
              <a:t>30/04/2019</a:t>
            </a:fld>
            <a:endParaRPr lang="en-GB"/>
          </a:p>
        </p:txBody>
      </p:sp>
      <p:grpSp>
        <p:nvGrpSpPr>
          <p:cNvPr id="8252" name="Group 60"/>
          <p:cNvGrpSpPr>
            <a:grpSpLocks/>
          </p:cNvGrpSpPr>
          <p:nvPr/>
        </p:nvGrpSpPr>
        <p:grpSpPr bwMode="auto">
          <a:xfrm>
            <a:off x="5240338" y="9478963"/>
            <a:ext cx="1431925" cy="322262"/>
            <a:chOff x="3301" y="5971"/>
            <a:chExt cx="902" cy="203"/>
          </a:xfrm>
        </p:grpSpPr>
        <p:sp>
          <p:nvSpPr>
            <p:cNvPr id="8253" name="Freeform 61"/>
            <p:cNvSpPr>
              <a:spLocks noChangeAspect="1"/>
            </p:cNvSpPr>
            <p:nvPr/>
          </p:nvSpPr>
          <p:spPr bwMode="black">
            <a:xfrm>
              <a:off x="3359" y="5971"/>
              <a:ext cx="30" cy="69"/>
            </a:xfrm>
            <a:custGeom>
              <a:avLst/>
              <a:gdLst>
                <a:gd name="T0" fmla="*/ 158 w 158"/>
                <a:gd name="T1" fmla="*/ 0 h 359"/>
                <a:gd name="T2" fmla="*/ 87 w 158"/>
                <a:gd name="T3" fmla="*/ 359 h 359"/>
                <a:gd name="T4" fmla="*/ 0 w 158"/>
                <a:gd name="T5" fmla="*/ 359 h 359"/>
                <a:gd name="T6" fmla="*/ 68 w 158"/>
                <a:gd name="T7" fmla="*/ 0 h 359"/>
                <a:gd name="T8" fmla="*/ 158 w 158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59">
                  <a:moveTo>
                    <a:pt x="158" y="0"/>
                  </a:moveTo>
                  <a:lnTo>
                    <a:pt x="87" y="359"/>
                  </a:lnTo>
                  <a:lnTo>
                    <a:pt x="0" y="359"/>
                  </a:lnTo>
                  <a:lnTo>
                    <a:pt x="6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4" name="Freeform 62"/>
            <p:cNvSpPr>
              <a:spLocks noChangeAspect="1"/>
            </p:cNvSpPr>
            <p:nvPr/>
          </p:nvSpPr>
          <p:spPr bwMode="black">
            <a:xfrm>
              <a:off x="3316" y="5971"/>
              <a:ext cx="48" cy="17"/>
            </a:xfrm>
            <a:custGeom>
              <a:avLst/>
              <a:gdLst>
                <a:gd name="T0" fmla="*/ 248 w 248"/>
                <a:gd name="T1" fmla="*/ 0 h 88"/>
                <a:gd name="T2" fmla="*/ 229 w 248"/>
                <a:gd name="T3" fmla="*/ 88 h 88"/>
                <a:gd name="T4" fmla="*/ 0 w 248"/>
                <a:gd name="T5" fmla="*/ 88 h 88"/>
                <a:gd name="T6" fmla="*/ 18 w 248"/>
                <a:gd name="T7" fmla="*/ 0 h 88"/>
                <a:gd name="T8" fmla="*/ 248 w 24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8">
                  <a:moveTo>
                    <a:pt x="248" y="0"/>
                  </a:moveTo>
                  <a:lnTo>
                    <a:pt x="229" y="88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5" name="Freeform 63"/>
            <p:cNvSpPr>
              <a:spLocks noChangeAspect="1"/>
            </p:cNvSpPr>
            <p:nvPr/>
          </p:nvSpPr>
          <p:spPr bwMode="black">
            <a:xfrm>
              <a:off x="3301" y="5971"/>
              <a:ext cx="114" cy="95"/>
            </a:xfrm>
            <a:custGeom>
              <a:avLst/>
              <a:gdLst>
                <a:gd name="T0" fmla="*/ 590 w 590"/>
                <a:gd name="T1" fmla="*/ 0 h 492"/>
                <a:gd name="T2" fmla="*/ 493 w 590"/>
                <a:gd name="T3" fmla="*/ 492 h 492"/>
                <a:gd name="T4" fmla="*/ 0 w 590"/>
                <a:gd name="T5" fmla="*/ 492 h 492"/>
                <a:gd name="T6" fmla="*/ 16 w 590"/>
                <a:gd name="T7" fmla="*/ 404 h 492"/>
                <a:gd name="T8" fmla="*/ 425 w 590"/>
                <a:gd name="T9" fmla="*/ 404 h 492"/>
                <a:gd name="T10" fmla="*/ 505 w 590"/>
                <a:gd name="T11" fmla="*/ 0 h 492"/>
                <a:gd name="T12" fmla="*/ 590 w 590"/>
                <a:gd name="T13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92">
                  <a:moveTo>
                    <a:pt x="590" y="0"/>
                  </a:moveTo>
                  <a:lnTo>
                    <a:pt x="493" y="492"/>
                  </a:lnTo>
                  <a:lnTo>
                    <a:pt x="0" y="492"/>
                  </a:lnTo>
                  <a:lnTo>
                    <a:pt x="16" y="404"/>
                  </a:lnTo>
                  <a:lnTo>
                    <a:pt x="425" y="404"/>
                  </a:lnTo>
                  <a:lnTo>
                    <a:pt x="505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6" name="Freeform 64"/>
            <p:cNvSpPr>
              <a:spLocks noChangeAspect="1"/>
            </p:cNvSpPr>
            <p:nvPr/>
          </p:nvSpPr>
          <p:spPr bwMode="black">
            <a:xfrm>
              <a:off x="3311" y="5997"/>
              <a:ext cx="48" cy="17"/>
            </a:xfrm>
            <a:custGeom>
              <a:avLst/>
              <a:gdLst>
                <a:gd name="T0" fmla="*/ 248 w 248"/>
                <a:gd name="T1" fmla="*/ 0 h 90"/>
                <a:gd name="T2" fmla="*/ 229 w 248"/>
                <a:gd name="T3" fmla="*/ 90 h 90"/>
                <a:gd name="T4" fmla="*/ 0 w 248"/>
                <a:gd name="T5" fmla="*/ 90 h 90"/>
                <a:gd name="T6" fmla="*/ 16 w 248"/>
                <a:gd name="T7" fmla="*/ 0 h 90"/>
                <a:gd name="T8" fmla="*/ 248 w 24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90">
                  <a:moveTo>
                    <a:pt x="248" y="0"/>
                  </a:moveTo>
                  <a:lnTo>
                    <a:pt x="229" y="90"/>
                  </a:lnTo>
                  <a:lnTo>
                    <a:pt x="0" y="90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7" name="Freeform 65"/>
            <p:cNvSpPr>
              <a:spLocks noChangeAspect="1"/>
            </p:cNvSpPr>
            <p:nvPr/>
          </p:nvSpPr>
          <p:spPr bwMode="black">
            <a:xfrm>
              <a:off x="3306" y="6023"/>
              <a:ext cx="48" cy="17"/>
            </a:xfrm>
            <a:custGeom>
              <a:avLst/>
              <a:gdLst>
                <a:gd name="T0" fmla="*/ 248 w 248"/>
                <a:gd name="T1" fmla="*/ 0 h 89"/>
                <a:gd name="T2" fmla="*/ 229 w 248"/>
                <a:gd name="T3" fmla="*/ 89 h 89"/>
                <a:gd name="T4" fmla="*/ 0 w 248"/>
                <a:gd name="T5" fmla="*/ 89 h 89"/>
                <a:gd name="T6" fmla="*/ 16 w 248"/>
                <a:gd name="T7" fmla="*/ 0 h 89"/>
                <a:gd name="T8" fmla="*/ 248 w 24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9">
                  <a:moveTo>
                    <a:pt x="248" y="0"/>
                  </a:moveTo>
                  <a:lnTo>
                    <a:pt x="229" y="89"/>
                  </a:lnTo>
                  <a:lnTo>
                    <a:pt x="0" y="89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8" name="Freeform 66"/>
            <p:cNvSpPr>
              <a:spLocks noChangeAspect="1"/>
            </p:cNvSpPr>
            <p:nvPr/>
          </p:nvSpPr>
          <p:spPr bwMode="black">
            <a:xfrm>
              <a:off x="4130" y="5994"/>
              <a:ext cx="73" cy="74"/>
            </a:xfrm>
            <a:custGeom>
              <a:avLst/>
              <a:gdLst>
                <a:gd name="T0" fmla="*/ 108 w 161"/>
                <a:gd name="T1" fmla="*/ 0 h 162"/>
                <a:gd name="T2" fmla="*/ 33 w 161"/>
                <a:gd name="T3" fmla="*/ 28 h 162"/>
                <a:gd name="T4" fmla="*/ 0 w 161"/>
                <a:gd name="T5" fmla="*/ 101 h 162"/>
                <a:gd name="T6" fmla="*/ 24 w 161"/>
                <a:gd name="T7" fmla="*/ 147 h 162"/>
                <a:gd name="T8" fmla="*/ 75 w 161"/>
                <a:gd name="T9" fmla="*/ 162 h 162"/>
                <a:gd name="T10" fmla="*/ 137 w 161"/>
                <a:gd name="T11" fmla="*/ 150 h 162"/>
                <a:gd name="T12" fmla="*/ 149 w 161"/>
                <a:gd name="T13" fmla="*/ 90 h 162"/>
                <a:gd name="T14" fmla="*/ 134 w 161"/>
                <a:gd name="T15" fmla="*/ 91 h 162"/>
                <a:gd name="T16" fmla="*/ 117 w 161"/>
                <a:gd name="T17" fmla="*/ 89 h 162"/>
                <a:gd name="T18" fmla="*/ 107 w 161"/>
                <a:gd name="T19" fmla="*/ 140 h 162"/>
                <a:gd name="T20" fmla="*/ 75 w 161"/>
                <a:gd name="T21" fmla="*/ 148 h 162"/>
                <a:gd name="T22" fmla="*/ 46 w 161"/>
                <a:gd name="T23" fmla="*/ 135 h 162"/>
                <a:gd name="T24" fmla="*/ 37 w 161"/>
                <a:gd name="T25" fmla="*/ 104 h 162"/>
                <a:gd name="T26" fmla="*/ 55 w 161"/>
                <a:gd name="T27" fmla="*/ 43 h 162"/>
                <a:gd name="T28" fmla="*/ 108 w 161"/>
                <a:gd name="T29" fmla="*/ 13 h 162"/>
                <a:gd name="T30" fmla="*/ 131 w 161"/>
                <a:gd name="T31" fmla="*/ 19 h 162"/>
                <a:gd name="T32" fmla="*/ 148 w 161"/>
                <a:gd name="T33" fmla="*/ 36 h 162"/>
                <a:gd name="T34" fmla="*/ 151 w 161"/>
                <a:gd name="T35" fmla="*/ 36 h 162"/>
                <a:gd name="T36" fmla="*/ 161 w 161"/>
                <a:gd name="T37" fmla="*/ 14 h 162"/>
                <a:gd name="T38" fmla="*/ 108 w 16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62">
                  <a:moveTo>
                    <a:pt x="108" y="0"/>
                  </a:moveTo>
                  <a:cubicBezTo>
                    <a:pt x="79" y="0"/>
                    <a:pt x="53" y="9"/>
                    <a:pt x="33" y="28"/>
                  </a:cubicBezTo>
                  <a:cubicBezTo>
                    <a:pt x="11" y="47"/>
                    <a:pt x="0" y="71"/>
                    <a:pt x="0" y="101"/>
                  </a:cubicBezTo>
                  <a:cubicBezTo>
                    <a:pt x="0" y="120"/>
                    <a:pt x="8" y="136"/>
                    <a:pt x="24" y="147"/>
                  </a:cubicBezTo>
                  <a:cubicBezTo>
                    <a:pt x="38" y="157"/>
                    <a:pt x="55" y="162"/>
                    <a:pt x="75" y="162"/>
                  </a:cubicBezTo>
                  <a:cubicBezTo>
                    <a:pt x="92" y="162"/>
                    <a:pt x="113" y="158"/>
                    <a:pt x="137" y="15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4" y="91"/>
                    <a:pt x="139" y="91"/>
                    <a:pt x="134" y="91"/>
                  </a:cubicBezTo>
                  <a:cubicBezTo>
                    <a:pt x="128" y="91"/>
                    <a:pt x="122" y="90"/>
                    <a:pt x="117" y="8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45"/>
                    <a:pt x="93" y="148"/>
                    <a:pt x="75" y="148"/>
                  </a:cubicBezTo>
                  <a:cubicBezTo>
                    <a:pt x="63" y="148"/>
                    <a:pt x="53" y="143"/>
                    <a:pt x="46" y="135"/>
                  </a:cubicBezTo>
                  <a:cubicBezTo>
                    <a:pt x="40" y="127"/>
                    <a:pt x="37" y="117"/>
                    <a:pt x="37" y="104"/>
                  </a:cubicBezTo>
                  <a:cubicBezTo>
                    <a:pt x="37" y="81"/>
                    <a:pt x="43" y="61"/>
                    <a:pt x="55" y="43"/>
                  </a:cubicBezTo>
                  <a:cubicBezTo>
                    <a:pt x="69" y="23"/>
                    <a:pt x="86" y="13"/>
                    <a:pt x="108" y="13"/>
                  </a:cubicBezTo>
                  <a:cubicBezTo>
                    <a:pt x="116" y="13"/>
                    <a:pt x="123" y="15"/>
                    <a:pt x="131" y="19"/>
                  </a:cubicBezTo>
                  <a:cubicBezTo>
                    <a:pt x="140" y="24"/>
                    <a:pt x="146" y="29"/>
                    <a:pt x="148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8" y="5"/>
                    <a:pt x="131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9" name="Freeform 67"/>
            <p:cNvSpPr>
              <a:spLocks noChangeAspect="1"/>
            </p:cNvSpPr>
            <p:nvPr/>
          </p:nvSpPr>
          <p:spPr bwMode="black">
            <a:xfrm>
              <a:off x="4052" y="5996"/>
              <a:ext cx="75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8 w 166"/>
                <a:gd name="T5" fmla="*/ 104 h 154"/>
                <a:gd name="T6" fmla="*/ 52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8 w 166"/>
                <a:gd name="T13" fmla="*/ 154 h 154"/>
                <a:gd name="T14" fmla="*/ 40 w 166"/>
                <a:gd name="T15" fmla="*/ 44 h 154"/>
                <a:gd name="T16" fmla="*/ 119 w 166"/>
                <a:gd name="T17" fmla="*/ 154 h 154"/>
                <a:gd name="T18" fmla="*/ 136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7" y="1"/>
                    <a:pt x="154" y="0"/>
                    <a:pt x="149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2" y="0"/>
                    <a:pt x="159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0" name="Freeform 68"/>
            <p:cNvSpPr>
              <a:spLocks noChangeAspect="1"/>
            </p:cNvSpPr>
            <p:nvPr/>
          </p:nvSpPr>
          <p:spPr bwMode="black">
            <a:xfrm>
              <a:off x="3983" y="5996"/>
              <a:ext cx="70" cy="72"/>
            </a:xfrm>
            <a:custGeom>
              <a:avLst/>
              <a:gdLst>
                <a:gd name="T0" fmla="*/ 146 w 155"/>
                <a:gd name="T1" fmla="*/ 2 h 158"/>
                <a:gd name="T2" fmla="*/ 137 w 155"/>
                <a:gd name="T3" fmla="*/ 0 h 158"/>
                <a:gd name="T4" fmla="*/ 117 w 155"/>
                <a:gd name="T5" fmla="*/ 101 h 158"/>
                <a:gd name="T6" fmla="*/ 99 w 155"/>
                <a:gd name="T7" fmla="*/ 132 h 158"/>
                <a:gd name="T8" fmla="*/ 67 w 155"/>
                <a:gd name="T9" fmla="*/ 144 h 158"/>
                <a:gd name="T10" fmla="*/ 42 w 155"/>
                <a:gd name="T11" fmla="*/ 135 h 158"/>
                <a:gd name="T12" fmla="*/ 33 w 155"/>
                <a:gd name="T13" fmla="*/ 111 h 158"/>
                <a:gd name="T14" fmla="*/ 33 w 155"/>
                <a:gd name="T15" fmla="*/ 102 h 158"/>
                <a:gd name="T16" fmla="*/ 53 w 155"/>
                <a:gd name="T17" fmla="*/ 1 h 158"/>
                <a:gd name="T18" fmla="*/ 40 w 155"/>
                <a:gd name="T19" fmla="*/ 2 h 158"/>
                <a:gd name="T20" fmla="*/ 20 w 155"/>
                <a:gd name="T21" fmla="*/ 1 h 158"/>
                <a:gd name="T22" fmla="*/ 1 w 155"/>
                <a:gd name="T23" fmla="*/ 102 h 158"/>
                <a:gd name="T24" fmla="*/ 0 w 155"/>
                <a:gd name="T25" fmla="*/ 114 h 158"/>
                <a:gd name="T26" fmla="*/ 19 w 155"/>
                <a:gd name="T27" fmla="*/ 149 h 158"/>
                <a:gd name="T28" fmla="*/ 59 w 155"/>
                <a:gd name="T29" fmla="*/ 158 h 158"/>
                <a:gd name="T30" fmla="*/ 108 w 155"/>
                <a:gd name="T31" fmla="*/ 143 h 158"/>
                <a:gd name="T32" fmla="*/ 134 w 155"/>
                <a:gd name="T33" fmla="*/ 101 h 158"/>
                <a:gd name="T34" fmla="*/ 155 w 155"/>
                <a:gd name="T35" fmla="*/ 0 h 158"/>
                <a:gd name="T36" fmla="*/ 146 w 155"/>
                <a:gd name="T37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8">
                  <a:moveTo>
                    <a:pt x="146" y="2"/>
                  </a:moveTo>
                  <a:cubicBezTo>
                    <a:pt x="143" y="2"/>
                    <a:pt x="140" y="1"/>
                    <a:pt x="137" y="0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4" y="113"/>
                    <a:pt x="109" y="123"/>
                    <a:pt x="99" y="132"/>
                  </a:cubicBezTo>
                  <a:cubicBezTo>
                    <a:pt x="90" y="140"/>
                    <a:pt x="79" y="144"/>
                    <a:pt x="67" y="144"/>
                  </a:cubicBezTo>
                  <a:cubicBezTo>
                    <a:pt x="57" y="144"/>
                    <a:pt x="48" y="141"/>
                    <a:pt x="42" y="135"/>
                  </a:cubicBezTo>
                  <a:cubicBezTo>
                    <a:pt x="36" y="129"/>
                    <a:pt x="33" y="121"/>
                    <a:pt x="33" y="111"/>
                  </a:cubicBezTo>
                  <a:cubicBezTo>
                    <a:pt x="33" y="107"/>
                    <a:pt x="33" y="105"/>
                    <a:pt x="33" y="10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2"/>
                    <a:pt x="46" y="2"/>
                    <a:pt x="40" y="2"/>
                  </a:cubicBezTo>
                  <a:cubicBezTo>
                    <a:pt x="30" y="2"/>
                    <a:pt x="23" y="2"/>
                    <a:pt x="20" y="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6"/>
                    <a:pt x="0" y="110"/>
                    <a:pt x="0" y="114"/>
                  </a:cubicBezTo>
                  <a:cubicBezTo>
                    <a:pt x="0" y="130"/>
                    <a:pt x="6" y="141"/>
                    <a:pt x="19" y="149"/>
                  </a:cubicBezTo>
                  <a:cubicBezTo>
                    <a:pt x="29" y="155"/>
                    <a:pt x="43" y="158"/>
                    <a:pt x="59" y="158"/>
                  </a:cubicBezTo>
                  <a:cubicBezTo>
                    <a:pt x="78" y="158"/>
                    <a:pt x="94" y="153"/>
                    <a:pt x="108" y="143"/>
                  </a:cubicBezTo>
                  <a:cubicBezTo>
                    <a:pt x="121" y="133"/>
                    <a:pt x="130" y="119"/>
                    <a:pt x="134" y="10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1"/>
                    <a:pt x="149" y="2"/>
                    <a:pt x="14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1" name="Freeform 69"/>
            <p:cNvSpPr>
              <a:spLocks noChangeAspect="1" noEditPoints="1"/>
            </p:cNvSpPr>
            <p:nvPr/>
          </p:nvSpPr>
          <p:spPr bwMode="black">
            <a:xfrm>
              <a:off x="3897" y="5994"/>
              <a:ext cx="80" cy="74"/>
            </a:xfrm>
            <a:custGeom>
              <a:avLst/>
              <a:gdLst>
                <a:gd name="T0" fmla="*/ 121 w 174"/>
                <a:gd name="T1" fmla="*/ 118 h 162"/>
                <a:gd name="T2" fmla="*/ 72 w 174"/>
                <a:gd name="T3" fmla="*/ 150 h 162"/>
                <a:gd name="T4" fmla="*/ 34 w 174"/>
                <a:gd name="T5" fmla="*/ 107 h 162"/>
                <a:gd name="T6" fmla="*/ 52 w 174"/>
                <a:gd name="T7" fmla="*/ 47 h 162"/>
                <a:gd name="T8" fmla="*/ 101 w 174"/>
                <a:gd name="T9" fmla="*/ 14 h 162"/>
                <a:gd name="T10" fmla="*/ 129 w 174"/>
                <a:gd name="T11" fmla="*/ 28 h 162"/>
                <a:gd name="T12" fmla="*/ 138 w 174"/>
                <a:gd name="T13" fmla="*/ 59 h 162"/>
                <a:gd name="T14" fmla="*/ 121 w 174"/>
                <a:gd name="T15" fmla="*/ 118 h 162"/>
                <a:gd name="T16" fmla="*/ 154 w 174"/>
                <a:gd name="T17" fmla="*/ 15 h 162"/>
                <a:gd name="T18" fmla="*/ 104 w 174"/>
                <a:gd name="T19" fmla="*/ 0 h 162"/>
                <a:gd name="T20" fmla="*/ 32 w 174"/>
                <a:gd name="T21" fmla="*/ 28 h 162"/>
                <a:gd name="T22" fmla="*/ 0 w 174"/>
                <a:gd name="T23" fmla="*/ 99 h 162"/>
                <a:gd name="T24" fmla="*/ 19 w 174"/>
                <a:gd name="T25" fmla="*/ 146 h 162"/>
                <a:gd name="T26" fmla="*/ 68 w 174"/>
                <a:gd name="T27" fmla="*/ 162 h 162"/>
                <a:gd name="T28" fmla="*/ 142 w 174"/>
                <a:gd name="T29" fmla="*/ 133 h 162"/>
                <a:gd name="T30" fmla="*/ 174 w 174"/>
                <a:gd name="T31" fmla="*/ 62 h 162"/>
                <a:gd name="T32" fmla="*/ 154 w 174"/>
                <a:gd name="T33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162">
                  <a:moveTo>
                    <a:pt x="121" y="118"/>
                  </a:moveTo>
                  <a:cubicBezTo>
                    <a:pt x="107" y="139"/>
                    <a:pt x="91" y="150"/>
                    <a:pt x="72" y="150"/>
                  </a:cubicBezTo>
                  <a:cubicBezTo>
                    <a:pt x="47" y="150"/>
                    <a:pt x="34" y="135"/>
                    <a:pt x="34" y="107"/>
                  </a:cubicBezTo>
                  <a:cubicBezTo>
                    <a:pt x="34" y="87"/>
                    <a:pt x="40" y="67"/>
                    <a:pt x="52" y="47"/>
                  </a:cubicBezTo>
                  <a:cubicBezTo>
                    <a:pt x="65" y="25"/>
                    <a:pt x="82" y="14"/>
                    <a:pt x="101" y="14"/>
                  </a:cubicBezTo>
                  <a:cubicBezTo>
                    <a:pt x="113" y="14"/>
                    <a:pt x="122" y="19"/>
                    <a:pt x="129" y="28"/>
                  </a:cubicBezTo>
                  <a:cubicBezTo>
                    <a:pt x="135" y="37"/>
                    <a:pt x="138" y="47"/>
                    <a:pt x="138" y="59"/>
                  </a:cubicBezTo>
                  <a:cubicBezTo>
                    <a:pt x="138" y="80"/>
                    <a:pt x="132" y="100"/>
                    <a:pt x="121" y="118"/>
                  </a:cubicBezTo>
                  <a:close/>
                  <a:moveTo>
                    <a:pt x="154" y="15"/>
                  </a:moveTo>
                  <a:cubicBezTo>
                    <a:pt x="141" y="5"/>
                    <a:pt x="125" y="0"/>
                    <a:pt x="104" y="0"/>
                  </a:cubicBezTo>
                  <a:cubicBezTo>
                    <a:pt x="76" y="0"/>
                    <a:pt x="52" y="9"/>
                    <a:pt x="32" y="28"/>
                  </a:cubicBezTo>
                  <a:cubicBezTo>
                    <a:pt x="11" y="47"/>
                    <a:pt x="0" y="71"/>
                    <a:pt x="0" y="99"/>
                  </a:cubicBezTo>
                  <a:cubicBezTo>
                    <a:pt x="0" y="119"/>
                    <a:pt x="6" y="134"/>
                    <a:pt x="19" y="146"/>
                  </a:cubicBezTo>
                  <a:cubicBezTo>
                    <a:pt x="32" y="157"/>
                    <a:pt x="48" y="162"/>
                    <a:pt x="68" y="162"/>
                  </a:cubicBezTo>
                  <a:cubicBezTo>
                    <a:pt x="97" y="162"/>
                    <a:pt x="121" y="152"/>
                    <a:pt x="142" y="133"/>
                  </a:cubicBezTo>
                  <a:cubicBezTo>
                    <a:pt x="163" y="114"/>
                    <a:pt x="174" y="90"/>
                    <a:pt x="174" y="62"/>
                  </a:cubicBezTo>
                  <a:cubicBezTo>
                    <a:pt x="174" y="42"/>
                    <a:pt x="167" y="26"/>
                    <a:pt x="15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2" name="Freeform 70"/>
            <p:cNvSpPr>
              <a:spLocks noChangeAspect="1"/>
            </p:cNvSpPr>
            <p:nvPr/>
          </p:nvSpPr>
          <p:spPr bwMode="black">
            <a:xfrm>
              <a:off x="3842" y="5971"/>
              <a:ext cx="79" cy="95"/>
            </a:xfrm>
            <a:custGeom>
              <a:avLst/>
              <a:gdLst>
                <a:gd name="T0" fmla="*/ 159 w 175"/>
                <a:gd name="T1" fmla="*/ 2 h 208"/>
                <a:gd name="T2" fmla="*/ 146 w 175"/>
                <a:gd name="T3" fmla="*/ 0 h 208"/>
                <a:gd name="T4" fmla="*/ 81 w 175"/>
                <a:gd name="T5" fmla="*/ 94 h 208"/>
                <a:gd name="T6" fmla="*/ 54 w 175"/>
                <a:gd name="T7" fmla="*/ 0 h 208"/>
                <a:gd name="T8" fmla="*/ 30 w 175"/>
                <a:gd name="T9" fmla="*/ 3 h 208"/>
                <a:gd name="T10" fmla="*/ 0 w 175"/>
                <a:gd name="T11" fmla="*/ 0 h 208"/>
                <a:gd name="T12" fmla="*/ 42 w 175"/>
                <a:gd name="T13" fmla="*/ 119 h 208"/>
                <a:gd name="T14" fmla="*/ 25 w 175"/>
                <a:gd name="T15" fmla="*/ 208 h 208"/>
                <a:gd name="T16" fmla="*/ 70 w 175"/>
                <a:gd name="T17" fmla="*/ 208 h 208"/>
                <a:gd name="T18" fmla="*/ 88 w 175"/>
                <a:gd name="T19" fmla="*/ 115 h 208"/>
                <a:gd name="T20" fmla="*/ 175 w 175"/>
                <a:gd name="T21" fmla="*/ 0 h 208"/>
                <a:gd name="T22" fmla="*/ 159 w 175"/>
                <a:gd name="T23" fmla="*/ 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08">
                  <a:moveTo>
                    <a:pt x="159" y="2"/>
                  </a:moveTo>
                  <a:cubicBezTo>
                    <a:pt x="154" y="2"/>
                    <a:pt x="149" y="1"/>
                    <a:pt x="146" y="0"/>
                  </a:cubicBezTo>
                  <a:cubicBezTo>
                    <a:pt x="123" y="35"/>
                    <a:pt x="102" y="67"/>
                    <a:pt x="81" y="94"/>
                  </a:cubicBezTo>
                  <a:cubicBezTo>
                    <a:pt x="72" y="64"/>
                    <a:pt x="63" y="33"/>
                    <a:pt x="54" y="0"/>
                  </a:cubicBezTo>
                  <a:cubicBezTo>
                    <a:pt x="46" y="2"/>
                    <a:pt x="39" y="3"/>
                    <a:pt x="30" y="3"/>
                  </a:cubicBezTo>
                  <a:cubicBezTo>
                    <a:pt x="21" y="3"/>
                    <a:pt x="11" y="2"/>
                    <a:pt x="0" y="0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135" y="52"/>
                    <a:pt x="164" y="14"/>
                    <a:pt x="175" y="0"/>
                  </a:cubicBezTo>
                  <a:cubicBezTo>
                    <a:pt x="169" y="1"/>
                    <a:pt x="164" y="2"/>
                    <a:pt x="15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3" name="Freeform 71"/>
            <p:cNvSpPr>
              <a:spLocks noChangeAspect="1"/>
            </p:cNvSpPr>
            <p:nvPr/>
          </p:nvSpPr>
          <p:spPr bwMode="black">
            <a:xfrm>
              <a:off x="3688" y="5995"/>
              <a:ext cx="54" cy="71"/>
            </a:xfrm>
            <a:custGeom>
              <a:avLst/>
              <a:gdLst>
                <a:gd name="T0" fmla="*/ 3 w 118"/>
                <a:gd name="T1" fmla="*/ 0 h 155"/>
                <a:gd name="T2" fmla="*/ 0 w 118"/>
                <a:gd name="T3" fmla="*/ 19 h 155"/>
                <a:gd name="T4" fmla="*/ 42 w 118"/>
                <a:gd name="T5" fmla="*/ 16 h 155"/>
                <a:gd name="T6" fmla="*/ 15 w 118"/>
                <a:gd name="T7" fmla="*/ 155 h 155"/>
                <a:gd name="T8" fmla="*/ 48 w 118"/>
                <a:gd name="T9" fmla="*/ 155 h 155"/>
                <a:gd name="T10" fmla="*/ 75 w 118"/>
                <a:gd name="T11" fmla="*/ 16 h 155"/>
                <a:gd name="T12" fmla="*/ 115 w 118"/>
                <a:gd name="T13" fmla="*/ 19 h 155"/>
                <a:gd name="T14" fmla="*/ 118 w 118"/>
                <a:gd name="T15" fmla="*/ 0 h 155"/>
                <a:gd name="T16" fmla="*/ 3 w 118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5">
                  <a:moveTo>
                    <a:pt x="3" y="0"/>
                  </a:moveTo>
                  <a:cubicBezTo>
                    <a:pt x="4" y="7"/>
                    <a:pt x="3" y="13"/>
                    <a:pt x="0" y="19"/>
                  </a:cubicBezTo>
                  <a:cubicBezTo>
                    <a:pt x="13" y="17"/>
                    <a:pt x="27" y="17"/>
                    <a:pt x="42" y="16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4" y="17"/>
                    <a:pt x="107" y="18"/>
                    <a:pt x="115" y="19"/>
                  </a:cubicBezTo>
                  <a:cubicBezTo>
                    <a:pt x="114" y="12"/>
                    <a:pt x="115" y="6"/>
                    <a:pt x="118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4" name="Freeform 72"/>
            <p:cNvSpPr>
              <a:spLocks noChangeAspect="1"/>
            </p:cNvSpPr>
            <p:nvPr/>
          </p:nvSpPr>
          <p:spPr bwMode="black">
            <a:xfrm>
              <a:off x="3630" y="5994"/>
              <a:ext cx="52" cy="74"/>
            </a:xfrm>
            <a:custGeom>
              <a:avLst/>
              <a:gdLst>
                <a:gd name="T0" fmla="*/ 99 w 115"/>
                <a:gd name="T1" fmla="*/ 3 h 162"/>
                <a:gd name="T2" fmla="*/ 81 w 115"/>
                <a:gd name="T3" fmla="*/ 0 h 162"/>
                <a:gd name="T4" fmla="*/ 38 w 115"/>
                <a:gd name="T5" fmla="*/ 15 h 162"/>
                <a:gd name="T6" fmla="*/ 19 w 115"/>
                <a:gd name="T7" fmla="*/ 56 h 162"/>
                <a:gd name="T8" fmla="*/ 33 w 115"/>
                <a:gd name="T9" fmla="*/ 85 h 162"/>
                <a:gd name="T10" fmla="*/ 59 w 115"/>
                <a:gd name="T11" fmla="*/ 101 h 162"/>
                <a:gd name="T12" fmla="*/ 73 w 115"/>
                <a:gd name="T13" fmla="*/ 120 h 162"/>
                <a:gd name="T14" fmla="*/ 64 w 115"/>
                <a:gd name="T15" fmla="*/ 140 h 162"/>
                <a:gd name="T16" fmla="*/ 42 w 115"/>
                <a:gd name="T17" fmla="*/ 148 h 162"/>
                <a:gd name="T18" fmla="*/ 15 w 115"/>
                <a:gd name="T19" fmla="*/ 123 h 162"/>
                <a:gd name="T20" fmla="*/ 11 w 115"/>
                <a:gd name="T21" fmla="*/ 123 h 162"/>
                <a:gd name="T22" fmla="*/ 0 w 115"/>
                <a:gd name="T23" fmla="*/ 152 h 162"/>
                <a:gd name="T24" fmla="*/ 35 w 115"/>
                <a:gd name="T25" fmla="*/ 162 h 162"/>
                <a:gd name="T26" fmla="*/ 82 w 115"/>
                <a:gd name="T27" fmla="*/ 147 h 162"/>
                <a:gd name="T28" fmla="*/ 103 w 115"/>
                <a:gd name="T29" fmla="*/ 104 h 162"/>
                <a:gd name="T30" fmla="*/ 89 w 115"/>
                <a:gd name="T31" fmla="*/ 74 h 162"/>
                <a:gd name="T32" fmla="*/ 63 w 115"/>
                <a:gd name="T33" fmla="*/ 58 h 162"/>
                <a:gd name="T34" fmla="*/ 48 w 115"/>
                <a:gd name="T35" fmla="*/ 38 h 162"/>
                <a:gd name="T36" fmla="*/ 57 w 115"/>
                <a:gd name="T37" fmla="*/ 20 h 162"/>
                <a:gd name="T38" fmla="*/ 78 w 115"/>
                <a:gd name="T39" fmla="*/ 13 h 162"/>
                <a:gd name="T40" fmla="*/ 93 w 115"/>
                <a:gd name="T41" fmla="*/ 19 h 162"/>
                <a:gd name="T42" fmla="*/ 100 w 115"/>
                <a:gd name="T43" fmla="*/ 33 h 162"/>
                <a:gd name="T44" fmla="*/ 103 w 115"/>
                <a:gd name="T45" fmla="*/ 33 h 162"/>
                <a:gd name="T46" fmla="*/ 115 w 115"/>
                <a:gd name="T47" fmla="*/ 11 h 162"/>
                <a:gd name="T48" fmla="*/ 99 w 115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62">
                  <a:moveTo>
                    <a:pt x="99" y="3"/>
                  </a:moveTo>
                  <a:cubicBezTo>
                    <a:pt x="92" y="1"/>
                    <a:pt x="86" y="0"/>
                    <a:pt x="81" y="0"/>
                  </a:cubicBezTo>
                  <a:cubicBezTo>
                    <a:pt x="65" y="0"/>
                    <a:pt x="51" y="5"/>
                    <a:pt x="38" y="15"/>
                  </a:cubicBezTo>
                  <a:cubicBezTo>
                    <a:pt x="26" y="26"/>
                    <a:pt x="19" y="40"/>
                    <a:pt x="19" y="56"/>
                  </a:cubicBezTo>
                  <a:cubicBezTo>
                    <a:pt x="19" y="67"/>
                    <a:pt x="24" y="77"/>
                    <a:pt x="33" y="85"/>
                  </a:cubicBezTo>
                  <a:cubicBezTo>
                    <a:pt x="42" y="90"/>
                    <a:pt x="51" y="96"/>
                    <a:pt x="59" y="101"/>
                  </a:cubicBezTo>
                  <a:cubicBezTo>
                    <a:pt x="69" y="107"/>
                    <a:pt x="73" y="113"/>
                    <a:pt x="73" y="120"/>
                  </a:cubicBezTo>
                  <a:cubicBezTo>
                    <a:pt x="73" y="128"/>
                    <a:pt x="70" y="135"/>
                    <a:pt x="64" y="140"/>
                  </a:cubicBezTo>
                  <a:cubicBezTo>
                    <a:pt x="58" y="146"/>
                    <a:pt x="50" y="148"/>
                    <a:pt x="42" y="148"/>
                  </a:cubicBezTo>
                  <a:cubicBezTo>
                    <a:pt x="23" y="148"/>
                    <a:pt x="14" y="140"/>
                    <a:pt x="15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" y="159"/>
                    <a:pt x="18" y="162"/>
                    <a:pt x="35" y="162"/>
                  </a:cubicBezTo>
                  <a:cubicBezTo>
                    <a:pt x="53" y="162"/>
                    <a:pt x="69" y="157"/>
                    <a:pt x="82" y="147"/>
                  </a:cubicBezTo>
                  <a:cubicBezTo>
                    <a:pt x="96" y="135"/>
                    <a:pt x="103" y="121"/>
                    <a:pt x="103" y="104"/>
                  </a:cubicBezTo>
                  <a:cubicBezTo>
                    <a:pt x="103" y="92"/>
                    <a:pt x="98" y="82"/>
                    <a:pt x="89" y="74"/>
                  </a:cubicBezTo>
                  <a:cubicBezTo>
                    <a:pt x="80" y="69"/>
                    <a:pt x="71" y="63"/>
                    <a:pt x="63" y="58"/>
                  </a:cubicBezTo>
                  <a:cubicBezTo>
                    <a:pt x="53" y="52"/>
                    <a:pt x="48" y="45"/>
                    <a:pt x="48" y="38"/>
                  </a:cubicBezTo>
                  <a:cubicBezTo>
                    <a:pt x="48" y="31"/>
                    <a:pt x="51" y="25"/>
                    <a:pt x="57" y="20"/>
                  </a:cubicBezTo>
                  <a:cubicBezTo>
                    <a:pt x="63" y="15"/>
                    <a:pt x="70" y="13"/>
                    <a:pt x="78" y="13"/>
                  </a:cubicBezTo>
                  <a:cubicBezTo>
                    <a:pt x="83" y="13"/>
                    <a:pt x="88" y="15"/>
                    <a:pt x="93" y="19"/>
                  </a:cubicBezTo>
                  <a:cubicBezTo>
                    <a:pt x="98" y="22"/>
                    <a:pt x="100" y="27"/>
                    <a:pt x="100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3" y="8"/>
                    <a:pt x="108" y="5"/>
                    <a:pt x="9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5" name="Freeform 73"/>
            <p:cNvSpPr>
              <a:spLocks noChangeAspect="1"/>
            </p:cNvSpPr>
            <p:nvPr/>
          </p:nvSpPr>
          <p:spPr bwMode="black">
            <a:xfrm>
              <a:off x="3557" y="5996"/>
              <a:ext cx="76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7 w 166"/>
                <a:gd name="T5" fmla="*/ 105 h 154"/>
                <a:gd name="T6" fmla="*/ 50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7 w 166"/>
                <a:gd name="T13" fmla="*/ 154 h 154"/>
                <a:gd name="T14" fmla="*/ 38 w 166"/>
                <a:gd name="T15" fmla="*/ 44 h 154"/>
                <a:gd name="T16" fmla="*/ 118 w 166"/>
                <a:gd name="T17" fmla="*/ 154 h 154"/>
                <a:gd name="T18" fmla="*/ 135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4" y="1"/>
                    <a:pt x="151" y="1"/>
                    <a:pt x="149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6" name="Freeform 74"/>
            <p:cNvSpPr>
              <a:spLocks noChangeAspect="1"/>
            </p:cNvSpPr>
            <p:nvPr/>
          </p:nvSpPr>
          <p:spPr bwMode="black">
            <a:xfrm>
              <a:off x="3432" y="5971"/>
              <a:ext cx="72" cy="95"/>
            </a:xfrm>
            <a:custGeom>
              <a:avLst/>
              <a:gdLst>
                <a:gd name="T0" fmla="*/ 41 w 157"/>
                <a:gd name="T1" fmla="*/ 0 h 208"/>
                <a:gd name="T2" fmla="*/ 0 w 157"/>
                <a:gd name="T3" fmla="*/ 208 h 208"/>
                <a:gd name="T4" fmla="*/ 116 w 157"/>
                <a:gd name="T5" fmla="*/ 208 h 208"/>
                <a:gd name="T6" fmla="*/ 120 w 157"/>
                <a:gd name="T7" fmla="*/ 184 h 208"/>
                <a:gd name="T8" fmla="*/ 59 w 157"/>
                <a:gd name="T9" fmla="*/ 187 h 208"/>
                <a:gd name="T10" fmla="*/ 50 w 157"/>
                <a:gd name="T11" fmla="*/ 187 h 208"/>
                <a:gd name="T12" fmla="*/ 65 w 157"/>
                <a:gd name="T13" fmla="*/ 108 h 208"/>
                <a:gd name="T14" fmla="*/ 134 w 157"/>
                <a:gd name="T15" fmla="*/ 112 h 208"/>
                <a:gd name="T16" fmla="*/ 139 w 157"/>
                <a:gd name="T17" fmla="*/ 86 h 208"/>
                <a:gd name="T18" fmla="*/ 90 w 157"/>
                <a:gd name="T19" fmla="*/ 88 h 208"/>
                <a:gd name="T20" fmla="*/ 70 w 157"/>
                <a:gd name="T21" fmla="*/ 88 h 208"/>
                <a:gd name="T22" fmla="*/ 82 w 157"/>
                <a:gd name="T23" fmla="*/ 22 h 208"/>
                <a:gd name="T24" fmla="*/ 99 w 157"/>
                <a:gd name="T25" fmla="*/ 22 h 208"/>
                <a:gd name="T26" fmla="*/ 152 w 157"/>
                <a:gd name="T27" fmla="*/ 26 h 208"/>
                <a:gd name="T28" fmla="*/ 157 w 157"/>
                <a:gd name="T29" fmla="*/ 0 h 208"/>
                <a:gd name="T30" fmla="*/ 41 w 157"/>
                <a:gd name="T3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8">
                  <a:moveTo>
                    <a:pt x="41" y="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199"/>
                    <a:pt x="116" y="191"/>
                    <a:pt x="120" y="184"/>
                  </a:cubicBezTo>
                  <a:cubicBezTo>
                    <a:pt x="88" y="186"/>
                    <a:pt x="68" y="187"/>
                    <a:pt x="59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94" y="108"/>
                    <a:pt x="117" y="109"/>
                    <a:pt x="134" y="112"/>
                  </a:cubicBezTo>
                  <a:cubicBezTo>
                    <a:pt x="133" y="100"/>
                    <a:pt x="135" y="92"/>
                    <a:pt x="139" y="86"/>
                  </a:cubicBezTo>
                  <a:cubicBezTo>
                    <a:pt x="112" y="88"/>
                    <a:pt x="96" y="88"/>
                    <a:pt x="90" y="88"/>
                  </a:cubicBezTo>
                  <a:cubicBezTo>
                    <a:pt x="84" y="88"/>
                    <a:pt x="77" y="88"/>
                    <a:pt x="70" y="8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15" y="22"/>
                    <a:pt x="133" y="23"/>
                    <a:pt x="152" y="26"/>
                  </a:cubicBezTo>
                  <a:cubicBezTo>
                    <a:pt x="152" y="16"/>
                    <a:pt x="153" y="7"/>
                    <a:pt x="15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7" name="Freeform 75"/>
            <p:cNvSpPr>
              <a:spLocks noChangeAspect="1" noEditPoints="1"/>
            </p:cNvSpPr>
            <p:nvPr/>
          </p:nvSpPr>
          <p:spPr bwMode="black">
            <a:xfrm>
              <a:off x="3751" y="5992"/>
              <a:ext cx="75" cy="75"/>
            </a:xfrm>
            <a:custGeom>
              <a:avLst/>
              <a:gdLst>
                <a:gd name="T0" fmla="*/ 153 w 163"/>
                <a:gd name="T1" fmla="*/ 69 h 164"/>
                <a:gd name="T2" fmla="*/ 117 w 163"/>
                <a:gd name="T3" fmla="*/ 113 h 164"/>
                <a:gd name="T4" fmla="*/ 88 w 163"/>
                <a:gd name="T5" fmla="*/ 69 h 164"/>
                <a:gd name="T6" fmla="*/ 127 w 163"/>
                <a:gd name="T7" fmla="*/ 25 h 164"/>
                <a:gd name="T8" fmla="*/ 91 w 163"/>
                <a:gd name="T9" fmla="*/ 0 h 164"/>
                <a:gd name="T10" fmla="*/ 58 w 163"/>
                <a:gd name="T11" fmla="*/ 12 h 164"/>
                <a:gd name="T12" fmla="*/ 44 w 163"/>
                <a:gd name="T13" fmla="*/ 44 h 164"/>
                <a:gd name="T14" fmla="*/ 53 w 163"/>
                <a:gd name="T15" fmla="*/ 75 h 164"/>
                <a:gd name="T16" fmla="*/ 0 w 163"/>
                <a:gd name="T17" fmla="*/ 130 h 164"/>
                <a:gd name="T18" fmla="*/ 12 w 163"/>
                <a:gd name="T19" fmla="*/ 155 h 164"/>
                <a:gd name="T20" fmla="*/ 40 w 163"/>
                <a:gd name="T21" fmla="*/ 164 h 164"/>
                <a:gd name="T22" fmla="*/ 94 w 163"/>
                <a:gd name="T23" fmla="*/ 145 h 164"/>
                <a:gd name="T24" fmla="*/ 103 w 163"/>
                <a:gd name="T25" fmla="*/ 161 h 164"/>
                <a:gd name="T26" fmla="*/ 149 w 163"/>
                <a:gd name="T27" fmla="*/ 161 h 164"/>
                <a:gd name="T28" fmla="*/ 123 w 163"/>
                <a:gd name="T29" fmla="*/ 123 h 164"/>
                <a:gd name="T30" fmla="*/ 163 w 163"/>
                <a:gd name="T31" fmla="*/ 82 h 164"/>
                <a:gd name="T32" fmla="*/ 153 w 163"/>
                <a:gd name="T33" fmla="*/ 69 h 164"/>
                <a:gd name="T34" fmla="*/ 83 w 163"/>
                <a:gd name="T35" fmla="*/ 61 h 164"/>
                <a:gd name="T36" fmla="*/ 74 w 163"/>
                <a:gd name="T37" fmla="*/ 33 h 164"/>
                <a:gd name="T38" fmla="*/ 79 w 163"/>
                <a:gd name="T39" fmla="*/ 18 h 164"/>
                <a:gd name="T40" fmla="*/ 94 w 163"/>
                <a:gd name="T41" fmla="*/ 12 h 164"/>
                <a:gd name="T42" fmla="*/ 104 w 163"/>
                <a:gd name="T43" fmla="*/ 16 h 164"/>
                <a:gd name="T44" fmla="*/ 108 w 163"/>
                <a:gd name="T45" fmla="*/ 25 h 164"/>
                <a:gd name="T46" fmla="*/ 83 w 163"/>
                <a:gd name="T47" fmla="*/ 61 h 164"/>
                <a:gd name="T48" fmla="*/ 61 w 163"/>
                <a:gd name="T49" fmla="*/ 147 h 164"/>
                <a:gd name="T50" fmla="*/ 33 w 163"/>
                <a:gd name="T51" fmla="*/ 118 h 164"/>
                <a:gd name="T52" fmla="*/ 41 w 163"/>
                <a:gd name="T53" fmla="*/ 99 h 164"/>
                <a:gd name="T54" fmla="*/ 57 w 163"/>
                <a:gd name="T55" fmla="*/ 86 h 164"/>
                <a:gd name="T56" fmla="*/ 89 w 163"/>
                <a:gd name="T57" fmla="*/ 138 h 164"/>
                <a:gd name="T58" fmla="*/ 61 w 163"/>
                <a:gd name="T59" fmla="*/ 14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164">
                  <a:moveTo>
                    <a:pt x="153" y="69"/>
                  </a:moveTo>
                  <a:cubicBezTo>
                    <a:pt x="140" y="88"/>
                    <a:pt x="128" y="103"/>
                    <a:pt x="117" y="11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114" y="54"/>
                    <a:pt x="127" y="39"/>
                    <a:pt x="127" y="25"/>
                  </a:cubicBezTo>
                  <a:cubicBezTo>
                    <a:pt x="127" y="8"/>
                    <a:pt x="115" y="0"/>
                    <a:pt x="91" y="0"/>
                  </a:cubicBezTo>
                  <a:cubicBezTo>
                    <a:pt x="78" y="0"/>
                    <a:pt x="67" y="4"/>
                    <a:pt x="58" y="12"/>
                  </a:cubicBezTo>
                  <a:cubicBezTo>
                    <a:pt x="48" y="20"/>
                    <a:pt x="44" y="31"/>
                    <a:pt x="44" y="44"/>
                  </a:cubicBezTo>
                  <a:cubicBezTo>
                    <a:pt x="44" y="54"/>
                    <a:pt x="47" y="64"/>
                    <a:pt x="53" y="75"/>
                  </a:cubicBezTo>
                  <a:cubicBezTo>
                    <a:pt x="18" y="92"/>
                    <a:pt x="0" y="110"/>
                    <a:pt x="0" y="130"/>
                  </a:cubicBezTo>
                  <a:cubicBezTo>
                    <a:pt x="0" y="140"/>
                    <a:pt x="4" y="149"/>
                    <a:pt x="12" y="155"/>
                  </a:cubicBezTo>
                  <a:cubicBezTo>
                    <a:pt x="19" y="161"/>
                    <a:pt x="28" y="164"/>
                    <a:pt x="40" y="164"/>
                  </a:cubicBezTo>
                  <a:cubicBezTo>
                    <a:pt x="56" y="164"/>
                    <a:pt x="75" y="157"/>
                    <a:pt x="94" y="145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43" y="103"/>
                    <a:pt x="156" y="90"/>
                    <a:pt x="163" y="82"/>
                  </a:cubicBezTo>
                  <a:lnTo>
                    <a:pt x="153" y="69"/>
                  </a:lnTo>
                  <a:close/>
                  <a:moveTo>
                    <a:pt x="83" y="61"/>
                  </a:moveTo>
                  <a:cubicBezTo>
                    <a:pt x="77" y="49"/>
                    <a:pt x="74" y="40"/>
                    <a:pt x="74" y="33"/>
                  </a:cubicBezTo>
                  <a:cubicBezTo>
                    <a:pt x="74" y="27"/>
                    <a:pt x="76" y="22"/>
                    <a:pt x="79" y="18"/>
                  </a:cubicBezTo>
                  <a:cubicBezTo>
                    <a:pt x="83" y="14"/>
                    <a:pt x="88" y="12"/>
                    <a:pt x="94" y="12"/>
                  </a:cubicBezTo>
                  <a:cubicBezTo>
                    <a:pt x="97" y="12"/>
                    <a:pt x="101" y="13"/>
                    <a:pt x="104" y="16"/>
                  </a:cubicBezTo>
                  <a:cubicBezTo>
                    <a:pt x="106" y="19"/>
                    <a:pt x="108" y="22"/>
                    <a:pt x="108" y="25"/>
                  </a:cubicBezTo>
                  <a:cubicBezTo>
                    <a:pt x="108" y="38"/>
                    <a:pt x="100" y="50"/>
                    <a:pt x="83" y="61"/>
                  </a:cubicBezTo>
                  <a:close/>
                  <a:moveTo>
                    <a:pt x="61" y="147"/>
                  </a:moveTo>
                  <a:cubicBezTo>
                    <a:pt x="42" y="147"/>
                    <a:pt x="33" y="137"/>
                    <a:pt x="33" y="118"/>
                  </a:cubicBezTo>
                  <a:cubicBezTo>
                    <a:pt x="33" y="112"/>
                    <a:pt x="35" y="106"/>
                    <a:pt x="41" y="99"/>
                  </a:cubicBezTo>
                  <a:cubicBezTo>
                    <a:pt x="46" y="92"/>
                    <a:pt x="51" y="88"/>
                    <a:pt x="57" y="86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78" y="144"/>
                    <a:pt x="69" y="147"/>
                    <a:pt x="6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8" name="Freeform 76"/>
            <p:cNvSpPr>
              <a:spLocks noChangeAspect="1" noEditPoints="1"/>
            </p:cNvSpPr>
            <p:nvPr/>
          </p:nvSpPr>
          <p:spPr bwMode="black">
            <a:xfrm>
              <a:off x="3496" y="5996"/>
              <a:ext cx="58" cy="70"/>
            </a:xfrm>
            <a:custGeom>
              <a:avLst/>
              <a:gdLst>
                <a:gd name="T0" fmla="*/ 91 w 128"/>
                <a:gd name="T1" fmla="*/ 0 h 153"/>
                <a:gd name="T2" fmla="*/ 30 w 128"/>
                <a:gd name="T3" fmla="*/ 0 h 153"/>
                <a:gd name="T4" fmla="*/ 0 w 128"/>
                <a:gd name="T5" fmla="*/ 153 h 153"/>
                <a:gd name="T6" fmla="*/ 34 w 128"/>
                <a:gd name="T7" fmla="*/ 153 h 153"/>
                <a:gd name="T8" fmla="*/ 48 w 128"/>
                <a:gd name="T9" fmla="*/ 83 h 153"/>
                <a:gd name="T10" fmla="*/ 51 w 128"/>
                <a:gd name="T11" fmla="*/ 83 h 153"/>
                <a:gd name="T12" fmla="*/ 78 w 128"/>
                <a:gd name="T13" fmla="*/ 153 h 153"/>
                <a:gd name="T14" fmla="*/ 118 w 128"/>
                <a:gd name="T15" fmla="*/ 153 h 153"/>
                <a:gd name="T16" fmla="*/ 84 w 128"/>
                <a:gd name="T17" fmla="*/ 78 h 153"/>
                <a:gd name="T18" fmla="*/ 115 w 128"/>
                <a:gd name="T19" fmla="*/ 62 h 153"/>
                <a:gd name="T20" fmla="*/ 128 w 128"/>
                <a:gd name="T21" fmla="*/ 31 h 153"/>
                <a:gd name="T22" fmla="*/ 91 w 128"/>
                <a:gd name="T23" fmla="*/ 0 h 153"/>
                <a:gd name="T24" fmla="*/ 85 w 128"/>
                <a:gd name="T25" fmla="*/ 62 h 153"/>
                <a:gd name="T26" fmla="*/ 58 w 128"/>
                <a:gd name="T27" fmla="*/ 74 h 153"/>
                <a:gd name="T28" fmla="*/ 51 w 128"/>
                <a:gd name="T29" fmla="*/ 74 h 153"/>
                <a:gd name="T30" fmla="*/ 62 w 128"/>
                <a:gd name="T31" fmla="*/ 14 h 153"/>
                <a:gd name="T32" fmla="*/ 77 w 128"/>
                <a:gd name="T33" fmla="*/ 15 h 153"/>
                <a:gd name="T34" fmla="*/ 94 w 128"/>
                <a:gd name="T35" fmla="*/ 32 h 153"/>
                <a:gd name="T36" fmla="*/ 85 w 128"/>
                <a:gd name="T37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53">
                  <a:moveTo>
                    <a:pt x="9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99" y="73"/>
                    <a:pt x="109" y="67"/>
                    <a:pt x="115" y="62"/>
                  </a:cubicBezTo>
                  <a:cubicBezTo>
                    <a:pt x="124" y="54"/>
                    <a:pt x="128" y="44"/>
                    <a:pt x="128" y="31"/>
                  </a:cubicBezTo>
                  <a:cubicBezTo>
                    <a:pt x="128" y="10"/>
                    <a:pt x="116" y="0"/>
                    <a:pt x="91" y="0"/>
                  </a:cubicBezTo>
                  <a:close/>
                  <a:moveTo>
                    <a:pt x="85" y="62"/>
                  </a:moveTo>
                  <a:cubicBezTo>
                    <a:pt x="79" y="70"/>
                    <a:pt x="70" y="74"/>
                    <a:pt x="58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8" y="15"/>
                    <a:pt x="94" y="20"/>
                    <a:pt x="94" y="32"/>
                  </a:cubicBezTo>
                  <a:cubicBezTo>
                    <a:pt x="94" y="44"/>
                    <a:pt x="91" y="54"/>
                    <a:pt x="85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grpSp>
          <p:nvGrpSpPr>
            <p:cNvPr id="8269" name="Group 77"/>
            <p:cNvGrpSpPr>
              <a:grpSpLocks noChangeAspect="1"/>
            </p:cNvGrpSpPr>
            <p:nvPr/>
          </p:nvGrpSpPr>
          <p:grpSpPr bwMode="auto">
            <a:xfrm>
              <a:off x="3413" y="6111"/>
              <a:ext cx="772" cy="63"/>
              <a:chOff x="1313" y="1875"/>
              <a:chExt cx="6191" cy="505"/>
            </a:xfrm>
          </p:grpSpPr>
          <p:sp>
            <p:nvSpPr>
              <p:cNvPr id="8270" name="Freeform 78"/>
              <p:cNvSpPr>
                <a:spLocks noChangeAspect="1" noEditPoints="1"/>
              </p:cNvSpPr>
              <p:nvPr/>
            </p:nvSpPr>
            <p:spPr bwMode="black">
              <a:xfrm>
                <a:off x="1313" y="1900"/>
                <a:ext cx="425" cy="446"/>
              </a:xfrm>
              <a:custGeom>
                <a:avLst/>
                <a:gdLst>
                  <a:gd name="T0" fmla="*/ 88 w 116"/>
                  <a:gd name="T1" fmla="*/ 46 h 122"/>
                  <a:gd name="T2" fmla="*/ 49 w 116"/>
                  <a:gd name="T3" fmla="*/ 88 h 122"/>
                  <a:gd name="T4" fmla="*/ 29 w 116"/>
                  <a:gd name="T5" fmla="*/ 50 h 122"/>
                  <a:gd name="T6" fmla="*/ 66 w 116"/>
                  <a:gd name="T7" fmla="*/ 8 h 122"/>
                  <a:gd name="T8" fmla="*/ 88 w 116"/>
                  <a:gd name="T9" fmla="*/ 46 h 122"/>
                  <a:gd name="T10" fmla="*/ 68 w 116"/>
                  <a:gd name="T11" fmla="*/ 0 h 122"/>
                  <a:gd name="T12" fmla="*/ 7 w 116"/>
                  <a:gd name="T13" fmla="*/ 49 h 122"/>
                  <a:gd name="T14" fmla="*/ 47 w 116"/>
                  <a:gd name="T15" fmla="*/ 97 h 122"/>
                  <a:gd name="T16" fmla="*/ 77 w 116"/>
                  <a:gd name="T17" fmla="*/ 122 h 122"/>
                  <a:gd name="T18" fmla="*/ 97 w 116"/>
                  <a:gd name="T19" fmla="*/ 115 h 122"/>
                  <a:gd name="T20" fmla="*/ 66 w 116"/>
                  <a:gd name="T21" fmla="*/ 94 h 122"/>
                  <a:gd name="T22" fmla="*/ 109 w 116"/>
                  <a:gd name="T23" fmla="*/ 48 h 122"/>
                  <a:gd name="T24" fmla="*/ 68 w 116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22">
                    <a:moveTo>
                      <a:pt x="88" y="46"/>
                    </a:moveTo>
                    <a:cubicBezTo>
                      <a:pt x="82" y="75"/>
                      <a:pt x="65" y="88"/>
                      <a:pt x="49" y="88"/>
                    </a:cubicBezTo>
                    <a:cubicBezTo>
                      <a:pt x="34" y="88"/>
                      <a:pt x="23" y="78"/>
                      <a:pt x="29" y="50"/>
                    </a:cubicBezTo>
                    <a:cubicBezTo>
                      <a:pt x="33" y="27"/>
                      <a:pt x="47" y="8"/>
                      <a:pt x="66" y="8"/>
                    </a:cubicBezTo>
                    <a:cubicBezTo>
                      <a:pt x="83" y="8"/>
                      <a:pt x="92" y="22"/>
                      <a:pt x="88" y="46"/>
                    </a:cubicBezTo>
                    <a:close/>
                    <a:moveTo>
                      <a:pt x="68" y="0"/>
                    </a:moveTo>
                    <a:cubicBezTo>
                      <a:pt x="37" y="0"/>
                      <a:pt x="12" y="22"/>
                      <a:pt x="7" y="49"/>
                    </a:cubicBezTo>
                    <a:cubicBezTo>
                      <a:pt x="0" y="82"/>
                      <a:pt x="20" y="97"/>
                      <a:pt x="47" y="97"/>
                    </a:cubicBezTo>
                    <a:cubicBezTo>
                      <a:pt x="62" y="109"/>
                      <a:pt x="67" y="113"/>
                      <a:pt x="77" y="122"/>
                    </a:cubicBezTo>
                    <a:cubicBezTo>
                      <a:pt x="85" y="119"/>
                      <a:pt x="91" y="116"/>
                      <a:pt x="97" y="115"/>
                    </a:cubicBezTo>
                    <a:cubicBezTo>
                      <a:pt x="90" y="111"/>
                      <a:pt x="78" y="102"/>
                      <a:pt x="66" y="94"/>
                    </a:cubicBezTo>
                    <a:cubicBezTo>
                      <a:pt x="89" y="87"/>
                      <a:pt x="105" y="70"/>
                      <a:pt x="109" y="48"/>
                    </a:cubicBezTo>
                    <a:cubicBezTo>
                      <a:pt x="116" y="16"/>
                      <a:pt x="96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1" name="Freeform 79"/>
              <p:cNvSpPr>
                <a:spLocks noChangeAspect="1"/>
              </p:cNvSpPr>
              <p:nvPr/>
            </p:nvSpPr>
            <p:spPr bwMode="black">
              <a:xfrm>
                <a:off x="1733" y="2010"/>
                <a:ext cx="263" cy="244"/>
              </a:xfrm>
              <a:custGeom>
                <a:avLst/>
                <a:gdLst>
                  <a:gd name="T0" fmla="*/ 43 w 72"/>
                  <a:gd name="T1" fmla="*/ 55 h 67"/>
                  <a:gd name="T2" fmla="*/ 43 w 72"/>
                  <a:gd name="T3" fmla="*/ 55 h 67"/>
                  <a:gd name="T4" fmla="*/ 20 w 72"/>
                  <a:gd name="T5" fmla="*/ 67 h 67"/>
                  <a:gd name="T6" fmla="*/ 4 w 72"/>
                  <a:gd name="T7" fmla="*/ 42 h 67"/>
                  <a:gd name="T8" fmla="*/ 9 w 72"/>
                  <a:gd name="T9" fmla="*/ 19 h 67"/>
                  <a:gd name="T10" fmla="*/ 12 w 72"/>
                  <a:gd name="T11" fmla="*/ 0 h 67"/>
                  <a:gd name="T12" fmla="*/ 22 w 72"/>
                  <a:gd name="T13" fmla="*/ 1 h 67"/>
                  <a:gd name="T14" fmla="*/ 32 w 72"/>
                  <a:gd name="T15" fmla="*/ 0 h 67"/>
                  <a:gd name="T16" fmla="*/ 23 w 72"/>
                  <a:gd name="T17" fmla="*/ 39 h 67"/>
                  <a:gd name="T18" fmla="*/ 31 w 72"/>
                  <a:gd name="T19" fmla="*/ 55 h 67"/>
                  <a:gd name="T20" fmla="*/ 46 w 72"/>
                  <a:gd name="T21" fmla="*/ 35 h 67"/>
                  <a:gd name="T22" fmla="*/ 47 w 72"/>
                  <a:gd name="T23" fmla="*/ 30 h 67"/>
                  <a:gd name="T24" fmla="*/ 52 w 72"/>
                  <a:gd name="T25" fmla="*/ 0 h 67"/>
                  <a:gd name="T26" fmla="*/ 62 w 72"/>
                  <a:gd name="T27" fmla="*/ 1 h 67"/>
                  <a:gd name="T28" fmla="*/ 72 w 72"/>
                  <a:gd name="T29" fmla="*/ 0 h 67"/>
                  <a:gd name="T30" fmla="*/ 65 w 72"/>
                  <a:gd name="T31" fmla="*/ 30 h 67"/>
                  <a:gd name="T32" fmla="*/ 64 w 72"/>
                  <a:gd name="T33" fmla="*/ 35 h 67"/>
                  <a:gd name="T34" fmla="*/ 60 w 72"/>
                  <a:gd name="T35" fmla="*/ 65 h 67"/>
                  <a:gd name="T36" fmla="*/ 50 w 72"/>
                  <a:gd name="T37" fmla="*/ 64 h 67"/>
                  <a:gd name="T38" fmla="*/ 40 w 72"/>
                  <a:gd name="T39" fmla="*/ 65 h 67"/>
                  <a:gd name="T40" fmla="*/ 43 w 72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36" y="62"/>
                      <a:pt x="28" y="67"/>
                      <a:pt x="20" y="67"/>
                    </a:cubicBezTo>
                    <a:cubicBezTo>
                      <a:pt x="6" y="67"/>
                      <a:pt x="0" y="59"/>
                      <a:pt x="4" y="42"/>
                    </a:cubicBezTo>
                    <a:cubicBezTo>
                      <a:pt x="6" y="33"/>
                      <a:pt x="7" y="26"/>
                      <a:pt x="9" y="19"/>
                    </a:cubicBezTo>
                    <a:cubicBezTo>
                      <a:pt x="10" y="14"/>
                      <a:pt x="11" y="7"/>
                      <a:pt x="12" y="0"/>
                    </a:cubicBezTo>
                    <a:cubicBezTo>
                      <a:pt x="14" y="0"/>
                      <a:pt x="18" y="1"/>
                      <a:pt x="22" y="1"/>
                    </a:cubicBezTo>
                    <a:cubicBezTo>
                      <a:pt x="26" y="1"/>
                      <a:pt x="30" y="0"/>
                      <a:pt x="32" y="0"/>
                    </a:cubicBezTo>
                    <a:cubicBezTo>
                      <a:pt x="29" y="10"/>
                      <a:pt x="26" y="23"/>
                      <a:pt x="23" y="39"/>
                    </a:cubicBezTo>
                    <a:cubicBezTo>
                      <a:pt x="21" y="50"/>
                      <a:pt x="24" y="55"/>
                      <a:pt x="31" y="55"/>
                    </a:cubicBezTo>
                    <a:cubicBezTo>
                      <a:pt x="39" y="55"/>
                      <a:pt x="44" y="48"/>
                      <a:pt x="46" y="35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50" y="19"/>
                      <a:pt x="51" y="9"/>
                      <a:pt x="52" y="0"/>
                    </a:cubicBezTo>
                    <a:cubicBezTo>
                      <a:pt x="54" y="0"/>
                      <a:pt x="58" y="1"/>
                      <a:pt x="62" y="1"/>
                    </a:cubicBezTo>
                    <a:cubicBezTo>
                      <a:pt x="66" y="1"/>
                      <a:pt x="70" y="0"/>
                      <a:pt x="72" y="0"/>
                    </a:cubicBezTo>
                    <a:cubicBezTo>
                      <a:pt x="70" y="9"/>
                      <a:pt x="68" y="19"/>
                      <a:pt x="65" y="30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2" y="46"/>
                      <a:pt x="61" y="56"/>
                      <a:pt x="60" y="65"/>
                    </a:cubicBezTo>
                    <a:cubicBezTo>
                      <a:pt x="57" y="65"/>
                      <a:pt x="54" y="64"/>
                      <a:pt x="50" y="64"/>
                    </a:cubicBezTo>
                    <a:cubicBezTo>
                      <a:pt x="47" y="64"/>
                      <a:pt x="44" y="65"/>
                      <a:pt x="40" y="65"/>
                    </a:cubicBezTo>
                    <a:lnTo>
                      <a:pt x="4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2" name="Freeform 80"/>
              <p:cNvSpPr>
                <a:spLocks noChangeAspect="1" noEditPoints="1"/>
              </p:cNvSpPr>
              <p:nvPr/>
            </p:nvSpPr>
            <p:spPr bwMode="black">
              <a:xfrm>
                <a:off x="2007" y="2002"/>
                <a:ext cx="239" cy="252"/>
              </a:xfrm>
              <a:custGeom>
                <a:avLst/>
                <a:gdLst>
                  <a:gd name="T0" fmla="*/ 39 w 65"/>
                  <a:gd name="T1" fmla="*/ 46 h 69"/>
                  <a:gd name="T2" fmla="*/ 26 w 65"/>
                  <a:gd name="T3" fmla="*/ 60 h 69"/>
                  <a:gd name="T4" fmla="*/ 21 w 65"/>
                  <a:gd name="T5" fmla="*/ 49 h 69"/>
                  <a:gd name="T6" fmla="*/ 42 w 65"/>
                  <a:gd name="T7" fmla="*/ 32 h 69"/>
                  <a:gd name="T8" fmla="*/ 39 w 65"/>
                  <a:gd name="T9" fmla="*/ 46 h 69"/>
                  <a:gd name="T10" fmla="*/ 14 w 65"/>
                  <a:gd name="T11" fmla="*/ 18 h 69"/>
                  <a:gd name="T12" fmla="*/ 15 w 65"/>
                  <a:gd name="T13" fmla="*/ 18 h 69"/>
                  <a:gd name="T14" fmla="*/ 33 w 65"/>
                  <a:gd name="T15" fmla="*/ 10 h 69"/>
                  <a:gd name="T16" fmla="*/ 43 w 65"/>
                  <a:gd name="T17" fmla="*/ 22 h 69"/>
                  <a:gd name="T18" fmla="*/ 25 w 65"/>
                  <a:gd name="T19" fmla="*/ 32 h 69"/>
                  <a:gd name="T20" fmla="*/ 2 w 65"/>
                  <a:gd name="T21" fmla="*/ 51 h 69"/>
                  <a:gd name="T22" fmla="*/ 17 w 65"/>
                  <a:gd name="T23" fmla="*/ 69 h 69"/>
                  <a:gd name="T24" fmla="*/ 37 w 65"/>
                  <a:gd name="T25" fmla="*/ 59 h 69"/>
                  <a:gd name="T26" fmla="*/ 48 w 65"/>
                  <a:gd name="T27" fmla="*/ 69 h 69"/>
                  <a:gd name="T28" fmla="*/ 61 w 65"/>
                  <a:gd name="T29" fmla="*/ 65 h 69"/>
                  <a:gd name="T30" fmla="*/ 61 w 65"/>
                  <a:gd name="T31" fmla="*/ 62 h 69"/>
                  <a:gd name="T32" fmla="*/ 55 w 65"/>
                  <a:gd name="T33" fmla="*/ 53 h 69"/>
                  <a:gd name="T34" fmla="*/ 61 w 65"/>
                  <a:gd name="T35" fmla="*/ 22 h 69"/>
                  <a:gd name="T36" fmla="*/ 41 w 65"/>
                  <a:gd name="T37" fmla="*/ 0 h 69"/>
                  <a:gd name="T38" fmla="*/ 14 w 65"/>
                  <a:gd name="T39" fmla="*/ 10 h 69"/>
                  <a:gd name="T40" fmla="*/ 14 w 65"/>
                  <a:gd name="T41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69">
                    <a:moveTo>
                      <a:pt x="39" y="46"/>
                    </a:moveTo>
                    <a:cubicBezTo>
                      <a:pt x="37" y="55"/>
                      <a:pt x="32" y="60"/>
                      <a:pt x="26" y="60"/>
                    </a:cubicBezTo>
                    <a:cubicBezTo>
                      <a:pt x="22" y="60"/>
                      <a:pt x="19" y="56"/>
                      <a:pt x="21" y="49"/>
                    </a:cubicBezTo>
                    <a:cubicBezTo>
                      <a:pt x="23" y="36"/>
                      <a:pt x="33" y="36"/>
                      <a:pt x="42" y="32"/>
                    </a:cubicBezTo>
                    <a:cubicBezTo>
                      <a:pt x="41" y="35"/>
                      <a:pt x="40" y="38"/>
                      <a:pt x="39" y="46"/>
                    </a:cubicBezTo>
                    <a:close/>
                    <a:moveTo>
                      <a:pt x="14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4"/>
                      <a:pt x="27" y="10"/>
                      <a:pt x="33" y="10"/>
                    </a:cubicBezTo>
                    <a:cubicBezTo>
                      <a:pt x="41" y="10"/>
                      <a:pt x="45" y="16"/>
                      <a:pt x="43" y="22"/>
                    </a:cubicBezTo>
                    <a:cubicBezTo>
                      <a:pt x="43" y="27"/>
                      <a:pt x="41" y="28"/>
                      <a:pt x="25" y="32"/>
                    </a:cubicBezTo>
                    <a:cubicBezTo>
                      <a:pt x="13" y="34"/>
                      <a:pt x="4" y="39"/>
                      <a:pt x="2" y="51"/>
                    </a:cubicBezTo>
                    <a:cubicBezTo>
                      <a:pt x="0" y="60"/>
                      <a:pt x="4" y="69"/>
                      <a:pt x="17" y="69"/>
                    </a:cubicBezTo>
                    <a:cubicBezTo>
                      <a:pt x="26" y="69"/>
                      <a:pt x="31" y="65"/>
                      <a:pt x="37" y="59"/>
                    </a:cubicBezTo>
                    <a:cubicBezTo>
                      <a:pt x="38" y="65"/>
                      <a:pt x="41" y="69"/>
                      <a:pt x="48" y="69"/>
                    </a:cubicBezTo>
                    <a:cubicBezTo>
                      <a:pt x="52" y="69"/>
                      <a:pt x="55" y="68"/>
                      <a:pt x="61" y="65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6" y="62"/>
                      <a:pt x="54" y="61"/>
                      <a:pt x="55" y="53"/>
                    </a:cubicBezTo>
                    <a:cubicBezTo>
                      <a:pt x="57" y="43"/>
                      <a:pt x="59" y="34"/>
                      <a:pt x="61" y="22"/>
                    </a:cubicBezTo>
                    <a:cubicBezTo>
                      <a:pt x="65" y="6"/>
                      <a:pt x="55" y="0"/>
                      <a:pt x="41" y="0"/>
                    </a:cubicBezTo>
                    <a:cubicBezTo>
                      <a:pt x="33" y="0"/>
                      <a:pt x="23" y="4"/>
                      <a:pt x="14" y="10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3" name="Freeform 81"/>
              <p:cNvSpPr>
                <a:spLocks noChangeAspect="1"/>
              </p:cNvSpPr>
              <p:nvPr/>
            </p:nvSpPr>
            <p:spPr bwMode="black">
              <a:xfrm>
                <a:off x="2275" y="1875"/>
                <a:ext cx="146" cy="373"/>
              </a:xfrm>
              <a:custGeom>
                <a:avLst/>
                <a:gdLst>
                  <a:gd name="T0" fmla="*/ 12 w 40"/>
                  <a:gd name="T1" fmla="*/ 47 h 102"/>
                  <a:gd name="T2" fmla="*/ 20 w 40"/>
                  <a:gd name="T3" fmla="*/ 0 h 102"/>
                  <a:gd name="T4" fmla="*/ 30 w 40"/>
                  <a:gd name="T5" fmla="*/ 1 h 102"/>
                  <a:gd name="T6" fmla="*/ 40 w 40"/>
                  <a:gd name="T7" fmla="*/ 0 h 102"/>
                  <a:gd name="T8" fmla="*/ 30 w 40"/>
                  <a:gd name="T9" fmla="*/ 47 h 102"/>
                  <a:gd name="T10" fmla="*/ 28 w 40"/>
                  <a:gd name="T11" fmla="*/ 55 h 102"/>
                  <a:gd name="T12" fmla="*/ 20 w 40"/>
                  <a:gd name="T13" fmla="*/ 102 h 102"/>
                  <a:gd name="T14" fmla="*/ 10 w 40"/>
                  <a:gd name="T15" fmla="*/ 101 h 102"/>
                  <a:gd name="T16" fmla="*/ 0 w 40"/>
                  <a:gd name="T17" fmla="*/ 102 h 102"/>
                  <a:gd name="T18" fmla="*/ 10 w 40"/>
                  <a:gd name="T19" fmla="*/ 55 h 102"/>
                  <a:gd name="T20" fmla="*/ 12 w 40"/>
                  <a:gd name="T2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2">
                    <a:moveTo>
                      <a:pt x="12" y="47"/>
                    </a:moveTo>
                    <a:cubicBezTo>
                      <a:pt x="15" y="29"/>
                      <a:pt x="18" y="15"/>
                      <a:pt x="20" y="0"/>
                    </a:cubicBezTo>
                    <a:cubicBezTo>
                      <a:pt x="22" y="1"/>
                      <a:pt x="26" y="1"/>
                      <a:pt x="30" y="1"/>
                    </a:cubicBezTo>
                    <a:cubicBezTo>
                      <a:pt x="34" y="1"/>
                      <a:pt x="38" y="1"/>
                      <a:pt x="40" y="0"/>
                    </a:cubicBezTo>
                    <a:cubicBezTo>
                      <a:pt x="36" y="15"/>
                      <a:pt x="33" y="29"/>
                      <a:pt x="30" y="4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5" y="73"/>
                      <a:pt x="23" y="87"/>
                      <a:pt x="20" y="102"/>
                    </a:cubicBezTo>
                    <a:cubicBezTo>
                      <a:pt x="18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4" y="87"/>
                      <a:pt x="7" y="73"/>
                      <a:pt x="10" y="55"/>
                    </a:cubicBez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4" name="Freeform 82"/>
              <p:cNvSpPr>
                <a:spLocks noChangeAspect="1" noEditPoints="1"/>
              </p:cNvSpPr>
              <p:nvPr/>
            </p:nvSpPr>
            <p:spPr bwMode="black">
              <a:xfrm>
                <a:off x="2418" y="1878"/>
                <a:ext cx="145" cy="370"/>
              </a:xfrm>
              <a:custGeom>
                <a:avLst/>
                <a:gdLst>
                  <a:gd name="T0" fmla="*/ 8 w 40"/>
                  <a:gd name="T1" fmla="*/ 66 h 101"/>
                  <a:gd name="T2" fmla="*/ 13 w 40"/>
                  <a:gd name="T3" fmla="*/ 36 h 101"/>
                  <a:gd name="T4" fmla="*/ 23 w 40"/>
                  <a:gd name="T5" fmla="*/ 37 h 101"/>
                  <a:gd name="T6" fmla="*/ 33 w 40"/>
                  <a:gd name="T7" fmla="*/ 36 h 101"/>
                  <a:gd name="T8" fmla="*/ 26 w 40"/>
                  <a:gd name="T9" fmla="*/ 66 h 101"/>
                  <a:gd name="T10" fmla="*/ 25 w 40"/>
                  <a:gd name="T11" fmla="*/ 71 h 101"/>
                  <a:gd name="T12" fmla="*/ 21 w 40"/>
                  <a:gd name="T13" fmla="*/ 101 h 101"/>
                  <a:gd name="T14" fmla="*/ 11 w 40"/>
                  <a:gd name="T15" fmla="*/ 100 h 101"/>
                  <a:gd name="T16" fmla="*/ 0 w 40"/>
                  <a:gd name="T17" fmla="*/ 101 h 101"/>
                  <a:gd name="T18" fmla="*/ 7 w 40"/>
                  <a:gd name="T19" fmla="*/ 71 h 101"/>
                  <a:gd name="T20" fmla="*/ 8 w 40"/>
                  <a:gd name="T21" fmla="*/ 66 h 101"/>
                  <a:gd name="T22" fmla="*/ 30 w 40"/>
                  <a:gd name="T23" fmla="*/ 0 h 101"/>
                  <a:gd name="T24" fmla="*/ 39 w 40"/>
                  <a:gd name="T25" fmla="*/ 11 h 101"/>
                  <a:gd name="T26" fmla="*/ 26 w 40"/>
                  <a:gd name="T27" fmla="*/ 21 h 101"/>
                  <a:gd name="T28" fmla="*/ 18 w 40"/>
                  <a:gd name="T29" fmla="*/ 11 h 101"/>
                  <a:gd name="T30" fmla="*/ 30 w 4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01">
                    <a:moveTo>
                      <a:pt x="8" y="66"/>
                    </a:moveTo>
                    <a:cubicBezTo>
                      <a:pt x="11" y="55"/>
                      <a:pt x="12" y="45"/>
                      <a:pt x="13" y="36"/>
                    </a:cubicBezTo>
                    <a:cubicBezTo>
                      <a:pt x="15" y="36"/>
                      <a:pt x="19" y="37"/>
                      <a:pt x="23" y="37"/>
                    </a:cubicBezTo>
                    <a:cubicBezTo>
                      <a:pt x="27" y="37"/>
                      <a:pt x="31" y="36"/>
                      <a:pt x="33" y="36"/>
                    </a:cubicBezTo>
                    <a:cubicBezTo>
                      <a:pt x="31" y="45"/>
                      <a:pt x="29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2" y="92"/>
                      <a:pt x="21" y="101"/>
                    </a:cubicBezTo>
                    <a:cubicBezTo>
                      <a:pt x="18" y="101"/>
                      <a:pt x="15" y="100"/>
                      <a:pt x="11" y="100"/>
                    </a:cubicBezTo>
                    <a:cubicBezTo>
                      <a:pt x="7" y="100"/>
                      <a:pt x="3" y="101"/>
                      <a:pt x="0" y="101"/>
                    </a:cubicBezTo>
                    <a:cubicBezTo>
                      <a:pt x="3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6" y="0"/>
                      <a:pt x="40" y="5"/>
                      <a:pt x="39" y="11"/>
                    </a:cubicBezTo>
                    <a:cubicBezTo>
                      <a:pt x="38" y="16"/>
                      <a:pt x="32" y="21"/>
                      <a:pt x="26" y="21"/>
                    </a:cubicBezTo>
                    <a:cubicBezTo>
                      <a:pt x="20" y="21"/>
                      <a:pt x="16" y="16"/>
                      <a:pt x="18" y="11"/>
                    </a:cubicBezTo>
                    <a:cubicBezTo>
                      <a:pt x="19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5" name="Freeform 83"/>
              <p:cNvSpPr>
                <a:spLocks noChangeAspect="1"/>
              </p:cNvSpPr>
              <p:nvPr/>
            </p:nvSpPr>
            <p:spPr bwMode="black">
              <a:xfrm>
                <a:off x="2579" y="1921"/>
                <a:ext cx="153" cy="333"/>
              </a:xfrm>
              <a:custGeom>
                <a:avLst/>
                <a:gdLst>
                  <a:gd name="T0" fmla="*/ 42 w 42"/>
                  <a:gd name="T1" fmla="*/ 25 h 91"/>
                  <a:gd name="T2" fmla="*/ 41 w 42"/>
                  <a:gd name="T3" fmla="*/ 28 h 91"/>
                  <a:gd name="T4" fmla="*/ 41 w 42"/>
                  <a:gd name="T5" fmla="*/ 32 h 91"/>
                  <a:gd name="T6" fmla="*/ 29 w 42"/>
                  <a:gd name="T7" fmla="*/ 31 h 91"/>
                  <a:gd name="T8" fmla="*/ 22 w 42"/>
                  <a:gd name="T9" fmla="*/ 61 h 91"/>
                  <a:gd name="T10" fmla="*/ 26 w 42"/>
                  <a:gd name="T11" fmla="*/ 83 h 91"/>
                  <a:gd name="T12" fmla="*/ 32 w 42"/>
                  <a:gd name="T13" fmla="*/ 82 h 91"/>
                  <a:gd name="T14" fmla="*/ 31 w 42"/>
                  <a:gd name="T15" fmla="*/ 87 h 91"/>
                  <a:gd name="T16" fmla="*/ 16 w 42"/>
                  <a:gd name="T17" fmla="*/ 91 h 91"/>
                  <a:gd name="T18" fmla="*/ 3 w 42"/>
                  <a:gd name="T19" fmla="*/ 70 h 91"/>
                  <a:gd name="T20" fmla="*/ 11 w 42"/>
                  <a:gd name="T21" fmla="*/ 31 h 91"/>
                  <a:gd name="T22" fmla="*/ 2 w 42"/>
                  <a:gd name="T23" fmla="*/ 32 h 91"/>
                  <a:gd name="T24" fmla="*/ 3 w 42"/>
                  <a:gd name="T25" fmla="*/ 28 h 91"/>
                  <a:gd name="T26" fmla="*/ 3 w 42"/>
                  <a:gd name="T27" fmla="*/ 25 h 91"/>
                  <a:gd name="T28" fmla="*/ 12 w 42"/>
                  <a:gd name="T29" fmla="*/ 25 h 91"/>
                  <a:gd name="T30" fmla="*/ 15 w 42"/>
                  <a:gd name="T31" fmla="*/ 8 h 91"/>
                  <a:gd name="T32" fmla="*/ 35 w 42"/>
                  <a:gd name="T33" fmla="*/ 0 h 91"/>
                  <a:gd name="T34" fmla="*/ 36 w 42"/>
                  <a:gd name="T35" fmla="*/ 1 h 91"/>
                  <a:gd name="T36" fmla="*/ 30 w 42"/>
                  <a:gd name="T37" fmla="*/ 25 h 91"/>
                  <a:gd name="T38" fmla="*/ 42 w 42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91">
                    <a:moveTo>
                      <a:pt x="42" y="25"/>
                    </a:moveTo>
                    <a:cubicBezTo>
                      <a:pt x="42" y="26"/>
                      <a:pt x="41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2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0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19"/>
                      <a:pt x="14" y="15"/>
                      <a:pt x="15" y="8"/>
                    </a:cubicBezTo>
                    <a:cubicBezTo>
                      <a:pt x="22" y="6"/>
                      <a:pt x="28" y="3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7"/>
                      <a:pt x="32" y="17"/>
                      <a:pt x="30" y="25"/>
                    </a:cubicBez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6" name="Freeform 84"/>
              <p:cNvSpPr>
                <a:spLocks noChangeAspect="1"/>
              </p:cNvSpPr>
              <p:nvPr/>
            </p:nvSpPr>
            <p:spPr bwMode="black">
              <a:xfrm>
                <a:off x="2721" y="2010"/>
                <a:ext cx="271" cy="365"/>
              </a:xfrm>
              <a:custGeom>
                <a:avLst/>
                <a:gdLst>
                  <a:gd name="T0" fmla="*/ 62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2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2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9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9" y="89"/>
                      <a:pt x="17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3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7" name="Freeform 85"/>
              <p:cNvSpPr>
                <a:spLocks noChangeAspect="1"/>
              </p:cNvSpPr>
              <p:nvPr/>
            </p:nvSpPr>
            <p:spPr bwMode="black">
              <a:xfrm>
                <a:off x="3068" y="1907"/>
                <a:ext cx="148" cy="341"/>
              </a:xfrm>
              <a:custGeom>
                <a:avLst/>
                <a:gdLst>
                  <a:gd name="T0" fmla="*/ 12 w 40"/>
                  <a:gd name="T1" fmla="*/ 37 h 93"/>
                  <a:gd name="T2" fmla="*/ 18 w 40"/>
                  <a:gd name="T3" fmla="*/ 0 h 93"/>
                  <a:gd name="T4" fmla="*/ 29 w 40"/>
                  <a:gd name="T5" fmla="*/ 1 h 93"/>
                  <a:gd name="T6" fmla="*/ 40 w 40"/>
                  <a:gd name="T7" fmla="*/ 0 h 93"/>
                  <a:gd name="T8" fmla="*/ 32 w 40"/>
                  <a:gd name="T9" fmla="*/ 37 h 93"/>
                  <a:gd name="T10" fmla="*/ 28 w 40"/>
                  <a:gd name="T11" fmla="*/ 56 h 93"/>
                  <a:gd name="T12" fmla="*/ 22 w 40"/>
                  <a:gd name="T13" fmla="*/ 93 h 93"/>
                  <a:gd name="T14" fmla="*/ 11 w 40"/>
                  <a:gd name="T15" fmla="*/ 92 h 93"/>
                  <a:gd name="T16" fmla="*/ 0 w 40"/>
                  <a:gd name="T17" fmla="*/ 93 h 93"/>
                  <a:gd name="T18" fmla="*/ 8 w 40"/>
                  <a:gd name="T19" fmla="*/ 56 h 93"/>
                  <a:gd name="T20" fmla="*/ 12 w 40"/>
                  <a:gd name="T2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93">
                    <a:moveTo>
                      <a:pt x="12" y="37"/>
                    </a:moveTo>
                    <a:cubicBezTo>
                      <a:pt x="15" y="22"/>
                      <a:pt x="17" y="12"/>
                      <a:pt x="18" y="0"/>
                    </a:cubicBezTo>
                    <a:cubicBezTo>
                      <a:pt x="21" y="0"/>
                      <a:pt x="25" y="1"/>
                      <a:pt x="29" y="1"/>
                    </a:cubicBezTo>
                    <a:cubicBezTo>
                      <a:pt x="33" y="1"/>
                      <a:pt x="37" y="0"/>
                      <a:pt x="40" y="0"/>
                    </a:cubicBezTo>
                    <a:cubicBezTo>
                      <a:pt x="37" y="12"/>
                      <a:pt x="35" y="22"/>
                      <a:pt x="32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5" y="71"/>
                      <a:pt x="24" y="81"/>
                      <a:pt x="22" y="93"/>
                    </a:cubicBezTo>
                    <a:cubicBezTo>
                      <a:pt x="19" y="93"/>
                      <a:pt x="16" y="92"/>
                      <a:pt x="11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8" name="Freeform 86"/>
              <p:cNvSpPr>
                <a:spLocks noChangeAspect="1"/>
              </p:cNvSpPr>
              <p:nvPr/>
            </p:nvSpPr>
            <p:spPr bwMode="black">
              <a:xfrm>
                <a:off x="3212" y="2002"/>
                <a:ext cx="264" cy="246"/>
              </a:xfrm>
              <a:custGeom>
                <a:avLst/>
                <a:gdLst>
                  <a:gd name="T0" fmla="*/ 30 w 72"/>
                  <a:gd name="T1" fmla="*/ 12 h 67"/>
                  <a:gd name="T2" fmla="*/ 30 w 72"/>
                  <a:gd name="T3" fmla="*/ 12 h 67"/>
                  <a:gd name="T4" fmla="*/ 53 w 72"/>
                  <a:gd name="T5" fmla="*/ 0 h 67"/>
                  <a:gd name="T6" fmla="*/ 69 w 72"/>
                  <a:gd name="T7" fmla="*/ 25 h 67"/>
                  <a:gd name="T8" fmla="*/ 64 w 72"/>
                  <a:gd name="T9" fmla="*/ 48 h 67"/>
                  <a:gd name="T10" fmla="*/ 61 w 72"/>
                  <a:gd name="T11" fmla="*/ 67 h 67"/>
                  <a:gd name="T12" fmla="*/ 51 w 72"/>
                  <a:gd name="T13" fmla="*/ 66 h 67"/>
                  <a:gd name="T14" fmla="*/ 41 w 72"/>
                  <a:gd name="T15" fmla="*/ 67 h 67"/>
                  <a:gd name="T16" fmla="*/ 50 w 72"/>
                  <a:gd name="T17" fmla="*/ 28 h 67"/>
                  <a:gd name="T18" fmla="*/ 42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3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30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3" y="0"/>
                    </a:cubicBezTo>
                    <a:cubicBezTo>
                      <a:pt x="66" y="0"/>
                      <a:pt x="72" y="8"/>
                      <a:pt x="69" y="25"/>
                    </a:cubicBezTo>
                    <a:cubicBezTo>
                      <a:pt x="67" y="34"/>
                      <a:pt x="65" y="41"/>
                      <a:pt x="64" y="48"/>
                    </a:cubicBezTo>
                    <a:cubicBezTo>
                      <a:pt x="63" y="53"/>
                      <a:pt x="62" y="60"/>
                      <a:pt x="61" y="67"/>
                    </a:cubicBezTo>
                    <a:cubicBezTo>
                      <a:pt x="58" y="67"/>
                      <a:pt x="55" y="66"/>
                      <a:pt x="51" y="66"/>
                    </a:cubicBezTo>
                    <a:cubicBezTo>
                      <a:pt x="47" y="66"/>
                      <a:pt x="43" y="67"/>
                      <a:pt x="41" y="67"/>
                    </a:cubicBezTo>
                    <a:cubicBezTo>
                      <a:pt x="44" y="57"/>
                      <a:pt x="46" y="44"/>
                      <a:pt x="50" y="28"/>
                    </a:cubicBezTo>
                    <a:cubicBezTo>
                      <a:pt x="52" y="17"/>
                      <a:pt x="49" y="12"/>
                      <a:pt x="42" y="12"/>
                    </a:cubicBezTo>
                    <a:cubicBezTo>
                      <a:pt x="34" y="12"/>
                      <a:pt x="29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5" y="66"/>
                      <a:pt x="10" y="66"/>
                    </a:cubicBezTo>
                    <a:cubicBezTo>
                      <a:pt x="6" y="66"/>
                      <a:pt x="3" y="67"/>
                      <a:pt x="0" y="67"/>
                    </a:cubicBezTo>
                    <a:cubicBezTo>
                      <a:pt x="3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2" y="11"/>
                      <a:pt x="13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9" y="2"/>
                      <a:pt x="32" y="2"/>
                    </a:cubicBez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9" name="Freeform 87"/>
              <p:cNvSpPr>
                <a:spLocks noChangeAspect="1"/>
              </p:cNvSpPr>
              <p:nvPr/>
            </p:nvSpPr>
            <p:spPr bwMode="black">
              <a:xfrm>
                <a:off x="3603" y="1907"/>
                <a:ext cx="257" cy="341"/>
              </a:xfrm>
              <a:custGeom>
                <a:avLst/>
                <a:gdLst>
                  <a:gd name="T0" fmla="*/ 12 w 70"/>
                  <a:gd name="T1" fmla="*/ 37 h 93"/>
                  <a:gd name="T2" fmla="*/ 18 w 70"/>
                  <a:gd name="T3" fmla="*/ 0 h 93"/>
                  <a:gd name="T4" fmla="*/ 42 w 70"/>
                  <a:gd name="T5" fmla="*/ 1 h 93"/>
                  <a:gd name="T6" fmla="*/ 70 w 70"/>
                  <a:gd name="T7" fmla="*/ 0 h 93"/>
                  <a:gd name="T8" fmla="*/ 68 w 70"/>
                  <a:gd name="T9" fmla="*/ 6 h 93"/>
                  <a:gd name="T10" fmla="*/ 68 w 70"/>
                  <a:gd name="T11" fmla="*/ 12 h 93"/>
                  <a:gd name="T12" fmla="*/ 38 w 70"/>
                  <a:gd name="T13" fmla="*/ 10 h 93"/>
                  <a:gd name="T14" fmla="*/ 31 w 70"/>
                  <a:gd name="T15" fmla="*/ 40 h 93"/>
                  <a:gd name="T16" fmla="*/ 62 w 70"/>
                  <a:gd name="T17" fmla="*/ 39 h 93"/>
                  <a:gd name="T18" fmla="*/ 60 w 70"/>
                  <a:gd name="T19" fmla="*/ 45 h 93"/>
                  <a:gd name="T20" fmla="*/ 60 w 70"/>
                  <a:gd name="T21" fmla="*/ 50 h 93"/>
                  <a:gd name="T22" fmla="*/ 29 w 70"/>
                  <a:gd name="T23" fmla="*/ 49 h 93"/>
                  <a:gd name="T24" fmla="*/ 26 w 70"/>
                  <a:gd name="T25" fmla="*/ 66 h 93"/>
                  <a:gd name="T26" fmla="*/ 23 w 70"/>
                  <a:gd name="T27" fmla="*/ 83 h 93"/>
                  <a:gd name="T28" fmla="*/ 54 w 70"/>
                  <a:gd name="T29" fmla="*/ 81 h 93"/>
                  <a:gd name="T30" fmla="*/ 52 w 70"/>
                  <a:gd name="T31" fmla="*/ 87 h 93"/>
                  <a:gd name="T32" fmla="*/ 52 w 70"/>
                  <a:gd name="T33" fmla="*/ 93 h 93"/>
                  <a:gd name="T34" fmla="*/ 28 w 70"/>
                  <a:gd name="T35" fmla="*/ 92 h 93"/>
                  <a:gd name="T36" fmla="*/ 0 w 70"/>
                  <a:gd name="T37" fmla="*/ 93 h 93"/>
                  <a:gd name="T38" fmla="*/ 8 w 70"/>
                  <a:gd name="T39" fmla="*/ 56 h 93"/>
                  <a:gd name="T40" fmla="*/ 12 w 70"/>
                  <a:gd name="T4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93">
                    <a:moveTo>
                      <a:pt x="12" y="37"/>
                    </a:moveTo>
                    <a:cubicBezTo>
                      <a:pt x="15" y="22"/>
                      <a:pt x="16" y="12"/>
                      <a:pt x="18" y="0"/>
                    </a:cubicBezTo>
                    <a:cubicBezTo>
                      <a:pt x="26" y="0"/>
                      <a:pt x="34" y="1"/>
                      <a:pt x="42" y="1"/>
                    </a:cubicBezTo>
                    <a:cubicBezTo>
                      <a:pt x="55" y="1"/>
                      <a:pt x="66" y="1"/>
                      <a:pt x="70" y="0"/>
                    </a:cubicBezTo>
                    <a:cubicBezTo>
                      <a:pt x="69" y="2"/>
                      <a:pt x="69" y="3"/>
                      <a:pt x="68" y="6"/>
                    </a:cubicBezTo>
                    <a:cubicBezTo>
                      <a:pt x="68" y="9"/>
                      <a:pt x="68" y="10"/>
                      <a:pt x="68" y="12"/>
                    </a:cubicBezTo>
                    <a:cubicBezTo>
                      <a:pt x="58" y="11"/>
                      <a:pt x="42" y="10"/>
                      <a:pt x="38" y="10"/>
                    </a:cubicBezTo>
                    <a:cubicBezTo>
                      <a:pt x="35" y="20"/>
                      <a:pt x="33" y="30"/>
                      <a:pt x="31" y="40"/>
                    </a:cubicBezTo>
                    <a:cubicBezTo>
                      <a:pt x="43" y="39"/>
                      <a:pt x="52" y="39"/>
                      <a:pt x="62" y="39"/>
                    </a:cubicBezTo>
                    <a:cubicBezTo>
                      <a:pt x="61" y="42"/>
                      <a:pt x="60" y="43"/>
                      <a:pt x="60" y="45"/>
                    </a:cubicBezTo>
                    <a:cubicBezTo>
                      <a:pt x="60" y="46"/>
                      <a:pt x="60" y="47"/>
                      <a:pt x="60" y="50"/>
                    </a:cubicBezTo>
                    <a:cubicBezTo>
                      <a:pt x="50" y="49"/>
                      <a:pt x="40" y="49"/>
                      <a:pt x="29" y="49"/>
                    </a:cubicBezTo>
                    <a:cubicBezTo>
                      <a:pt x="28" y="55"/>
                      <a:pt x="27" y="60"/>
                      <a:pt x="26" y="66"/>
                    </a:cubicBezTo>
                    <a:cubicBezTo>
                      <a:pt x="25" y="72"/>
                      <a:pt x="24" y="78"/>
                      <a:pt x="23" y="83"/>
                    </a:cubicBezTo>
                    <a:cubicBezTo>
                      <a:pt x="33" y="83"/>
                      <a:pt x="44" y="82"/>
                      <a:pt x="54" y="81"/>
                    </a:cubicBezTo>
                    <a:cubicBezTo>
                      <a:pt x="54" y="83"/>
                      <a:pt x="53" y="84"/>
                      <a:pt x="52" y="87"/>
                    </a:cubicBezTo>
                    <a:cubicBezTo>
                      <a:pt x="52" y="90"/>
                      <a:pt x="52" y="91"/>
                      <a:pt x="52" y="93"/>
                    </a:cubicBezTo>
                    <a:cubicBezTo>
                      <a:pt x="47" y="93"/>
                      <a:pt x="41" y="92"/>
                      <a:pt x="28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0" name="Freeform 88"/>
              <p:cNvSpPr>
                <a:spLocks noChangeAspect="1"/>
              </p:cNvSpPr>
              <p:nvPr/>
            </p:nvSpPr>
            <p:spPr bwMode="black">
              <a:xfrm>
                <a:off x="3874" y="2010"/>
                <a:ext cx="231" cy="238"/>
              </a:xfrm>
              <a:custGeom>
                <a:avLst/>
                <a:gdLst>
                  <a:gd name="T0" fmla="*/ 27 w 63"/>
                  <a:gd name="T1" fmla="*/ 47 h 65"/>
                  <a:gd name="T2" fmla="*/ 52 w 63"/>
                  <a:gd name="T3" fmla="*/ 0 h 65"/>
                  <a:gd name="T4" fmla="*/ 58 w 63"/>
                  <a:gd name="T5" fmla="*/ 1 h 65"/>
                  <a:gd name="T6" fmla="*/ 63 w 63"/>
                  <a:gd name="T7" fmla="*/ 0 h 65"/>
                  <a:gd name="T8" fmla="*/ 25 w 63"/>
                  <a:gd name="T9" fmla="*/ 65 h 65"/>
                  <a:gd name="T10" fmla="*/ 18 w 63"/>
                  <a:gd name="T11" fmla="*/ 64 h 65"/>
                  <a:gd name="T12" fmla="*/ 11 w 63"/>
                  <a:gd name="T13" fmla="*/ 65 h 65"/>
                  <a:gd name="T14" fmla="*/ 0 w 63"/>
                  <a:gd name="T15" fmla="*/ 0 h 65"/>
                  <a:gd name="T16" fmla="*/ 11 w 63"/>
                  <a:gd name="T17" fmla="*/ 1 h 65"/>
                  <a:gd name="T18" fmla="*/ 21 w 63"/>
                  <a:gd name="T19" fmla="*/ 0 h 65"/>
                  <a:gd name="T20" fmla="*/ 27 w 63"/>
                  <a:gd name="T21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65">
                    <a:moveTo>
                      <a:pt x="27" y="47"/>
                    </a:moveTo>
                    <a:cubicBezTo>
                      <a:pt x="36" y="31"/>
                      <a:pt x="44" y="16"/>
                      <a:pt x="52" y="0"/>
                    </a:cubicBezTo>
                    <a:cubicBezTo>
                      <a:pt x="54" y="0"/>
                      <a:pt x="56" y="1"/>
                      <a:pt x="58" y="1"/>
                    </a:cubicBezTo>
                    <a:cubicBezTo>
                      <a:pt x="59" y="1"/>
                      <a:pt x="61" y="0"/>
                      <a:pt x="63" y="0"/>
                    </a:cubicBezTo>
                    <a:cubicBezTo>
                      <a:pt x="55" y="14"/>
                      <a:pt x="39" y="37"/>
                      <a:pt x="25" y="65"/>
                    </a:cubicBezTo>
                    <a:cubicBezTo>
                      <a:pt x="23" y="65"/>
                      <a:pt x="21" y="64"/>
                      <a:pt x="18" y="64"/>
                    </a:cubicBezTo>
                    <a:cubicBezTo>
                      <a:pt x="16" y="64"/>
                      <a:pt x="13" y="65"/>
                      <a:pt x="11" y="65"/>
                    </a:cubicBezTo>
                    <a:cubicBezTo>
                      <a:pt x="8" y="44"/>
                      <a:pt x="3" y="13"/>
                      <a:pt x="0" y="0"/>
                    </a:cubicBezTo>
                    <a:cubicBezTo>
                      <a:pt x="4" y="0"/>
                      <a:pt x="7" y="1"/>
                      <a:pt x="11" y="1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3" y="16"/>
                      <a:pt x="24" y="31"/>
                      <a:pt x="27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1" name="Freeform 89"/>
              <p:cNvSpPr>
                <a:spLocks noChangeAspect="1" noEditPoints="1"/>
              </p:cNvSpPr>
              <p:nvPr/>
            </p:nvSpPr>
            <p:spPr bwMode="black">
              <a:xfrm>
                <a:off x="4086" y="2002"/>
                <a:ext cx="250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7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3 w 68"/>
                  <a:gd name="T13" fmla="*/ 0 h 69"/>
                  <a:gd name="T14" fmla="*/ 5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8 w 68"/>
                  <a:gd name="T25" fmla="*/ 60 h 69"/>
                  <a:gd name="T26" fmla="*/ 25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7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4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3" y="0"/>
                    </a:cubicBezTo>
                    <a:cubicBezTo>
                      <a:pt x="25" y="0"/>
                      <a:pt x="9" y="11"/>
                      <a:pt x="5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8" y="60"/>
                    </a:cubicBezTo>
                    <a:cubicBezTo>
                      <a:pt x="25" y="60"/>
                      <a:pt x="22" y="49"/>
                      <a:pt x="25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2" name="Freeform 90"/>
              <p:cNvSpPr>
                <a:spLocks noChangeAspect="1"/>
              </p:cNvSpPr>
              <p:nvPr/>
            </p:nvSpPr>
            <p:spPr bwMode="black">
              <a:xfrm>
                <a:off x="4346" y="2007"/>
                <a:ext cx="197" cy="241"/>
              </a:xfrm>
              <a:custGeom>
                <a:avLst/>
                <a:gdLst>
                  <a:gd name="T0" fmla="*/ 28 w 54"/>
                  <a:gd name="T1" fmla="*/ 17 h 66"/>
                  <a:gd name="T2" fmla="*/ 28 w 54"/>
                  <a:gd name="T3" fmla="*/ 18 h 66"/>
                  <a:gd name="T4" fmla="*/ 52 w 54"/>
                  <a:gd name="T5" fmla="*/ 0 h 66"/>
                  <a:gd name="T6" fmla="*/ 54 w 54"/>
                  <a:gd name="T7" fmla="*/ 0 h 66"/>
                  <a:gd name="T8" fmla="*/ 51 w 54"/>
                  <a:gd name="T9" fmla="*/ 9 h 66"/>
                  <a:gd name="T10" fmla="*/ 50 w 54"/>
                  <a:gd name="T11" fmla="*/ 18 h 66"/>
                  <a:gd name="T12" fmla="*/ 48 w 54"/>
                  <a:gd name="T13" fmla="*/ 19 h 66"/>
                  <a:gd name="T14" fmla="*/ 42 w 54"/>
                  <a:gd name="T15" fmla="*/ 17 h 66"/>
                  <a:gd name="T16" fmla="*/ 26 w 54"/>
                  <a:gd name="T17" fmla="*/ 31 h 66"/>
                  <a:gd name="T18" fmla="*/ 25 w 54"/>
                  <a:gd name="T19" fmla="*/ 36 h 66"/>
                  <a:gd name="T20" fmla="*/ 21 w 54"/>
                  <a:gd name="T21" fmla="*/ 66 h 66"/>
                  <a:gd name="T22" fmla="*/ 11 w 54"/>
                  <a:gd name="T23" fmla="*/ 65 h 66"/>
                  <a:gd name="T24" fmla="*/ 0 w 54"/>
                  <a:gd name="T25" fmla="*/ 66 h 66"/>
                  <a:gd name="T26" fmla="*/ 7 w 54"/>
                  <a:gd name="T27" fmla="*/ 36 h 66"/>
                  <a:gd name="T28" fmla="*/ 8 w 54"/>
                  <a:gd name="T29" fmla="*/ 31 h 66"/>
                  <a:gd name="T30" fmla="*/ 13 w 54"/>
                  <a:gd name="T31" fmla="*/ 1 h 66"/>
                  <a:gd name="T32" fmla="*/ 22 w 54"/>
                  <a:gd name="T33" fmla="*/ 2 h 66"/>
                  <a:gd name="T34" fmla="*/ 32 w 54"/>
                  <a:gd name="T35" fmla="*/ 1 h 66"/>
                  <a:gd name="T36" fmla="*/ 28 w 54"/>
                  <a:gd name="T37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6">
                    <a:moveTo>
                      <a:pt x="28" y="17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5"/>
                      <a:pt x="43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53" y="2"/>
                      <a:pt x="52" y="5"/>
                      <a:pt x="51" y="9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8"/>
                      <a:pt x="45" y="17"/>
                      <a:pt x="42" y="17"/>
                    </a:cubicBezTo>
                    <a:cubicBezTo>
                      <a:pt x="34" y="17"/>
                      <a:pt x="28" y="24"/>
                      <a:pt x="26" y="31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3" y="47"/>
                      <a:pt x="22" y="57"/>
                      <a:pt x="21" y="66"/>
                    </a:cubicBezTo>
                    <a:cubicBezTo>
                      <a:pt x="18" y="66"/>
                      <a:pt x="15" y="65"/>
                      <a:pt x="11" y="65"/>
                    </a:cubicBezTo>
                    <a:cubicBezTo>
                      <a:pt x="6" y="65"/>
                      <a:pt x="3" y="66"/>
                      <a:pt x="0" y="66"/>
                    </a:cubicBezTo>
                    <a:cubicBezTo>
                      <a:pt x="3" y="57"/>
                      <a:pt x="5" y="47"/>
                      <a:pt x="7" y="3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20"/>
                      <a:pt x="12" y="10"/>
                      <a:pt x="13" y="1"/>
                    </a:cubicBezTo>
                    <a:cubicBezTo>
                      <a:pt x="16" y="1"/>
                      <a:pt x="19" y="2"/>
                      <a:pt x="22" y="2"/>
                    </a:cubicBezTo>
                    <a:cubicBezTo>
                      <a:pt x="25" y="2"/>
                      <a:pt x="28" y="1"/>
                      <a:pt x="32" y="1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3" name="Freeform 91"/>
              <p:cNvSpPr>
                <a:spLocks noChangeAspect="1"/>
              </p:cNvSpPr>
              <p:nvPr/>
            </p:nvSpPr>
            <p:spPr bwMode="black">
              <a:xfrm>
                <a:off x="4532" y="2010"/>
                <a:ext cx="272" cy="365"/>
              </a:xfrm>
              <a:custGeom>
                <a:avLst/>
                <a:gdLst>
                  <a:gd name="T0" fmla="*/ 61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1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1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8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8" y="89"/>
                      <a:pt x="16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2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4" name="Freeform 92"/>
              <p:cNvSpPr>
                <a:spLocks noChangeAspect="1"/>
              </p:cNvSpPr>
              <p:nvPr/>
            </p:nvSpPr>
            <p:spPr bwMode="black">
              <a:xfrm>
                <a:off x="4811" y="1921"/>
                <a:ext cx="157" cy="333"/>
              </a:xfrm>
              <a:custGeom>
                <a:avLst/>
                <a:gdLst>
                  <a:gd name="T0" fmla="*/ 43 w 43"/>
                  <a:gd name="T1" fmla="*/ 25 h 91"/>
                  <a:gd name="T2" fmla="*/ 41 w 43"/>
                  <a:gd name="T3" fmla="*/ 28 h 91"/>
                  <a:gd name="T4" fmla="*/ 41 w 43"/>
                  <a:gd name="T5" fmla="*/ 32 h 91"/>
                  <a:gd name="T6" fmla="*/ 29 w 43"/>
                  <a:gd name="T7" fmla="*/ 31 h 91"/>
                  <a:gd name="T8" fmla="*/ 23 w 43"/>
                  <a:gd name="T9" fmla="*/ 61 h 91"/>
                  <a:gd name="T10" fmla="*/ 26 w 43"/>
                  <a:gd name="T11" fmla="*/ 83 h 91"/>
                  <a:gd name="T12" fmla="*/ 32 w 43"/>
                  <a:gd name="T13" fmla="*/ 82 h 91"/>
                  <a:gd name="T14" fmla="*/ 31 w 43"/>
                  <a:gd name="T15" fmla="*/ 87 h 91"/>
                  <a:gd name="T16" fmla="*/ 16 w 43"/>
                  <a:gd name="T17" fmla="*/ 91 h 91"/>
                  <a:gd name="T18" fmla="*/ 3 w 43"/>
                  <a:gd name="T19" fmla="*/ 70 h 91"/>
                  <a:gd name="T20" fmla="*/ 11 w 43"/>
                  <a:gd name="T21" fmla="*/ 31 h 91"/>
                  <a:gd name="T22" fmla="*/ 2 w 43"/>
                  <a:gd name="T23" fmla="*/ 32 h 91"/>
                  <a:gd name="T24" fmla="*/ 3 w 43"/>
                  <a:gd name="T25" fmla="*/ 28 h 91"/>
                  <a:gd name="T26" fmla="*/ 3 w 43"/>
                  <a:gd name="T27" fmla="*/ 25 h 91"/>
                  <a:gd name="T28" fmla="*/ 13 w 43"/>
                  <a:gd name="T29" fmla="*/ 25 h 91"/>
                  <a:gd name="T30" fmla="*/ 15 w 43"/>
                  <a:gd name="T31" fmla="*/ 8 h 91"/>
                  <a:gd name="T32" fmla="*/ 35 w 43"/>
                  <a:gd name="T33" fmla="*/ 0 h 91"/>
                  <a:gd name="T34" fmla="*/ 37 w 43"/>
                  <a:gd name="T35" fmla="*/ 1 h 91"/>
                  <a:gd name="T36" fmla="*/ 31 w 43"/>
                  <a:gd name="T37" fmla="*/ 25 h 91"/>
                  <a:gd name="T38" fmla="*/ 43 w 43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91">
                    <a:moveTo>
                      <a:pt x="43" y="25"/>
                    </a:moveTo>
                    <a:cubicBezTo>
                      <a:pt x="42" y="26"/>
                      <a:pt x="42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3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1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19"/>
                      <a:pt x="14" y="15"/>
                      <a:pt x="15" y="8"/>
                    </a:cubicBezTo>
                    <a:cubicBezTo>
                      <a:pt x="22" y="6"/>
                      <a:pt x="29" y="3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7"/>
                      <a:pt x="32" y="17"/>
                      <a:pt x="31" y="25"/>
                    </a:cubicBez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5" name="Freeform 93"/>
              <p:cNvSpPr>
                <a:spLocks noChangeAspect="1"/>
              </p:cNvSpPr>
              <p:nvPr/>
            </p:nvSpPr>
            <p:spPr bwMode="black">
              <a:xfrm>
                <a:off x="4980" y="1875"/>
                <a:ext cx="259" cy="373"/>
              </a:xfrm>
              <a:custGeom>
                <a:avLst/>
                <a:gdLst>
                  <a:gd name="T0" fmla="*/ 11 w 71"/>
                  <a:gd name="T1" fmla="*/ 47 h 102"/>
                  <a:gd name="T2" fmla="*/ 19 w 71"/>
                  <a:gd name="T3" fmla="*/ 0 h 102"/>
                  <a:gd name="T4" fmla="*/ 29 w 71"/>
                  <a:gd name="T5" fmla="*/ 1 h 102"/>
                  <a:gd name="T6" fmla="*/ 39 w 71"/>
                  <a:gd name="T7" fmla="*/ 0 h 102"/>
                  <a:gd name="T8" fmla="*/ 29 w 71"/>
                  <a:gd name="T9" fmla="*/ 47 h 102"/>
                  <a:gd name="T10" fmla="*/ 30 w 71"/>
                  <a:gd name="T11" fmla="*/ 47 h 102"/>
                  <a:gd name="T12" fmla="*/ 52 w 71"/>
                  <a:gd name="T13" fmla="*/ 35 h 102"/>
                  <a:gd name="T14" fmla="*/ 68 w 71"/>
                  <a:gd name="T15" fmla="*/ 60 h 102"/>
                  <a:gd name="T16" fmla="*/ 63 w 71"/>
                  <a:gd name="T17" fmla="*/ 83 h 102"/>
                  <a:gd name="T18" fmla="*/ 60 w 71"/>
                  <a:gd name="T19" fmla="*/ 102 h 102"/>
                  <a:gd name="T20" fmla="*/ 50 w 71"/>
                  <a:gd name="T21" fmla="*/ 101 h 102"/>
                  <a:gd name="T22" fmla="*/ 40 w 71"/>
                  <a:gd name="T23" fmla="*/ 102 h 102"/>
                  <a:gd name="T24" fmla="*/ 49 w 71"/>
                  <a:gd name="T25" fmla="*/ 63 h 102"/>
                  <a:gd name="T26" fmla="*/ 41 w 71"/>
                  <a:gd name="T27" fmla="*/ 47 h 102"/>
                  <a:gd name="T28" fmla="*/ 25 w 71"/>
                  <a:gd name="T29" fmla="*/ 67 h 102"/>
                  <a:gd name="T30" fmla="*/ 24 w 71"/>
                  <a:gd name="T31" fmla="*/ 72 h 102"/>
                  <a:gd name="T32" fmla="*/ 20 w 71"/>
                  <a:gd name="T33" fmla="*/ 102 h 102"/>
                  <a:gd name="T34" fmla="*/ 10 w 71"/>
                  <a:gd name="T35" fmla="*/ 101 h 102"/>
                  <a:gd name="T36" fmla="*/ 0 w 71"/>
                  <a:gd name="T37" fmla="*/ 102 h 102"/>
                  <a:gd name="T38" fmla="*/ 10 w 71"/>
                  <a:gd name="T39" fmla="*/ 55 h 102"/>
                  <a:gd name="T40" fmla="*/ 11 w 71"/>
                  <a:gd name="T4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02">
                    <a:moveTo>
                      <a:pt x="11" y="47"/>
                    </a:moveTo>
                    <a:cubicBezTo>
                      <a:pt x="15" y="29"/>
                      <a:pt x="17" y="15"/>
                      <a:pt x="19" y="0"/>
                    </a:cubicBezTo>
                    <a:cubicBezTo>
                      <a:pt x="22" y="1"/>
                      <a:pt x="25" y="1"/>
                      <a:pt x="29" y="1"/>
                    </a:cubicBezTo>
                    <a:cubicBezTo>
                      <a:pt x="33" y="1"/>
                      <a:pt x="37" y="1"/>
                      <a:pt x="39" y="0"/>
                    </a:cubicBezTo>
                    <a:cubicBezTo>
                      <a:pt x="36" y="15"/>
                      <a:pt x="33" y="29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6" y="40"/>
                      <a:pt x="43" y="35"/>
                      <a:pt x="52" y="35"/>
                    </a:cubicBezTo>
                    <a:cubicBezTo>
                      <a:pt x="65" y="35"/>
                      <a:pt x="71" y="43"/>
                      <a:pt x="68" y="60"/>
                    </a:cubicBezTo>
                    <a:cubicBezTo>
                      <a:pt x="66" y="69"/>
                      <a:pt x="65" y="76"/>
                      <a:pt x="63" y="83"/>
                    </a:cubicBezTo>
                    <a:cubicBezTo>
                      <a:pt x="62" y="88"/>
                      <a:pt x="61" y="95"/>
                      <a:pt x="60" y="102"/>
                    </a:cubicBezTo>
                    <a:cubicBezTo>
                      <a:pt x="58" y="102"/>
                      <a:pt x="54" y="101"/>
                      <a:pt x="50" y="101"/>
                    </a:cubicBezTo>
                    <a:cubicBezTo>
                      <a:pt x="46" y="101"/>
                      <a:pt x="42" y="102"/>
                      <a:pt x="40" y="102"/>
                    </a:cubicBezTo>
                    <a:cubicBezTo>
                      <a:pt x="43" y="92"/>
                      <a:pt x="46" y="79"/>
                      <a:pt x="49" y="63"/>
                    </a:cubicBezTo>
                    <a:cubicBezTo>
                      <a:pt x="51" y="52"/>
                      <a:pt x="48" y="47"/>
                      <a:pt x="41" y="47"/>
                    </a:cubicBezTo>
                    <a:cubicBezTo>
                      <a:pt x="33" y="47"/>
                      <a:pt x="28" y="54"/>
                      <a:pt x="25" y="67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7"/>
                      <a:pt x="21" y="93"/>
                      <a:pt x="20" y="102"/>
                    </a:cubicBezTo>
                    <a:cubicBezTo>
                      <a:pt x="17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3" y="87"/>
                      <a:pt x="6" y="73"/>
                      <a:pt x="10" y="55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6" name="Freeform 94"/>
              <p:cNvSpPr>
                <a:spLocks noChangeAspect="1" noEditPoints="1"/>
              </p:cNvSpPr>
              <p:nvPr/>
            </p:nvSpPr>
            <p:spPr bwMode="black">
              <a:xfrm>
                <a:off x="5265" y="1878"/>
                <a:ext cx="143" cy="370"/>
              </a:xfrm>
              <a:custGeom>
                <a:avLst/>
                <a:gdLst>
                  <a:gd name="T0" fmla="*/ 8 w 39"/>
                  <a:gd name="T1" fmla="*/ 66 h 101"/>
                  <a:gd name="T2" fmla="*/ 12 w 39"/>
                  <a:gd name="T3" fmla="*/ 36 h 101"/>
                  <a:gd name="T4" fmla="*/ 22 w 39"/>
                  <a:gd name="T5" fmla="*/ 37 h 101"/>
                  <a:gd name="T6" fmla="*/ 33 w 39"/>
                  <a:gd name="T7" fmla="*/ 36 h 101"/>
                  <a:gd name="T8" fmla="*/ 26 w 39"/>
                  <a:gd name="T9" fmla="*/ 66 h 101"/>
                  <a:gd name="T10" fmla="*/ 25 w 39"/>
                  <a:gd name="T11" fmla="*/ 71 h 101"/>
                  <a:gd name="T12" fmla="*/ 20 w 39"/>
                  <a:gd name="T13" fmla="*/ 101 h 101"/>
                  <a:gd name="T14" fmla="*/ 10 w 39"/>
                  <a:gd name="T15" fmla="*/ 100 h 101"/>
                  <a:gd name="T16" fmla="*/ 0 w 39"/>
                  <a:gd name="T17" fmla="*/ 101 h 101"/>
                  <a:gd name="T18" fmla="*/ 7 w 39"/>
                  <a:gd name="T19" fmla="*/ 71 h 101"/>
                  <a:gd name="T20" fmla="*/ 8 w 39"/>
                  <a:gd name="T21" fmla="*/ 66 h 101"/>
                  <a:gd name="T22" fmla="*/ 30 w 39"/>
                  <a:gd name="T23" fmla="*/ 0 h 101"/>
                  <a:gd name="T24" fmla="*/ 38 w 39"/>
                  <a:gd name="T25" fmla="*/ 11 h 101"/>
                  <a:gd name="T26" fmla="*/ 25 w 39"/>
                  <a:gd name="T27" fmla="*/ 21 h 101"/>
                  <a:gd name="T28" fmla="*/ 17 w 39"/>
                  <a:gd name="T29" fmla="*/ 11 h 101"/>
                  <a:gd name="T30" fmla="*/ 30 w 39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101">
                    <a:moveTo>
                      <a:pt x="8" y="66"/>
                    </a:moveTo>
                    <a:cubicBezTo>
                      <a:pt x="10" y="55"/>
                      <a:pt x="11" y="45"/>
                      <a:pt x="12" y="36"/>
                    </a:cubicBezTo>
                    <a:cubicBezTo>
                      <a:pt x="15" y="36"/>
                      <a:pt x="18" y="37"/>
                      <a:pt x="22" y="37"/>
                    </a:cubicBezTo>
                    <a:cubicBezTo>
                      <a:pt x="27" y="37"/>
                      <a:pt x="30" y="36"/>
                      <a:pt x="33" y="36"/>
                    </a:cubicBezTo>
                    <a:cubicBezTo>
                      <a:pt x="30" y="45"/>
                      <a:pt x="28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1" y="92"/>
                      <a:pt x="20" y="101"/>
                    </a:cubicBezTo>
                    <a:cubicBezTo>
                      <a:pt x="18" y="101"/>
                      <a:pt x="14" y="100"/>
                      <a:pt x="10" y="100"/>
                    </a:cubicBezTo>
                    <a:cubicBezTo>
                      <a:pt x="6" y="100"/>
                      <a:pt x="2" y="101"/>
                      <a:pt x="0" y="101"/>
                    </a:cubicBezTo>
                    <a:cubicBezTo>
                      <a:pt x="2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5" y="0"/>
                      <a:pt x="39" y="5"/>
                      <a:pt x="38" y="11"/>
                    </a:cubicBezTo>
                    <a:cubicBezTo>
                      <a:pt x="37" y="16"/>
                      <a:pt x="31" y="21"/>
                      <a:pt x="25" y="21"/>
                    </a:cubicBezTo>
                    <a:cubicBezTo>
                      <a:pt x="19" y="21"/>
                      <a:pt x="16" y="16"/>
                      <a:pt x="17" y="11"/>
                    </a:cubicBezTo>
                    <a:cubicBezTo>
                      <a:pt x="18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7" name="Freeform 95"/>
              <p:cNvSpPr>
                <a:spLocks noChangeAspect="1"/>
              </p:cNvSpPr>
              <p:nvPr/>
            </p:nvSpPr>
            <p:spPr bwMode="black">
              <a:xfrm>
                <a:off x="5411" y="2002"/>
                <a:ext cx="263" cy="246"/>
              </a:xfrm>
              <a:custGeom>
                <a:avLst/>
                <a:gdLst>
                  <a:gd name="T0" fmla="*/ 29 w 72"/>
                  <a:gd name="T1" fmla="*/ 12 h 67"/>
                  <a:gd name="T2" fmla="*/ 30 w 72"/>
                  <a:gd name="T3" fmla="*/ 12 h 67"/>
                  <a:gd name="T4" fmla="*/ 52 w 72"/>
                  <a:gd name="T5" fmla="*/ 0 h 67"/>
                  <a:gd name="T6" fmla="*/ 68 w 72"/>
                  <a:gd name="T7" fmla="*/ 25 h 67"/>
                  <a:gd name="T8" fmla="*/ 63 w 72"/>
                  <a:gd name="T9" fmla="*/ 48 h 67"/>
                  <a:gd name="T10" fmla="*/ 60 w 72"/>
                  <a:gd name="T11" fmla="*/ 67 h 67"/>
                  <a:gd name="T12" fmla="*/ 50 w 72"/>
                  <a:gd name="T13" fmla="*/ 66 h 67"/>
                  <a:gd name="T14" fmla="*/ 40 w 72"/>
                  <a:gd name="T15" fmla="*/ 67 h 67"/>
                  <a:gd name="T16" fmla="*/ 49 w 72"/>
                  <a:gd name="T17" fmla="*/ 28 h 67"/>
                  <a:gd name="T18" fmla="*/ 41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2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29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29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2" y="0"/>
                    </a:cubicBezTo>
                    <a:cubicBezTo>
                      <a:pt x="66" y="0"/>
                      <a:pt x="72" y="8"/>
                      <a:pt x="68" y="25"/>
                    </a:cubicBezTo>
                    <a:cubicBezTo>
                      <a:pt x="67" y="34"/>
                      <a:pt x="65" y="41"/>
                      <a:pt x="63" y="48"/>
                    </a:cubicBezTo>
                    <a:cubicBezTo>
                      <a:pt x="62" y="53"/>
                      <a:pt x="61" y="60"/>
                      <a:pt x="60" y="67"/>
                    </a:cubicBezTo>
                    <a:cubicBezTo>
                      <a:pt x="58" y="67"/>
                      <a:pt x="54" y="66"/>
                      <a:pt x="50" y="66"/>
                    </a:cubicBezTo>
                    <a:cubicBezTo>
                      <a:pt x="46" y="66"/>
                      <a:pt x="42" y="67"/>
                      <a:pt x="40" y="67"/>
                    </a:cubicBezTo>
                    <a:cubicBezTo>
                      <a:pt x="43" y="57"/>
                      <a:pt x="46" y="44"/>
                      <a:pt x="49" y="28"/>
                    </a:cubicBezTo>
                    <a:cubicBezTo>
                      <a:pt x="51" y="17"/>
                      <a:pt x="48" y="12"/>
                      <a:pt x="41" y="12"/>
                    </a:cubicBezTo>
                    <a:cubicBezTo>
                      <a:pt x="33" y="12"/>
                      <a:pt x="28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4" y="66"/>
                      <a:pt x="10" y="66"/>
                    </a:cubicBezTo>
                    <a:cubicBezTo>
                      <a:pt x="6" y="66"/>
                      <a:pt x="2" y="67"/>
                      <a:pt x="0" y="67"/>
                    </a:cubicBezTo>
                    <a:cubicBezTo>
                      <a:pt x="2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1" y="11"/>
                      <a:pt x="12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8" y="2"/>
                      <a:pt x="32" y="2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8" name="Freeform 96"/>
              <p:cNvSpPr>
                <a:spLocks noChangeAspect="1" noEditPoints="1"/>
              </p:cNvSpPr>
              <p:nvPr/>
            </p:nvSpPr>
            <p:spPr bwMode="black">
              <a:xfrm>
                <a:off x="5660" y="2002"/>
                <a:ext cx="288" cy="378"/>
              </a:xfrm>
              <a:custGeom>
                <a:avLst/>
                <a:gdLst>
                  <a:gd name="T0" fmla="*/ 49 w 79"/>
                  <a:gd name="T1" fmla="*/ 81 h 103"/>
                  <a:gd name="T2" fmla="*/ 29 w 79"/>
                  <a:gd name="T3" fmla="*/ 97 h 103"/>
                  <a:gd name="T4" fmla="*/ 15 w 79"/>
                  <a:gd name="T5" fmla="*/ 82 h 103"/>
                  <a:gd name="T6" fmla="*/ 22 w 79"/>
                  <a:gd name="T7" fmla="*/ 70 h 103"/>
                  <a:gd name="T8" fmla="*/ 32 w 79"/>
                  <a:gd name="T9" fmla="*/ 69 h 103"/>
                  <a:gd name="T10" fmla="*/ 49 w 79"/>
                  <a:gd name="T11" fmla="*/ 81 h 103"/>
                  <a:gd name="T12" fmla="*/ 78 w 79"/>
                  <a:gd name="T13" fmla="*/ 7 h 103"/>
                  <a:gd name="T14" fmla="*/ 78 w 79"/>
                  <a:gd name="T15" fmla="*/ 4 h 103"/>
                  <a:gd name="T16" fmla="*/ 79 w 79"/>
                  <a:gd name="T17" fmla="*/ 1 h 103"/>
                  <a:gd name="T18" fmla="*/ 65 w 79"/>
                  <a:gd name="T19" fmla="*/ 1 h 103"/>
                  <a:gd name="T20" fmla="*/ 58 w 79"/>
                  <a:gd name="T21" fmla="*/ 1 h 103"/>
                  <a:gd name="T22" fmla="*/ 48 w 79"/>
                  <a:gd name="T23" fmla="*/ 0 h 103"/>
                  <a:gd name="T24" fmla="*/ 15 w 79"/>
                  <a:gd name="T25" fmla="*/ 22 h 103"/>
                  <a:gd name="T26" fmla="*/ 17 w 79"/>
                  <a:gd name="T27" fmla="*/ 36 h 103"/>
                  <a:gd name="T28" fmla="*/ 28 w 79"/>
                  <a:gd name="T29" fmla="*/ 43 h 103"/>
                  <a:gd name="T30" fmla="*/ 28 w 79"/>
                  <a:gd name="T31" fmla="*/ 43 h 103"/>
                  <a:gd name="T32" fmla="*/ 13 w 79"/>
                  <a:gd name="T33" fmla="*/ 58 h 103"/>
                  <a:gd name="T34" fmla="*/ 18 w 79"/>
                  <a:gd name="T35" fmla="*/ 68 h 103"/>
                  <a:gd name="T36" fmla="*/ 18 w 79"/>
                  <a:gd name="T37" fmla="*/ 68 h 103"/>
                  <a:gd name="T38" fmla="*/ 2 w 79"/>
                  <a:gd name="T39" fmla="*/ 85 h 103"/>
                  <a:gd name="T40" fmla="*/ 25 w 79"/>
                  <a:gd name="T41" fmla="*/ 103 h 103"/>
                  <a:gd name="T42" fmla="*/ 66 w 79"/>
                  <a:gd name="T43" fmla="*/ 74 h 103"/>
                  <a:gd name="T44" fmla="*/ 48 w 79"/>
                  <a:gd name="T45" fmla="*/ 56 h 103"/>
                  <a:gd name="T46" fmla="*/ 38 w 79"/>
                  <a:gd name="T47" fmla="*/ 56 h 103"/>
                  <a:gd name="T48" fmla="*/ 29 w 79"/>
                  <a:gd name="T49" fmla="*/ 49 h 103"/>
                  <a:gd name="T50" fmla="*/ 34 w 79"/>
                  <a:gd name="T51" fmla="*/ 44 h 103"/>
                  <a:gd name="T52" fmla="*/ 40 w 79"/>
                  <a:gd name="T53" fmla="*/ 44 h 103"/>
                  <a:gd name="T54" fmla="*/ 70 w 79"/>
                  <a:gd name="T55" fmla="*/ 22 h 103"/>
                  <a:gd name="T56" fmla="*/ 66 w 79"/>
                  <a:gd name="T57" fmla="*/ 7 h 103"/>
                  <a:gd name="T58" fmla="*/ 66 w 79"/>
                  <a:gd name="T59" fmla="*/ 7 h 103"/>
                  <a:gd name="T60" fmla="*/ 78 w 79"/>
                  <a:gd name="T61" fmla="*/ 7 h 103"/>
                  <a:gd name="T62" fmla="*/ 46 w 79"/>
                  <a:gd name="T63" fmla="*/ 6 h 103"/>
                  <a:gd name="T64" fmla="*/ 51 w 79"/>
                  <a:gd name="T65" fmla="*/ 22 h 103"/>
                  <a:gd name="T66" fmla="*/ 39 w 79"/>
                  <a:gd name="T67" fmla="*/ 39 h 103"/>
                  <a:gd name="T68" fmla="*/ 34 w 79"/>
                  <a:gd name="T69" fmla="*/ 23 h 103"/>
                  <a:gd name="T70" fmla="*/ 46 w 79"/>
                  <a:gd name="T7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103">
                    <a:moveTo>
                      <a:pt x="49" y="81"/>
                    </a:moveTo>
                    <a:cubicBezTo>
                      <a:pt x="48" y="90"/>
                      <a:pt x="40" y="97"/>
                      <a:pt x="29" y="97"/>
                    </a:cubicBezTo>
                    <a:cubicBezTo>
                      <a:pt x="20" y="97"/>
                      <a:pt x="13" y="92"/>
                      <a:pt x="15" y="82"/>
                    </a:cubicBezTo>
                    <a:cubicBezTo>
                      <a:pt x="16" y="76"/>
                      <a:pt x="20" y="71"/>
                      <a:pt x="22" y="70"/>
                    </a:cubicBezTo>
                    <a:cubicBezTo>
                      <a:pt x="25" y="69"/>
                      <a:pt x="28" y="69"/>
                      <a:pt x="32" y="69"/>
                    </a:cubicBezTo>
                    <a:cubicBezTo>
                      <a:pt x="44" y="69"/>
                      <a:pt x="51" y="71"/>
                      <a:pt x="49" y="81"/>
                    </a:cubicBezTo>
                    <a:close/>
                    <a:moveTo>
                      <a:pt x="78" y="7"/>
                    </a:moveTo>
                    <a:cubicBezTo>
                      <a:pt x="78" y="6"/>
                      <a:pt x="78" y="5"/>
                      <a:pt x="78" y="4"/>
                    </a:cubicBezTo>
                    <a:cubicBezTo>
                      <a:pt x="79" y="3"/>
                      <a:pt x="79" y="2"/>
                      <a:pt x="79" y="1"/>
                    </a:cubicBezTo>
                    <a:cubicBezTo>
                      <a:pt x="75" y="1"/>
                      <a:pt x="70" y="1"/>
                      <a:pt x="65" y="1"/>
                    </a:cubicBezTo>
                    <a:cubicBezTo>
                      <a:pt x="62" y="1"/>
                      <a:pt x="60" y="1"/>
                      <a:pt x="58" y="1"/>
                    </a:cubicBezTo>
                    <a:cubicBezTo>
                      <a:pt x="54" y="1"/>
                      <a:pt x="51" y="0"/>
                      <a:pt x="48" y="0"/>
                    </a:cubicBezTo>
                    <a:cubicBezTo>
                      <a:pt x="31" y="0"/>
                      <a:pt x="18" y="8"/>
                      <a:pt x="15" y="22"/>
                    </a:cubicBezTo>
                    <a:cubicBezTo>
                      <a:pt x="14" y="28"/>
                      <a:pt x="15" y="32"/>
                      <a:pt x="17" y="36"/>
                    </a:cubicBezTo>
                    <a:cubicBezTo>
                      <a:pt x="19" y="39"/>
                      <a:pt x="23" y="42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0" y="45"/>
                      <a:pt x="14" y="52"/>
                      <a:pt x="13" y="58"/>
                    </a:cubicBezTo>
                    <a:cubicBezTo>
                      <a:pt x="12" y="63"/>
                      <a:pt x="14" y="66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0" y="71"/>
                      <a:pt x="4" y="76"/>
                      <a:pt x="2" y="85"/>
                    </a:cubicBezTo>
                    <a:cubicBezTo>
                      <a:pt x="0" y="95"/>
                      <a:pt x="9" y="103"/>
                      <a:pt x="25" y="103"/>
                    </a:cubicBezTo>
                    <a:cubicBezTo>
                      <a:pt x="41" y="103"/>
                      <a:pt x="62" y="95"/>
                      <a:pt x="66" y="74"/>
                    </a:cubicBezTo>
                    <a:cubicBezTo>
                      <a:pt x="69" y="62"/>
                      <a:pt x="63" y="56"/>
                      <a:pt x="4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1" y="56"/>
                      <a:pt x="28" y="53"/>
                      <a:pt x="29" y="49"/>
                    </a:cubicBezTo>
                    <a:cubicBezTo>
                      <a:pt x="29" y="46"/>
                      <a:pt x="32" y="44"/>
                      <a:pt x="34" y="44"/>
                    </a:cubicBezTo>
                    <a:cubicBezTo>
                      <a:pt x="36" y="44"/>
                      <a:pt x="38" y="44"/>
                      <a:pt x="40" y="44"/>
                    </a:cubicBezTo>
                    <a:cubicBezTo>
                      <a:pt x="55" y="44"/>
                      <a:pt x="68" y="35"/>
                      <a:pt x="70" y="22"/>
                    </a:cubicBezTo>
                    <a:cubicBezTo>
                      <a:pt x="72" y="15"/>
                      <a:pt x="70" y="10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lnTo>
                      <a:pt x="78" y="7"/>
                    </a:lnTo>
                    <a:close/>
                    <a:moveTo>
                      <a:pt x="46" y="6"/>
                    </a:moveTo>
                    <a:cubicBezTo>
                      <a:pt x="51" y="6"/>
                      <a:pt x="54" y="10"/>
                      <a:pt x="51" y="22"/>
                    </a:cubicBezTo>
                    <a:cubicBezTo>
                      <a:pt x="49" y="34"/>
                      <a:pt x="45" y="39"/>
                      <a:pt x="39" y="39"/>
                    </a:cubicBezTo>
                    <a:cubicBezTo>
                      <a:pt x="35" y="39"/>
                      <a:pt x="31" y="35"/>
                      <a:pt x="34" y="23"/>
                    </a:cubicBezTo>
                    <a:cubicBezTo>
                      <a:pt x="36" y="12"/>
                      <a:pt x="40" y="6"/>
                      <a:pt x="4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9" name="Freeform 97"/>
              <p:cNvSpPr>
                <a:spLocks noChangeAspect="1"/>
              </p:cNvSpPr>
              <p:nvPr/>
            </p:nvSpPr>
            <p:spPr bwMode="black">
              <a:xfrm>
                <a:off x="6088" y="1907"/>
                <a:ext cx="475" cy="341"/>
              </a:xfrm>
              <a:custGeom>
                <a:avLst/>
                <a:gdLst>
                  <a:gd name="T0" fmla="*/ 59 w 130"/>
                  <a:gd name="T1" fmla="*/ 27 h 93"/>
                  <a:gd name="T2" fmla="*/ 23 w 130"/>
                  <a:gd name="T3" fmla="*/ 93 h 93"/>
                  <a:gd name="T4" fmla="*/ 16 w 130"/>
                  <a:gd name="T5" fmla="*/ 92 h 93"/>
                  <a:gd name="T6" fmla="*/ 9 w 130"/>
                  <a:gd name="T7" fmla="*/ 93 h 93"/>
                  <a:gd name="T8" fmla="*/ 0 w 130"/>
                  <a:gd name="T9" fmla="*/ 0 h 93"/>
                  <a:gd name="T10" fmla="*/ 11 w 130"/>
                  <a:gd name="T11" fmla="*/ 1 h 93"/>
                  <a:gd name="T12" fmla="*/ 22 w 130"/>
                  <a:gd name="T13" fmla="*/ 0 h 93"/>
                  <a:gd name="T14" fmla="*/ 26 w 130"/>
                  <a:gd name="T15" fmla="*/ 68 h 93"/>
                  <a:gd name="T16" fmla="*/ 27 w 130"/>
                  <a:gd name="T17" fmla="*/ 68 h 93"/>
                  <a:gd name="T18" fmla="*/ 63 w 130"/>
                  <a:gd name="T19" fmla="*/ 0 h 93"/>
                  <a:gd name="T20" fmla="*/ 70 w 130"/>
                  <a:gd name="T21" fmla="*/ 1 h 93"/>
                  <a:gd name="T22" fmla="*/ 77 w 130"/>
                  <a:gd name="T23" fmla="*/ 0 h 93"/>
                  <a:gd name="T24" fmla="*/ 85 w 130"/>
                  <a:gd name="T25" fmla="*/ 68 h 93"/>
                  <a:gd name="T26" fmla="*/ 85 w 130"/>
                  <a:gd name="T27" fmla="*/ 68 h 93"/>
                  <a:gd name="T28" fmla="*/ 118 w 130"/>
                  <a:gd name="T29" fmla="*/ 0 h 93"/>
                  <a:gd name="T30" fmla="*/ 123 w 130"/>
                  <a:gd name="T31" fmla="*/ 1 h 93"/>
                  <a:gd name="T32" fmla="*/ 130 w 130"/>
                  <a:gd name="T33" fmla="*/ 0 h 93"/>
                  <a:gd name="T34" fmla="*/ 81 w 130"/>
                  <a:gd name="T35" fmla="*/ 93 h 93"/>
                  <a:gd name="T36" fmla="*/ 74 w 130"/>
                  <a:gd name="T37" fmla="*/ 92 h 93"/>
                  <a:gd name="T38" fmla="*/ 67 w 130"/>
                  <a:gd name="T39" fmla="*/ 93 h 93"/>
                  <a:gd name="T40" fmla="*/ 59 w 130"/>
                  <a:gd name="T41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3">
                    <a:moveTo>
                      <a:pt x="59" y="27"/>
                    </a:moveTo>
                    <a:cubicBezTo>
                      <a:pt x="49" y="45"/>
                      <a:pt x="32" y="74"/>
                      <a:pt x="23" y="93"/>
                    </a:cubicBezTo>
                    <a:cubicBezTo>
                      <a:pt x="20" y="93"/>
                      <a:pt x="18" y="92"/>
                      <a:pt x="16" y="92"/>
                    </a:cubicBezTo>
                    <a:cubicBezTo>
                      <a:pt x="14" y="92"/>
                      <a:pt x="11" y="93"/>
                      <a:pt x="9" y="93"/>
                    </a:cubicBezTo>
                    <a:cubicBezTo>
                      <a:pt x="8" y="69"/>
                      <a:pt x="1" y="6"/>
                      <a:pt x="0" y="0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5" y="1"/>
                      <a:pt x="18" y="1"/>
                      <a:pt x="22" y="0"/>
                    </a:cubicBezTo>
                    <a:cubicBezTo>
                      <a:pt x="23" y="23"/>
                      <a:pt x="25" y="4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9" y="46"/>
                      <a:pt x="57" y="13"/>
                      <a:pt x="63" y="0"/>
                    </a:cubicBezTo>
                    <a:cubicBezTo>
                      <a:pt x="65" y="1"/>
                      <a:pt x="67" y="1"/>
                      <a:pt x="70" y="1"/>
                    </a:cubicBezTo>
                    <a:cubicBezTo>
                      <a:pt x="72" y="1"/>
                      <a:pt x="74" y="1"/>
                      <a:pt x="77" y="0"/>
                    </a:cubicBezTo>
                    <a:cubicBezTo>
                      <a:pt x="77" y="12"/>
                      <a:pt x="83" y="50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96" y="46"/>
                      <a:pt x="113" y="11"/>
                      <a:pt x="118" y="0"/>
                    </a:cubicBezTo>
                    <a:cubicBezTo>
                      <a:pt x="120" y="1"/>
                      <a:pt x="122" y="1"/>
                      <a:pt x="123" y="1"/>
                    </a:cubicBezTo>
                    <a:cubicBezTo>
                      <a:pt x="125" y="1"/>
                      <a:pt x="128" y="1"/>
                      <a:pt x="130" y="0"/>
                    </a:cubicBezTo>
                    <a:cubicBezTo>
                      <a:pt x="124" y="11"/>
                      <a:pt x="95" y="63"/>
                      <a:pt x="81" y="93"/>
                    </a:cubicBezTo>
                    <a:cubicBezTo>
                      <a:pt x="79" y="93"/>
                      <a:pt x="77" y="92"/>
                      <a:pt x="74" y="92"/>
                    </a:cubicBezTo>
                    <a:cubicBezTo>
                      <a:pt x="72" y="92"/>
                      <a:pt x="70" y="93"/>
                      <a:pt x="67" y="93"/>
                    </a:cubicBezTo>
                    <a:cubicBezTo>
                      <a:pt x="66" y="71"/>
                      <a:pt x="63" y="49"/>
                      <a:pt x="5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0" name="Freeform 98"/>
              <p:cNvSpPr>
                <a:spLocks noChangeAspect="1" noEditPoints="1"/>
              </p:cNvSpPr>
              <p:nvPr/>
            </p:nvSpPr>
            <p:spPr bwMode="black">
              <a:xfrm>
                <a:off x="6494" y="2002"/>
                <a:ext cx="249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6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2 w 68"/>
                  <a:gd name="T13" fmla="*/ 0 h 69"/>
                  <a:gd name="T14" fmla="*/ 4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7 w 68"/>
                  <a:gd name="T25" fmla="*/ 60 h 69"/>
                  <a:gd name="T26" fmla="*/ 24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6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3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2" y="0"/>
                    </a:cubicBezTo>
                    <a:cubicBezTo>
                      <a:pt x="24" y="0"/>
                      <a:pt x="9" y="11"/>
                      <a:pt x="4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7" y="60"/>
                    </a:cubicBezTo>
                    <a:cubicBezTo>
                      <a:pt x="25" y="60"/>
                      <a:pt x="22" y="49"/>
                      <a:pt x="24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1" name="Freeform 99"/>
              <p:cNvSpPr>
                <a:spLocks noChangeAspect="1" noEditPoints="1"/>
              </p:cNvSpPr>
              <p:nvPr/>
            </p:nvSpPr>
            <p:spPr bwMode="black">
              <a:xfrm>
                <a:off x="6875" y="1907"/>
                <a:ext cx="376" cy="341"/>
              </a:xfrm>
              <a:custGeom>
                <a:avLst/>
                <a:gdLst>
                  <a:gd name="T0" fmla="*/ 32 w 103"/>
                  <a:gd name="T1" fmla="*/ 35 h 93"/>
                  <a:gd name="T2" fmla="*/ 37 w 103"/>
                  <a:gd name="T3" fmla="*/ 9 h 93"/>
                  <a:gd name="T4" fmla="*/ 52 w 103"/>
                  <a:gd name="T5" fmla="*/ 8 h 93"/>
                  <a:gd name="T6" fmla="*/ 75 w 103"/>
                  <a:gd name="T7" fmla="*/ 44 h 93"/>
                  <a:gd name="T8" fmla="*/ 34 w 103"/>
                  <a:gd name="T9" fmla="*/ 85 h 93"/>
                  <a:gd name="T10" fmla="*/ 23 w 103"/>
                  <a:gd name="T11" fmla="*/ 85 h 93"/>
                  <a:gd name="T12" fmla="*/ 28 w 103"/>
                  <a:gd name="T13" fmla="*/ 59 h 93"/>
                  <a:gd name="T14" fmla="*/ 32 w 103"/>
                  <a:gd name="T15" fmla="*/ 35 h 93"/>
                  <a:gd name="T16" fmla="*/ 8 w 103"/>
                  <a:gd name="T17" fmla="*/ 56 h 93"/>
                  <a:gd name="T18" fmla="*/ 0 w 103"/>
                  <a:gd name="T19" fmla="*/ 93 h 93"/>
                  <a:gd name="T20" fmla="*/ 11 w 103"/>
                  <a:gd name="T21" fmla="*/ 92 h 93"/>
                  <a:gd name="T22" fmla="*/ 41 w 103"/>
                  <a:gd name="T23" fmla="*/ 93 h 93"/>
                  <a:gd name="T24" fmla="*/ 97 w 103"/>
                  <a:gd name="T25" fmla="*/ 44 h 93"/>
                  <a:gd name="T26" fmla="*/ 53 w 103"/>
                  <a:gd name="T27" fmla="*/ 0 h 93"/>
                  <a:gd name="T28" fmla="*/ 29 w 103"/>
                  <a:gd name="T29" fmla="*/ 1 h 93"/>
                  <a:gd name="T30" fmla="*/ 18 w 103"/>
                  <a:gd name="T31" fmla="*/ 0 h 93"/>
                  <a:gd name="T32" fmla="*/ 12 w 103"/>
                  <a:gd name="T33" fmla="*/ 37 h 93"/>
                  <a:gd name="T34" fmla="*/ 8 w 103"/>
                  <a:gd name="T35" fmla="*/ 5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93">
                    <a:moveTo>
                      <a:pt x="32" y="35"/>
                    </a:moveTo>
                    <a:cubicBezTo>
                      <a:pt x="34" y="28"/>
                      <a:pt x="37" y="11"/>
                      <a:pt x="37" y="9"/>
                    </a:cubicBezTo>
                    <a:cubicBezTo>
                      <a:pt x="42" y="8"/>
                      <a:pt x="45" y="8"/>
                      <a:pt x="52" y="8"/>
                    </a:cubicBezTo>
                    <a:cubicBezTo>
                      <a:pt x="70" y="8"/>
                      <a:pt x="80" y="22"/>
                      <a:pt x="75" y="44"/>
                    </a:cubicBezTo>
                    <a:cubicBezTo>
                      <a:pt x="70" y="72"/>
                      <a:pt x="55" y="85"/>
                      <a:pt x="34" y="85"/>
                    </a:cubicBezTo>
                    <a:cubicBezTo>
                      <a:pt x="29" y="85"/>
                      <a:pt x="25" y="85"/>
                      <a:pt x="23" y="85"/>
                    </a:cubicBezTo>
                    <a:cubicBezTo>
                      <a:pt x="23" y="82"/>
                      <a:pt x="26" y="66"/>
                      <a:pt x="28" y="59"/>
                    </a:cubicBezTo>
                    <a:lnTo>
                      <a:pt x="32" y="35"/>
                    </a:lnTo>
                    <a:close/>
                    <a:moveTo>
                      <a:pt x="8" y="56"/>
                    </a:moveTo>
                    <a:cubicBezTo>
                      <a:pt x="5" y="71"/>
                      <a:pt x="3" y="81"/>
                      <a:pt x="0" y="93"/>
                    </a:cubicBezTo>
                    <a:cubicBezTo>
                      <a:pt x="3" y="93"/>
                      <a:pt x="7" y="92"/>
                      <a:pt x="11" y="92"/>
                    </a:cubicBezTo>
                    <a:cubicBezTo>
                      <a:pt x="18" y="92"/>
                      <a:pt x="27" y="93"/>
                      <a:pt x="41" y="93"/>
                    </a:cubicBezTo>
                    <a:cubicBezTo>
                      <a:pt x="66" y="93"/>
                      <a:pt x="91" y="74"/>
                      <a:pt x="97" y="44"/>
                    </a:cubicBezTo>
                    <a:cubicBezTo>
                      <a:pt x="103" y="10"/>
                      <a:pt x="84" y="0"/>
                      <a:pt x="53" y="0"/>
                    </a:cubicBezTo>
                    <a:cubicBezTo>
                      <a:pt x="41" y="0"/>
                      <a:pt x="35" y="1"/>
                      <a:pt x="29" y="1"/>
                    </a:cubicBezTo>
                    <a:cubicBezTo>
                      <a:pt x="24" y="1"/>
                      <a:pt x="21" y="0"/>
                      <a:pt x="18" y="0"/>
                    </a:cubicBezTo>
                    <a:cubicBezTo>
                      <a:pt x="16" y="12"/>
                      <a:pt x="15" y="22"/>
                      <a:pt x="12" y="37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2" name="Freeform 100"/>
              <p:cNvSpPr>
                <a:spLocks noChangeAspect="1" noEditPoints="1"/>
              </p:cNvSpPr>
              <p:nvPr/>
            </p:nvSpPr>
            <p:spPr bwMode="black">
              <a:xfrm>
                <a:off x="7230" y="2002"/>
                <a:ext cx="274" cy="252"/>
              </a:xfrm>
              <a:custGeom>
                <a:avLst/>
                <a:gdLst>
                  <a:gd name="T0" fmla="*/ 52 w 75"/>
                  <a:gd name="T1" fmla="*/ 31 h 69"/>
                  <a:gd name="T2" fmla="*/ 33 w 75"/>
                  <a:gd name="T3" fmla="*/ 63 h 69"/>
                  <a:gd name="T4" fmla="*/ 25 w 75"/>
                  <a:gd name="T5" fmla="*/ 36 h 69"/>
                  <a:gd name="T6" fmla="*/ 44 w 75"/>
                  <a:gd name="T7" fmla="*/ 6 h 69"/>
                  <a:gd name="T8" fmla="*/ 52 w 75"/>
                  <a:gd name="T9" fmla="*/ 31 h 69"/>
                  <a:gd name="T10" fmla="*/ 5 w 75"/>
                  <a:gd name="T11" fmla="*/ 36 h 69"/>
                  <a:gd name="T12" fmla="*/ 32 w 75"/>
                  <a:gd name="T13" fmla="*/ 69 h 69"/>
                  <a:gd name="T14" fmla="*/ 72 w 75"/>
                  <a:gd name="T15" fmla="*/ 33 h 69"/>
                  <a:gd name="T16" fmla="*/ 45 w 75"/>
                  <a:gd name="T17" fmla="*/ 0 h 69"/>
                  <a:gd name="T18" fmla="*/ 5 w 75"/>
                  <a:gd name="T1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9">
                    <a:moveTo>
                      <a:pt x="52" y="31"/>
                    </a:moveTo>
                    <a:cubicBezTo>
                      <a:pt x="48" y="52"/>
                      <a:pt x="41" y="63"/>
                      <a:pt x="33" y="63"/>
                    </a:cubicBezTo>
                    <a:cubicBezTo>
                      <a:pt x="23" y="63"/>
                      <a:pt x="22" y="51"/>
                      <a:pt x="25" y="36"/>
                    </a:cubicBezTo>
                    <a:cubicBezTo>
                      <a:pt x="29" y="16"/>
                      <a:pt x="36" y="6"/>
                      <a:pt x="44" y="6"/>
                    </a:cubicBezTo>
                    <a:cubicBezTo>
                      <a:pt x="53" y="6"/>
                      <a:pt x="55" y="16"/>
                      <a:pt x="52" y="31"/>
                    </a:cubicBezTo>
                    <a:close/>
                    <a:moveTo>
                      <a:pt x="5" y="36"/>
                    </a:moveTo>
                    <a:cubicBezTo>
                      <a:pt x="0" y="60"/>
                      <a:pt x="16" y="69"/>
                      <a:pt x="32" y="69"/>
                    </a:cubicBezTo>
                    <a:cubicBezTo>
                      <a:pt x="51" y="69"/>
                      <a:pt x="67" y="55"/>
                      <a:pt x="72" y="33"/>
                    </a:cubicBezTo>
                    <a:cubicBezTo>
                      <a:pt x="75" y="13"/>
                      <a:pt x="66" y="0"/>
                      <a:pt x="45" y="0"/>
                    </a:cubicBezTo>
                    <a:cubicBezTo>
                      <a:pt x="28" y="0"/>
                      <a:pt x="10" y="12"/>
                      <a:pt x="5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0745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1pPr>
    <a:lvl2pPr marL="1588" indent="179388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2pPr>
    <a:lvl3pPr marL="360363" indent="1905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3pPr>
    <a:lvl4pPr marL="723900" indent="1778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4pPr>
    <a:lvl5pPr marL="1081088" indent="176213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B32EBAEB-3537-4025-A0F6-CC2923720348}" type="slidenum">
              <a:rPr lang="en-GB"/>
              <a:pPr/>
              <a:t>1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36911AAD-E185-4227-9C7E-FA3B5458492C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900" b="1" noProof="1"/>
              <a:t>Beamin</a:t>
            </a:r>
            <a:r>
              <a:rPr lang="fi-FI" sz="900" b="1"/>
              <a:t> kuvittaminen:</a:t>
            </a:r>
            <a:r>
              <a:rPr lang="fi-FI" sz="900"/>
              <a:t> </a:t>
            </a:r>
          </a:p>
          <a:p>
            <a:r>
              <a:rPr lang="fi-FI" sz="900" noProof="1"/>
              <a:t>Beam:in </a:t>
            </a:r>
            <a:r>
              <a:rPr lang="fi-FI" sz="900"/>
              <a:t>vasen kolmioala (input) voidaan muokata esityksen luonteeseen sopivaksi. Kolmio-alassa voidaan käyttää </a:t>
            </a:r>
            <a:r>
              <a:rPr lang="en-GB" sz="900"/>
              <a:t>Branding </a:t>
            </a:r>
            <a:r>
              <a:rPr lang="en-GB" sz="900" noProof="1"/>
              <a:t>Zonen</a:t>
            </a:r>
            <a:r>
              <a:rPr lang="fi-FI" sz="900"/>
              <a:t> määrittelemät ehdot täyttävää kuvaa. Käytettävän kuvan tulee olla .</a:t>
            </a:r>
            <a:r>
              <a:rPr lang="fi-FI" sz="900" b="1"/>
              <a:t>jpg</a:t>
            </a:r>
            <a:r>
              <a:rPr lang="fi-FI" sz="900"/>
              <a:t> tai .</a:t>
            </a:r>
            <a:r>
              <a:rPr lang="fi-FI" sz="900" b="1"/>
              <a:t>png</a:t>
            </a:r>
            <a:r>
              <a:rPr lang="fi-FI" sz="900"/>
              <a:t> -tiedostopäätteinen ja täysikokoinen ettei se vääristy (1:1). </a:t>
            </a:r>
          </a:p>
          <a:p>
            <a:r>
              <a:rPr lang="fi-FI" sz="900"/>
              <a:t>Kolmioalan täytteen tulee olla jokin näistä kolmesta sallitusta (</a:t>
            </a:r>
            <a:r>
              <a:rPr lang="fi-FI" sz="900" noProof="1"/>
              <a:t>BrandingZonen</a:t>
            </a:r>
            <a:r>
              <a:rPr lang="fi-FI" sz="900"/>
              <a:t> määrittelemänä): viivoitus, mustavalkovalokuva tai piirros. Värikuvia ei saa käyttää kolmio-alassa kuvituksena. </a:t>
            </a:r>
          </a:p>
          <a:p>
            <a:r>
              <a:rPr lang="fi-FI" sz="900"/>
              <a:t>Jos haluat tehdä esityksesi loppuun kuvallisen Kiitos -sivun, kopioi </a:t>
            </a:r>
            <a:r>
              <a:rPr lang="fi-FI" sz="900" noProof="1"/>
              <a:t>otsikkodia</a:t>
            </a:r>
            <a:r>
              <a:rPr lang="fi-FI" sz="900"/>
              <a:t> ja liitä se perusasettelumallien loppuun viimeiseksi. Mikäli esityksessä käytetään kuvallista </a:t>
            </a:r>
            <a:r>
              <a:rPr lang="fi-FI" sz="900" noProof="1"/>
              <a:t>Beam:ia</a:t>
            </a:r>
            <a:r>
              <a:rPr lang="fi-FI" sz="900"/>
              <a:t> otsikkodiassa, myös viimeisen dian Beam:in tulee olla kuvallinen. Viimeisen dian kuvan tulee olla joko sama kuin otsikkodiassa tai sen kanssa moitteettomasti yhteensopiva.</a:t>
            </a:r>
            <a:r>
              <a:rPr lang="fi-FI" sz="1000"/>
              <a:t> </a:t>
            </a:r>
          </a:p>
          <a:p>
            <a:r>
              <a:rPr lang="fi-FI" sz="900" b="1" noProof="1"/>
              <a:t>Beam:in</a:t>
            </a:r>
            <a:r>
              <a:rPr lang="fi-FI" sz="900" b="1"/>
              <a:t> kolmioalan muokkaaminen:</a:t>
            </a:r>
            <a:r>
              <a:rPr lang="fi-FI" sz="1000"/>
              <a:t> </a:t>
            </a:r>
          </a:p>
          <a:p>
            <a:pPr lvl="1"/>
            <a:r>
              <a:rPr lang="fi-FI" sz="900"/>
              <a:t>Valitse PowerPointin yläpalkin </a:t>
            </a:r>
            <a:r>
              <a:rPr lang="fi-FI" sz="900" b="1" noProof="1"/>
              <a:t>View</a:t>
            </a:r>
            <a:r>
              <a:rPr lang="fi-FI" sz="900" noProof="1"/>
              <a:t>-menuvalikosta </a:t>
            </a:r>
            <a:r>
              <a:rPr lang="fi-FI" sz="900" b="1" noProof="1"/>
              <a:t>Master &gt; Slide Master</a:t>
            </a:r>
            <a:r>
              <a:rPr lang="fi-FI" sz="900" noProof="1"/>
              <a:t>.</a:t>
            </a:r>
          </a:p>
          <a:p>
            <a:pPr lvl="1"/>
            <a:r>
              <a:rPr lang="fi-FI" sz="900"/>
              <a:t>Valitse input-kolmio ja poista nykyinen kuvio (harmaa rasteri) (</a:t>
            </a:r>
            <a:r>
              <a:rPr lang="fi-FI" sz="900" b="1"/>
              <a:t>delete</a:t>
            </a:r>
            <a:r>
              <a:rPr lang="fi-FI" sz="900"/>
              <a:t>)</a:t>
            </a:r>
          </a:p>
          <a:p>
            <a:pPr lvl="1"/>
            <a:r>
              <a:rPr lang="fi-FI" sz="900"/>
              <a:t>Poistetun kolmion alla on valkoinen objekti (</a:t>
            </a:r>
            <a:r>
              <a:rPr lang="fi-FI" sz="900" b="1" noProof="1"/>
              <a:t>autoshape</a:t>
            </a:r>
            <a:r>
              <a:rPr lang="fi-FI" sz="900"/>
              <a:t>), johon kuvan voi sijoittaa </a:t>
            </a:r>
          </a:p>
          <a:p>
            <a:pPr lvl="1"/>
            <a:r>
              <a:rPr lang="fi-FI" sz="900"/>
              <a:t>Valitse rasterin takana oleva valkoinen kolmioala aktiiviseksi hiiren oikealla ja valitse </a:t>
            </a:r>
            <a:r>
              <a:rPr lang="fi-FI" sz="900" b="1" noProof="1"/>
              <a:t>Format AutoShape</a:t>
            </a:r>
            <a:r>
              <a:rPr lang="fi-FI" sz="900" noProof="1"/>
              <a:t>.</a:t>
            </a:r>
            <a:r>
              <a:rPr lang="fi-FI" sz="900"/>
              <a:t> </a:t>
            </a:r>
          </a:p>
          <a:p>
            <a:pPr lvl="1"/>
            <a:r>
              <a:rPr lang="fi-FI" sz="900" b="1" noProof="1"/>
              <a:t>Colors and Lines</a:t>
            </a:r>
            <a:r>
              <a:rPr lang="fi-FI" sz="900"/>
              <a:t> -välilehdeltä </a:t>
            </a:r>
            <a:r>
              <a:rPr lang="fi-FI" sz="900" b="1" noProof="1"/>
              <a:t>Fill</a:t>
            </a:r>
            <a:r>
              <a:rPr lang="fi-FI" sz="900"/>
              <a:t> -kohdasta avaa </a:t>
            </a:r>
            <a:r>
              <a:rPr lang="fi-FI" sz="900" b="1" noProof="1"/>
              <a:t>Color</a:t>
            </a:r>
            <a:r>
              <a:rPr lang="fi-FI" sz="900"/>
              <a:t> -valikko ja valitse </a:t>
            </a:r>
            <a:r>
              <a:rPr lang="fi-FI" sz="900" b="1" noProof="1"/>
              <a:t>Fill Effects</a:t>
            </a:r>
            <a:r>
              <a:rPr lang="fi-FI" sz="900"/>
              <a:t>. </a:t>
            </a:r>
          </a:p>
          <a:p>
            <a:pPr lvl="1"/>
            <a:r>
              <a:rPr lang="fi-FI" sz="900" b="1" noProof="1"/>
              <a:t>Picture</a:t>
            </a:r>
            <a:r>
              <a:rPr lang="fi-FI" sz="900"/>
              <a:t> -välilehdeltä valitse </a:t>
            </a:r>
            <a:r>
              <a:rPr lang="fi-FI" sz="900" b="1" noProof="1"/>
              <a:t>Select Picture</a:t>
            </a:r>
            <a:r>
              <a:rPr lang="fi-FI" sz="900"/>
              <a:t>. Hae haluamasi kuvitus työasemastasi. Merkitse haluamasi kuva aktiiviseksi ja merkitse </a:t>
            </a:r>
            <a:r>
              <a:rPr lang="fi-FI" sz="900" b="1" noProof="1"/>
              <a:t>Lock picture aspect ratio</a:t>
            </a:r>
            <a:r>
              <a:rPr lang="fi-FI" sz="900"/>
              <a:t> -valituksi. Hyväksy valintasi </a:t>
            </a:r>
            <a:r>
              <a:rPr lang="fi-FI" sz="900" b="1"/>
              <a:t>OK</a:t>
            </a:r>
            <a:r>
              <a:rPr lang="fi-FI" sz="900"/>
              <a:t> -painikkeella. </a:t>
            </a:r>
          </a:p>
          <a:p>
            <a:pPr lvl="1"/>
            <a:r>
              <a:rPr lang="fi-FI" sz="900"/>
              <a:t>Kuvaa voidaan tarkastella esikatselussa, jos olet tyytyväinen, hyväksy asetukset </a:t>
            </a:r>
            <a:r>
              <a:rPr lang="fi-FI" sz="900" b="1"/>
              <a:t>OK</a:t>
            </a:r>
            <a:r>
              <a:rPr lang="fi-FI" sz="900"/>
              <a:t> -painikkeella.</a:t>
            </a:r>
          </a:p>
          <a:p>
            <a:pPr lvl="1"/>
            <a:r>
              <a:rPr lang="fi-FI" sz="900"/>
              <a:t>Poistuaksesi </a:t>
            </a:r>
            <a:r>
              <a:rPr lang="fi-FI" sz="900" b="1" noProof="1"/>
              <a:t>Master View</a:t>
            </a:r>
            <a:r>
              <a:rPr lang="fi-FI" sz="900"/>
              <a:t> -tilasta, valitse yläpalkin menuvalikosta </a:t>
            </a:r>
            <a:r>
              <a:rPr lang="fi-FI" sz="900" b="1" noProof="1"/>
              <a:t>View &gt; Normal</a:t>
            </a:r>
            <a:r>
              <a:rPr lang="fi-FI" sz="900"/>
              <a:t>. </a:t>
            </a:r>
          </a:p>
          <a:p>
            <a:r>
              <a:rPr lang="fi-FI" sz="900"/>
              <a:t>Valitsemasi kuvituksen tulisi nyt näkyä lopullisessa asussaan esityksessäsi.</a:t>
            </a:r>
            <a:endParaRPr lang="en-GB" sz="9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3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42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41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94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57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6471901-9B1B-46CF-A8B4-5C12F1A1C751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4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7B088FCB-72F0-4FC9-9FF2-CEC67D96B1D4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77E312C-C2F9-4276-9230-F39DCCE6002D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84620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7B088FCB-72F0-4FC9-9FF2-CEC67D96B1D4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77E312C-C2F9-4276-9230-F39DCCE6002D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DCB6C66-0066-463A-BEE5-66F1B5514647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DD39705-593D-4903-83E3-8783A97CD319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6866F0F9-F38C-432E-88BF-418CC1D08B83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BB82A7ED-9B29-482D-B809-9A6416FB8F98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69182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6471901-9B1B-46CF-A8B4-5C12F1A1C751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6471901-9B1B-46CF-A8B4-5C12F1A1C751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33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6471901-9B1B-46CF-A8B4-5C12F1A1C751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28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30/04/2019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5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Freeform 333"/>
          <p:cNvSpPr>
            <a:spLocks noChangeAspect="1"/>
          </p:cNvSpPr>
          <p:nvPr/>
        </p:nvSpPr>
        <p:spPr bwMode="gray">
          <a:xfrm>
            <a:off x="0" y="1155700"/>
            <a:ext cx="3070225" cy="3313113"/>
          </a:xfrm>
          <a:custGeom>
            <a:avLst/>
            <a:gdLst>
              <a:gd name="T0" fmla="*/ 2289 w 2289"/>
              <a:gd name="T1" fmla="*/ 1488 h 2470"/>
              <a:gd name="T2" fmla="*/ 0 w 2289"/>
              <a:gd name="T3" fmla="*/ 0 h 2470"/>
              <a:gd name="T4" fmla="*/ 0 w 2289"/>
              <a:gd name="T5" fmla="*/ 2470 h 2470"/>
              <a:gd name="T6" fmla="*/ 2289 w 2289"/>
              <a:gd name="T7" fmla="*/ 1488 h 2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9" h="2470">
                <a:moveTo>
                  <a:pt x="2289" y="1488"/>
                </a:moveTo>
                <a:lnTo>
                  <a:pt x="0" y="0"/>
                </a:lnTo>
                <a:lnTo>
                  <a:pt x="0" y="2470"/>
                </a:lnTo>
                <a:lnTo>
                  <a:pt x="2289" y="1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66841E95-2F11-4F06-A868-85547561D85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C861680-5ED4-4647-B47E-6268AFBC4764}" type="datetime4">
              <a:rPr lang="en-GB"/>
              <a:pPr/>
              <a:t>30 April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0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CA316C30-CBE9-44A6-8331-A21CC630283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FCBDAC6-1DF0-4766-A8F5-6A95145A0EDB}" type="datetime4">
              <a:rPr lang="en-GB"/>
              <a:pPr/>
              <a:t>30 April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9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53C1497-62FC-47AF-8C7E-F0B80E52F05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168CCBB-6189-45D5-8717-B3EBF0E42A73}" type="datetime4">
              <a:rPr lang="en-GB"/>
              <a:pPr/>
              <a:t>30 April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5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2FE74A4E-7698-4155-A232-FE3F5A3487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8D7C1B7-0FA0-46B5-96EF-4A97F0E7F1F2}" type="datetime4">
              <a:rPr lang="en-GB"/>
              <a:pPr/>
              <a:t>30 April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1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40D532FD-947A-46E5-96DC-8A775DCC3BA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8AD6AA4-AA5D-4FAA-B3A3-68A0DDE61BC8}" type="datetime4">
              <a:rPr lang="en-GB"/>
              <a:pPr/>
              <a:t>30 April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38606BFB-E1C3-4D24-A00A-C7402CD71E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928730D-F88B-403E-B7A9-D26C0CBEFBBF}" type="datetime4">
              <a:rPr lang="en-GB"/>
              <a:pPr/>
              <a:t>30 April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2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B31C879-EC06-4461-8907-99A2992BB8E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24D09D0-3D0D-4AA0-940B-A657F24BF18D}" type="datetime4">
              <a:rPr lang="en-GB"/>
              <a:pPr/>
              <a:t>30 April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F7AAD185-9E71-421A-B082-FCEC3407EF8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84324F1-FEDC-4702-9D04-D4CE008965A0}" type="datetime4">
              <a:rPr lang="en-GB"/>
              <a:pPr/>
              <a:t>30 April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2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77F02AC2-B0F1-4534-9FAC-A5A1A2ED281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951533A-C5BF-4073-94CE-9FAE2DD02AEF}" type="datetime4">
              <a:rPr lang="en-GB"/>
              <a:pPr/>
              <a:t>30 April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E03B63AA-8E48-4ACE-9ED2-E9F35DF5030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612A225-EF78-44FE-BF11-24D8E0A9EA7F}" type="datetime4">
              <a:rPr lang="en-GB"/>
              <a:pPr/>
              <a:t>30 April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5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38338" y="6419850"/>
            <a:ext cx="6619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GB"/>
              <a:t>Page </a:t>
            </a:r>
            <a:fld id="{3B63B021-7DAA-4D1D-BB1E-9DECFD012F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419850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fld id="{2D7D9340-83D5-4601-BBA5-FC7572F29A5A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460375" y="6634163"/>
            <a:ext cx="5940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sz="1100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9pPr>
    </p:titleStyle>
    <p:bodyStyle>
      <a:lvl1pPr marL="360363" indent="-360363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5600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chemeClr val="tx1"/>
          </a:solidFill>
          <a:latin typeface="+mn-lt"/>
        </a:defRPr>
      </a:lvl2pPr>
      <a:lvl3pPr marL="1081088" indent="-361950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441450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4pPr>
      <a:lvl5pPr marL="18002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993886F-555D-48B7-8BEE-60941B15DB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0884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B3121A-2AB9-4DEB-B15F-5F7CA9E875B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en-GB" sz="36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0" y="1800225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85000"/>
              </a:lnSpc>
            </a:pPr>
            <a:r>
              <a:rPr lang="en-GB" sz="2400" dirty="0">
                <a:latin typeface="EYInterstate" pitchFamily="2" charset="0"/>
              </a:rPr>
              <a:t>26 </a:t>
            </a:r>
            <a:r>
              <a:rPr lang="en-GB" sz="2400" dirty="0" err="1">
                <a:latin typeface="EYInterstate" pitchFamily="2" charset="0"/>
              </a:rPr>
              <a:t>april</a:t>
            </a:r>
            <a:r>
              <a:rPr lang="en-GB" sz="2400" dirty="0">
                <a:latin typeface="EYInterstate" pitchFamily="2" charset="0"/>
              </a:rPr>
              <a:t> 2019</a:t>
            </a:r>
            <a:br>
              <a:rPr lang="en-GB" sz="2400" dirty="0">
                <a:latin typeface="EYInterstate" pitchFamily="2" charset="0"/>
              </a:rPr>
            </a:br>
            <a:br>
              <a:rPr lang="en-GB" sz="2400" dirty="0">
                <a:latin typeface="EYInterstate" pitchFamily="2" charset="0"/>
              </a:rPr>
            </a:br>
            <a:r>
              <a:rPr lang="sv-SE" sz="2400" dirty="0">
                <a:latin typeface="EYInterstate" pitchFamily="2" charset="0"/>
              </a:rPr>
              <a:t>Trolle Lindgren </a:t>
            </a:r>
            <a:endParaRPr lang="en-GB" sz="2400" dirty="0">
              <a:latin typeface="EYInterstate" pitchFamily="2" charset="0"/>
            </a:endParaRPr>
          </a:p>
        </p:txBody>
      </p:sp>
      <p:sp>
        <p:nvSpPr>
          <p:cNvPr id="635911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549275"/>
            <a:ext cx="9144000" cy="908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GB" sz="3600" dirty="0"/>
              <a:t>Viner </a:t>
            </a:r>
            <a:r>
              <a:rPr lang="en-GB" sz="3600" dirty="0" err="1"/>
              <a:t>från</a:t>
            </a:r>
            <a:r>
              <a:rPr lang="en-GB" sz="3600" dirty="0"/>
              <a:t> Veneto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08891-D1E3-4245-9319-487DCCB2A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" y="3051175"/>
            <a:ext cx="914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BBFEA2E-19B8-4BF2-90DC-04E600D20F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3719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6955B23-5B65-417C-8D77-BCF66CC7974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Zenato</a:t>
            </a:r>
            <a:r>
              <a:rPr lang="fi-FI" dirty="0"/>
              <a:t> </a:t>
            </a:r>
            <a:r>
              <a:rPr lang="fi-FI" dirty="0" err="1"/>
              <a:t>Lugana</a:t>
            </a:r>
            <a:r>
              <a:rPr lang="fi-FI" dirty="0"/>
              <a:t> San </a:t>
            </a:r>
            <a:r>
              <a:rPr lang="fi-FI" dirty="0" err="1"/>
              <a:t>Benedetto</a:t>
            </a:r>
            <a:r>
              <a:rPr lang="fi-FI" dirty="0"/>
              <a:t> 2017 (008234)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980483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Trebbiano</a:t>
            </a:r>
            <a:r>
              <a:rPr lang="fi-FI" dirty="0"/>
              <a:t> di </a:t>
            </a:r>
            <a:r>
              <a:rPr lang="fi-FI" dirty="0" err="1"/>
              <a:t>Lugana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13 %</a:t>
            </a:r>
          </a:p>
          <a:p>
            <a:r>
              <a:rPr lang="fi-FI" dirty="0" err="1"/>
              <a:t>Socker</a:t>
            </a:r>
            <a:r>
              <a:rPr lang="fi-FI" dirty="0"/>
              <a:t> 5,0 g/l</a:t>
            </a:r>
          </a:p>
          <a:p>
            <a:r>
              <a:rPr lang="fi-FI" dirty="0" err="1"/>
              <a:t>Syror</a:t>
            </a:r>
            <a:r>
              <a:rPr lang="fi-FI" dirty="0"/>
              <a:t> 6,0 g/l</a:t>
            </a:r>
          </a:p>
          <a:p>
            <a:endParaRPr lang="fi-FI" dirty="0"/>
          </a:p>
          <a:p>
            <a:r>
              <a:rPr lang="sv-SE" dirty="0"/>
              <a:t>Torr, hög syra, citruskaraktär, </a:t>
            </a:r>
            <a:r>
              <a:rPr lang="sv-SE" dirty="0" err="1"/>
              <a:t>aprikosig</a:t>
            </a:r>
            <a:r>
              <a:rPr lang="sv-SE" dirty="0"/>
              <a:t>, inslag av gröna äpplen, svag pepprighet, lätt örtighet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8B1B1-8DA5-40F3-B4FB-0C5904457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1364465"/>
            <a:ext cx="1296144" cy="46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EB8B412-257D-4113-B037-3E6F01FCEA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4566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82912D7-D418-4A78-8A85-B9975C6A1A7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Pieropan</a:t>
            </a:r>
            <a:r>
              <a:rPr lang="fi-FI" dirty="0"/>
              <a:t> </a:t>
            </a:r>
            <a:r>
              <a:rPr lang="fi-FI" dirty="0" err="1"/>
              <a:t>Soave</a:t>
            </a:r>
            <a:r>
              <a:rPr lang="fi-FI" dirty="0"/>
              <a:t> 2017 (904357)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5268515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Garganega</a:t>
            </a:r>
            <a:r>
              <a:rPr lang="fi-FI" dirty="0"/>
              <a:t> 85%, </a:t>
            </a:r>
            <a:r>
              <a:rPr lang="fi-FI" dirty="0" err="1"/>
              <a:t>Trebbiano</a:t>
            </a:r>
            <a:r>
              <a:rPr lang="fi-FI" dirty="0"/>
              <a:t> di </a:t>
            </a:r>
            <a:r>
              <a:rPr lang="fi-FI" dirty="0" err="1"/>
              <a:t>Soave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12,0 %</a:t>
            </a:r>
          </a:p>
          <a:p>
            <a:r>
              <a:rPr lang="fi-FI" dirty="0" err="1"/>
              <a:t>Socker</a:t>
            </a:r>
            <a:r>
              <a:rPr lang="fi-FI" dirty="0"/>
              <a:t> 2 g/l</a:t>
            </a:r>
          </a:p>
          <a:p>
            <a:r>
              <a:rPr lang="fi-FI" dirty="0" err="1"/>
              <a:t>Syror</a:t>
            </a:r>
            <a:r>
              <a:rPr lang="fi-FI" dirty="0"/>
              <a:t> 5,5 g/l</a:t>
            </a:r>
          </a:p>
          <a:p>
            <a:endParaRPr lang="fi-FI" dirty="0"/>
          </a:p>
          <a:p>
            <a:r>
              <a:rPr lang="sv-SE" dirty="0"/>
              <a:t>Torr, hög syra, citruskaraktär, </a:t>
            </a:r>
            <a:r>
              <a:rPr lang="sv-SE" dirty="0" err="1"/>
              <a:t>äpplig</a:t>
            </a:r>
            <a:r>
              <a:rPr lang="sv-SE" dirty="0"/>
              <a:t>, blommig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01889-874B-4C0A-8A4C-94EA1C1B8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1196752"/>
            <a:ext cx="114049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8458-D7BB-48CB-AB7E-C1213137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3E7E-8979-4E6B-A90A-F0B568701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84BF3-2449-414D-9592-6997C7277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28BA7-75D7-4EE8-82A3-C6D8042089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30 April 2019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44541-DB64-43E6-BD2D-5388E58DB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10786458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DEF0E5-EB4C-457F-B610-D0773DBA38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1908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7F7C789-A848-4C8F-9728-4B50B749728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Tedeschi</a:t>
            </a:r>
            <a:r>
              <a:rPr lang="fi-FI" dirty="0"/>
              <a:t> </a:t>
            </a:r>
            <a:r>
              <a:rPr lang="fi-FI" dirty="0" err="1"/>
              <a:t>Capitel</a:t>
            </a:r>
            <a:r>
              <a:rPr lang="fi-FI" dirty="0"/>
              <a:t> San </a:t>
            </a:r>
            <a:r>
              <a:rPr lang="fi-FI" dirty="0" err="1"/>
              <a:t>Rocco</a:t>
            </a:r>
            <a:r>
              <a:rPr lang="fi-FI" dirty="0"/>
              <a:t> </a:t>
            </a:r>
            <a:r>
              <a:rPr lang="fi-FI" dirty="0" err="1"/>
              <a:t>Ripasso</a:t>
            </a:r>
            <a:r>
              <a:rPr lang="fi-FI" dirty="0"/>
              <a:t> 2014 (443817)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5268515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it-IT" dirty="0"/>
              <a:t>Corvina, Corvinone, Rondinella, Molinara, Rossignola, Oseleta, Negrara, Dindarella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14,5 %</a:t>
            </a:r>
          </a:p>
          <a:p>
            <a:r>
              <a:rPr lang="fi-FI" dirty="0" err="1"/>
              <a:t>Socker</a:t>
            </a:r>
            <a:r>
              <a:rPr lang="fi-FI" dirty="0"/>
              <a:t> 3 g/l</a:t>
            </a:r>
          </a:p>
          <a:p>
            <a:r>
              <a:rPr lang="fi-FI" dirty="0" err="1"/>
              <a:t>Syror</a:t>
            </a:r>
            <a:r>
              <a:rPr lang="fi-FI" dirty="0"/>
              <a:t> 6,5 g/l</a:t>
            </a:r>
          </a:p>
          <a:p>
            <a:endParaRPr lang="fi-FI" dirty="0"/>
          </a:p>
          <a:p>
            <a:r>
              <a:rPr lang="sv-SE" dirty="0"/>
              <a:t>Fyllig, höga tanniner, toner av körsbärssylt, </a:t>
            </a:r>
            <a:r>
              <a:rPr lang="sv-SE" dirty="0" err="1"/>
              <a:t>boysenbärig</a:t>
            </a:r>
            <a:r>
              <a:rPr lang="sv-SE" dirty="0"/>
              <a:t>, plommonkaraktär, lätt kryddighet, örtig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BC3A9-EC3C-438F-B472-33CE27748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1405235"/>
            <a:ext cx="1090541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2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64648BF-FAEB-4C6D-8518-4643D455C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8071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C97BD81-6624-4282-9A54-95B6D2F0971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Tommasi</a:t>
            </a:r>
            <a:r>
              <a:rPr lang="fi-FI" dirty="0"/>
              <a:t> </a:t>
            </a:r>
            <a:r>
              <a:rPr lang="fi-FI" dirty="0" err="1"/>
              <a:t>Crearo</a:t>
            </a:r>
            <a:r>
              <a:rPr lang="fi-FI" dirty="0"/>
              <a:t> 2015 (419467)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476427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Corvina</a:t>
            </a:r>
            <a:r>
              <a:rPr lang="fi-FI" dirty="0"/>
              <a:t> </a:t>
            </a:r>
            <a:r>
              <a:rPr lang="fi-FI" dirty="0" err="1"/>
              <a:t>Veronese</a:t>
            </a:r>
            <a:r>
              <a:rPr lang="fi-FI" dirty="0"/>
              <a:t>, </a:t>
            </a:r>
            <a:r>
              <a:rPr lang="fi-FI" dirty="0" err="1"/>
              <a:t>Oseleta</a:t>
            </a:r>
            <a:r>
              <a:rPr lang="fi-FI" dirty="0"/>
              <a:t> ,</a:t>
            </a:r>
            <a:r>
              <a:rPr lang="fi-FI" dirty="0" err="1"/>
              <a:t>Cabernet</a:t>
            </a:r>
            <a:r>
              <a:rPr lang="fi-FI" dirty="0"/>
              <a:t> </a:t>
            </a:r>
            <a:r>
              <a:rPr lang="fi-FI" dirty="0" err="1"/>
              <a:t>Franc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14,0 %</a:t>
            </a:r>
          </a:p>
          <a:p>
            <a:r>
              <a:rPr lang="fi-FI" dirty="0" err="1"/>
              <a:t>Socker</a:t>
            </a:r>
            <a:r>
              <a:rPr lang="fi-FI" dirty="0"/>
              <a:t> 4 g/l</a:t>
            </a:r>
          </a:p>
          <a:p>
            <a:r>
              <a:rPr lang="fi-FI" dirty="0" err="1"/>
              <a:t>Syror</a:t>
            </a:r>
            <a:r>
              <a:rPr lang="fi-FI" dirty="0"/>
              <a:t> 5,1 g/l</a:t>
            </a:r>
          </a:p>
          <a:p>
            <a:endParaRPr lang="fi-FI" dirty="0"/>
          </a:p>
          <a:p>
            <a:r>
              <a:rPr lang="sv-SE" dirty="0"/>
              <a:t>Fyllig, medelhöga tanniner, toner av mörka körsbär, vinbärssyltig, lätta lädertoner, svaga inslag av medicinalörter, </a:t>
            </a:r>
            <a:r>
              <a:rPr lang="sv-SE" dirty="0" err="1"/>
              <a:t>ekig</a:t>
            </a:r>
            <a:endParaRPr lang="fi-FI" dirty="0"/>
          </a:p>
          <a:p>
            <a:endParaRPr lang="sv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D8703-5261-48C3-9D76-F8FC62F56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248" y="1440061"/>
            <a:ext cx="1080120" cy="465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8496DDF-69BA-4B4A-89B6-22F6EFDBA79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20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2925A06-61D0-476E-898F-F4F7F71B6A8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Allegrini</a:t>
            </a:r>
            <a:r>
              <a:rPr lang="fi-FI" dirty="0"/>
              <a:t> Palazzo Della </a:t>
            </a:r>
            <a:r>
              <a:rPr lang="fi-FI" dirty="0" err="1"/>
              <a:t>Torre</a:t>
            </a:r>
            <a:r>
              <a:rPr lang="fi-FI" dirty="0"/>
              <a:t> 2014 (946667)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404419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Corvina</a:t>
            </a:r>
            <a:r>
              <a:rPr lang="fi-FI" dirty="0"/>
              <a:t>, </a:t>
            </a:r>
            <a:r>
              <a:rPr lang="fi-FI" dirty="0" err="1"/>
              <a:t>Rondinella</a:t>
            </a:r>
            <a:r>
              <a:rPr lang="fi-FI" dirty="0"/>
              <a:t>, </a:t>
            </a:r>
            <a:r>
              <a:rPr lang="fi-FI" dirty="0" err="1"/>
              <a:t>Sangiovese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13,5 %</a:t>
            </a:r>
          </a:p>
          <a:p>
            <a:r>
              <a:rPr lang="fi-FI" dirty="0" err="1"/>
              <a:t>Socker</a:t>
            </a:r>
            <a:r>
              <a:rPr lang="fi-FI" dirty="0"/>
              <a:t> 6,0 g/l</a:t>
            </a:r>
          </a:p>
          <a:p>
            <a:r>
              <a:rPr lang="fi-FI" dirty="0" err="1"/>
              <a:t>Syror</a:t>
            </a:r>
            <a:r>
              <a:rPr lang="fi-FI" dirty="0"/>
              <a:t> 5,4 g/l</a:t>
            </a:r>
          </a:p>
          <a:p>
            <a:endParaRPr lang="fi-FI" dirty="0"/>
          </a:p>
          <a:p>
            <a:r>
              <a:rPr lang="sv-SE" dirty="0"/>
              <a:t>Fyllig, höga tanniner, bärig, kryddig, aromrik</a:t>
            </a:r>
            <a:endParaRPr lang="fi-FI" dirty="0"/>
          </a:p>
          <a:p>
            <a:endParaRPr lang="sv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A91F4-0350-4AD9-9479-05A90C572E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1346113"/>
            <a:ext cx="124860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8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26FE2C6-7A47-4FA9-B660-445294182B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8949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441F642-3F48-4CB2-AFED-CB7E991B436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Masi </a:t>
            </a:r>
            <a:r>
              <a:rPr lang="fi-FI" dirty="0" err="1"/>
              <a:t>Costasera</a:t>
            </a:r>
            <a:r>
              <a:rPr lang="fi-FI" dirty="0"/>
              <a:t> </a:t>
            </a:r>
            <a:r>
              <a:rPr lang="fi-FI" dirty="0" err="1"/>
              <a:t>Amarone</a:t>
            </a:r>
            <a:r>
              <a:rPr lang="fi-FI" dirty="0"/>
              <a:t> </a:t>
            </a:r>
            <a:r>
              <a:rPr lang="fi-FI" dirty="0" err="1"/>
              <a:t>Classico</a:t>
            </a:r>
            <a:r>
              <a:rPr lang="fi-FI" dirty="0"/>
              <a:t> 2013 (455887)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908475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Corvina</a:t>
            </a:r>
            <a:r>
              <a:rPr lang="fi-FI" dirty="0"/>
              <a:t>, </a:t>
            </a:r>
            <a:r>
              <a:rPr lang="fi-FI" dirty="0" err="1"/>
              <a:t>Rondinella</a:t>
            </a:r>
            <a:r>
              <a:rPr lang="fi-FI" dirty="0"/>
              <a:t>, </a:t>
            </a:r>
            <a:r>
              <a:rPr lang="fi-FI" dirty="0" err="1"/>
              <a:t>Molinara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15 %</a:t>
            </a:r>
          </a:p>
          <a:p>
            <a:r>
              <a:rPr lang="fi-FI" dirty="0" err="1"/>
              <a:t>Socker</a:t>
            </a:r>
            <a:r>
              <a:rPr lang="fi-FI" dirty="0"/>
              <a:t> 7,0 g/l</a:t>
            </a:r>
          </a:p>
          <a:p>
            <a:r>
              <a:rPr lang="fi-FI" dirty="0" err="1"/>
              <a:t>Syror</a:t>
            </a:r>
            <a:r>
              <a:rPr lang="fi-FI" dirty="0"/>
              <a:t> 5,6 g/l</a:t>
            </a:r>
          </a:p>
          <a:p>
            <a:endParaRPr lang="fi-FI" dirty="0"/>
          </a:p>
          <a:p>
            <a:r>
              <a:rPr lang="sv-SE" dirty="0"/>
              <a:t>Fyllig, höga tanniner, fikonkaraktär, plommonsyltig, toner av mörka körsbär, lätta russintoner, </a:t>
            </a:r>
            <a:r>
              <a:rPr lang="sv-SE" dirty="0" err="1"/>
              <a:t>chokladig</a:t>
            </a:r>
            <a:r>
              <a:rPr lang="sv-SE" dirty="0"/>
              <a:t>, svag timjanton, varm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09930-D9B3-4784-B051-2C5242DE7C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1442963"/>
            <a:ext cx="1224136" cy="448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2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636912"/>
            <a:ext cx="8234362" cy="3295576"/>
          </a:xfrm>
        </p:spPr>
        <p:txBody>
          <a:bodyPr/>
          <a:lstStyle/>
          <a:p>
            <a:pPr marL="0" indent="0" algn="ctr">
              <a:buNone/>
            </a:pPr>
            <a:r>
              <a:rPr lang="fi-FI" sz="4400" dirty="0"/>
              <a:t>TACK!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1437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2F1DA404-3937-495A-BBF5-78DDCC73A43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8A204-008B-4BD3-87BC-3C0B099668EF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Kvällens viner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06612"/>
            <a:ext cx="8234362" cy="45196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err="1"/>
              <a:t>Zenato</a:t>
            </a:r>
            <a:r>
              <a:rPr lang="fi-FI" dirty="0"/>
              <a:t> </a:t>
            </a:r>
            <a:r>
              <a:rPr lang="fi-FI" dirty="0" err="1"/>
              <a:t>Lugana</a:t>
            </a:r>
            <a:r>
              <a:rPr lang="fi-FI" dirty="0"/>
              <a:t> San </a:t>
            </a:r>
            <a:r>
              <a:rPr lang="fi-FI" dirty="0" err="1"/>
              <a:t>Benedetto</a:t>
            </a:r>
            <a:r>
              <a:rPr lang="fi-FI" dirty="0"/>
              <a:t> 2017 (008234), 14,99€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Pieropan</a:t>
            </a:r>
            <a:r>
              <a:rPr lang="fi-FI" dirty="0"/>
              <a:t> </a:t>
            </a:r>
            <a:r>
              <a:rPr lang="fi-FI" dirty="0" err="1"/>
              <a:t>Soave</a:t>
            </a:r>
            <a:r>
              <a:rPr lang="fi-FI" dirty="0"/>
              <a:t> 2017 (904357), 16,99€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Tedeschi</a:t>
            </a:r>
            <a:r>
              <a:rPr lang="fi-FI" dirty="0"/>
              <a:t> </a:t>
            </a:r>
            <a:r>
              <a:rPr lang="fi-FI" dirty="0" err="1"/>
              <a:t>Capitel</a:t>
            </a:r>
            <a:r>
              <a:rPr lang="fi-FI" dirty="0"/>
              <a:t> San </a:t>
            </a:r>
            <a:r>
              <a:rPr lang="fi-FI" dirty="0" err="1"/>
              <a:t>Rocco</a:t>
            </a:r>
            <a:r>
              <a:rPr lang="fi-FI" dirty="0"/>
              <a:t> </a:t>
            </a:r>
            <a:r>
              <a:rPr lang="fi-FI" dirty="0" err="1"/>
              <a:t>Ripasso</a:t>
            </a:r>
            <a:r>
              <a:rPr lang="fi-FI" dirty="0"/>
              <a:t> 2014 (443817), 16,99€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Tommasi</a:t>
            </a:r>
            <a:r>
              <a:rPr lang="fi-FI" dirty="0"/>
              <a:t> </a:t>
            </a:r>
            <a:r>
              <a:rPr lang="fi-FI" dirty="0" err="1"/>
              <a:t>Crearo</a:t>
            </a:r>
            <a:r>
              <a:rPr lang="fi-FI" dirty="0"/>
              <a:t> 2015 (419467), 19,99€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Allegrini</a:t>
            </a:r>
            <a:r>
              <a:rPr lang="fi-FI" dirty="0"/>
              <a:t> Palazzo Della </a:t>
            </a:r>
            <a:r>
              <a:rPr lang="fi-FI" dirty="0" err="1"/>
              <a:t>Torre</a:t>
            </a:r>
            <a:r>
              <a:rPr lang="fi-FI" dirty="0"/>
              <a:t> 2014 (946667), 24,99€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Masi </a:t>
            </a:r>
            <a:r>
              <a:rPr lang="fi-FI" dirty="0" err="1"/>
              <a:t>Costasera</a:t>
            </a:r>
            <a:r>
              <a:rPr lang="fi-FI" dirty="0"/>
              <a:t> </a:t>
            </a:r>
            <a:r>
              <a:rPr lang="fi-FI" dirty="0" err="1"/>
              <a:t>Amarone</a:t>
            </a:r>
            <a:r>
              <a:rPr lang="fi-FI" dirty="0"/>
              <a:t> </a:t>
            </a:r>
            <a:r>
              <a:rPr lang="fi-FI" dirty="0" err="1"/>
              <a:t>Classico</a:t>
            </a:r>
            <a:r>
              <a:rPr lang="fi-FI" dirty="0"/>
              <a:t> 2013 (455887), 39,99€</a:t>
            </a:r>
          </a:p>
        </p:txBody>
      </p:sp>
    </p:spTree>
    <p:extLst>
      <p:ext uri="{BB962C8B-B14F-4D97-AF65-F5344CB8AC3E}">
        <p14:creationId xmlns:p14="http://schemas.microsoft.com/office/powerpoint/2010/main" val="398356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4B01-DA00-4F33-841E-1494E8FE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Italiens</a:t>
            </a:r>
            <a:r>
              <a:rPr lang="fi-FI" dirty="0"/>
              <a:t> </a:t>
            </a:r>
            <a:r>
              <a:rPr lang="fi-FI" dirty="0" err="1"/>
              <a:t>vinområden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F4C56-C2FF-4D3E-8B96-D1955B585F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F5047-6164-49B4-A3FC-6E05C48371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30 April 2019</a:t>
            </a:fld>
            <a:endParaRPr lang="en-GB"/>
          </a:p>
        </p:txBody>
      </p:sp>
      <p:pic>
        <p:nvPicPr>
          <p:cNvPr id="1026" name="Picture 2" descr="http://larsvinsida.vininfo.nu/italien/bilder/italien.gif">
            <a:extLst>
              <a:ext uri="{FF2B5EF4-FFF2-40B4-BE49-F238E27FC236}">
                <a16:creationId xmlns:a16="http://schemas.microsoft.com/office/drawing/2014/main" id="{BB3F5420-0515-450A-A69E-845B650F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72" y="1196751"/>
            <a:ext cx="4303152" cy="49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5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6BC40DDC-93E6-4A24-8388-CCDCF3EF7559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45736D-072F-495E-A51F-1EA7DA9E9630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Historia (1/2)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Vinodlingar i Apulien redan  2000 </a:t>
            </a:r>
            <a:r>
              <a:rPr lang="sv-FI" dirty="0" err="1"/>
              <a:t>f.Kr</a:t>
            </a:r>
            <a:r>
              <a:rPr lang="sv-FI" dirty="0"/>
              <a:t>, </a:t>
            </a:r>
          </a:p>
          <a:p>
            <a:r>
              <a:rPr lang="sv-FI" dirty="0"/>
              <a:t>Fenicierna koloniserade </a:t>
            </a:r>
            <a:r>
              <a:rPr lang="sv-FI" dirty="0" err="1"/>
              <a:t>bla</a:t>
            </a:r>
            <a:r>
              <a:rPr lang="sv-FI" dirty="0"/>
              <a:t> Sicilien</a:t>
            </a:r>
          </a:p>
          <a:p>
            <a:r>
              <a:rPr lang="sv-FI" dirty="0"/>
              <a:t>Grekerna koloniserade </a:t>
            </a:r>
            <a:r>
              <a:rPr lang="sv-FI" dirty="0" err="1"/>
              <a:t>Syditalien</a:t>
            </a:r>
            <a:r>
              <a:rPr lang="sv-FI" dirty="0"/>
              <a:t> som döptes till </a:t>
            </a:r>
            <a:r>
              <a:rPr lang="sv-FI" dirty="0" err="1"/>
              <a:t>Oenetria</a:t>
            </a:r>
            <a:r>
              <a:rPr lang="sv-FI" dirty="0"/>
              <a:t> Vinlandet</a:t>
            </a:r>
          </a:p>
          <a:p>
            <a:r>
              <a:rPr lang="sv-FI" dirty="0"/>
              <a:t>Etruskerna (norra Italien) började odla vilda </a:t>
            </a:r>
            <a:r>
              <a:rPr lang="sv-FI" dirty="0" err="1"/>
              <a:t>Vitis</a:t>
            </a:r>
            <a:r>
              <a:rPr lang="sv-FI" dirty="0"/>
              <a:t> </a:t>
            </a:r>
            <a:r>
              <a:rPr lang="sv-FI" dirty="0" err="1"/>
              <a:t>vinifera</a:t>
            </a:r>
            <a:r>
              <a:rPr lang="sv-FI" dirty="0"/>
              <a:t> sorter som var förfäder till </a:t>
            </a:r>
            <a:r>
              <a:rPr lang="sv-FI" dirty="0" err="1"/>
              <a:t>bla</a:t>
            </a:r>
            <a:r>
              <a:rPr lang="sv-FI" dirty="0"/>
              <a:t> </a:t>
            </a:r>
            <a:r>
              <a:rPr lang="sv-FI" dirty="0" err="1"/>
              <a:t>Sangiovese</a:t>
            </a:r>
            <a:r>
              <a:rPr lang="sv-FI" dirty="0"/>
              <a:t>, </a:t>
            </a:r>
            <a:r>
              <a:rPr lang="sv-FI" dirty="0" err="1"/>
              <a:t>Montepulciano</a:t>
            </a:r>
            <a:r>
              <a:rPr lang="sv-FI" dirty="0"/>
              <a:t>, </a:t>
            </a:r>
            <a:r>
              <a:rPr lang="sv-FI" dirty="0" err="1"/>
              <a:t>Lambrusco</a:t>
            </a:r>
            <a:r>
              <a:rPr lang="sv-FI" dirty="0"/>
              <a:t> och </a:t>
            </a:r>
            <a:r>
              <a:rPr lang="sv-FI" dirty="0" err="1"/>
              <a:t>Trebbiano</a:t>
            </a:r>
            <a:endParaRPr lang="sv-FI" dirty="0"/>
          </a:p>
          <a:p>
            <a:r>
              <a:rPr lang="sv-FI" dirty="0"/>
              <a:t>Romarriket utvecklade vinodlingen, </a:t>
            </a:r>
            <a:r>
              <a:rPr lang="sv-FI" dirty="0" err="1"/>
              <a:t>Falernumvinet</a:t>
            </a:r>
            <a:r>
              <a:rPr lang="sv-FI" dirty="0"/>
              <a:t> mycket känt</a:t>
            </a:r>
          </a:p>
          <a:p>
            <a:r>
              <a:rPr lang="sv-FI" dirty="0"/>
              <a:t>Under medeltiden i Klostren, vinet konsumerades främst lokalt.</a:t>
            </a:r>
          </a:p>
          <a:p>
            <a:r>
              <a:rPr lang="sv-FI" dirty="0"/>
              <a:t>Från ca 1000 tog handeln fart, vinexport , glasflaskor förekommer. Venedig dominerade handeln på Medelhavet</a:t>
            </a:r>
          </a:p>
        </p:txBody>
      </p:sp>
    </p:spTree>
    <p:extLst>
      <p:ext uri="{BB962C8B-B14F-4D97-AF65-F5344CB8AC3E}">
        <p14:creationId xmlns:p14="http://schemas.microsoft.com/office/powerpoint/2010/main" val="103585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6BC40DDC-93E6-4A24-8388-CCDCF3EF7559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45736D-072F-495E-A51F-1EA7DA9E9630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Historia (2/2)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1709 Europas strängaste vinter odlingar förstördes, härdigare sorter planterades</a:t>
            </a:r>
          </a:p>
          <a:p>
            <a:r>
              <a:rPr lang="sv-FI" dirty="0"/>
              <a:t>1700-talet världens första vinlag (1716) Toscana</a:t>
            </a:r>
          </a:p>
          <a:p>
            <a:r>
              <a:rPr lang="sv-FI" dirty="0"/>
              <a:t>1800-1900talet höga skördeuttag bulkviner</a:t>
            </a:r>
          </a:p>
          <a:p>
            <a:r>
              <a:rPr lang="sv-FI" dirty="0"/>
              <a:t>1875 Italiens första vinhögskola i Veneto</a:t>
            </a:r>
          </a:p>
          <a:p>
            <a:r>
              <a:rPr lang="sv-FI" dirty="0"/>
              <a:t>Senare delen av 1800-talet vinlusen</a:t>
            </a:r>
          </a:p>
          <a:p>
            <a:r>
              <a:rPr lang="sv-FI" dirty="0"/>
              <a:t>1950-talet föddes </a:t>
            </a:r>
            <a:r>
              <a:rPr lang="sv-FI" dirty="0" err="1"/>
              <a:t>Amarone</a:t>
            </a:r>
            <a:endParaRPr lang="sv-FI" dirty="0"/>
          </a:p>
          <a:p>
            <a:r>
              <a:rPr lang="sv-FI" dirty="0"/>
              <a:t>1963 vinlag kvaliteten stiger</a:t>
            </a:r>
          </a:p>
          <a:p>
            <a:r>
              <a:rPr lang="sv-FI" dirty="0"/>
              <a:t>1980-talet föddes </a:t>
            </a:r>
            <a:r>
              <a:rPr lang="sv-FI" dirty="0" err="1"/>
              <a:t>Ripasso</a:t>
            </a:r>
            <a:endParaRPr lang="sv-FI" dirty="0"/>
          </a:p>
          <a:p>
            <a:r>
              <a:rPr lang="sv-FI" dirty="0"/>
              <a:t>2008 grundades </a:t>
            </a:r>
            <a:r>
              <a:rPr lang="sv-FI" dirty="0" err="1"/>
              <a:t>Amarone</a:t>
            </a:r>
            <a:r>
              <a:rPr lang="sv-FI" dirty="0"/>
              <a:t> </a:t>
            </a:r>
            <a:r>
              <a:rPr lang="sv-FI" dirty="0" err="1"/>
              <a:t>families</a:t>
            </a:r>
            <a:r>
              <a:rPr lang="sv-FI" dirty="0"/>
              <a:t>, krävde strängare regler för </a:t>
            </a:r>
            <a:r>
              <a:rPr lang="sv-FI" dirty="0" err="1"/>
              <a:t>Amarone</a:t>
            </a:r>
            <a:endParaRPr lang="sv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651132AB-9E0F-49EB-879D-EB56A5387001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9C2A4-91DD-4F93-87BA-1465BAB9AC0C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Allmänt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Italien</a:t>
            </a:r>
            <a:r>
              <a:rPr lang="fi-FI" dirty="0"/>
              <a:t> </a:t>
            </a:r>
            <a:r>
              <a:rPr lang="fi-FI" dirty="0" err="1"/>
              <a:t>tillsammans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Frankrike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Spanien</a:t>
            </a:r>
            <a:r>
              <a:rPr lang="fi-FI" dirty="0"/>
              <a:t> </a:t>
            </a:r>
            <a:r>
              <a:rPr lang="fi-FI" dirty="0" err="1"/>
              <a:t>världens</a:t>
            </a:r>
            <a:r>
              <a:rPr lang="fi-FI" dirty="0"/>
              <a:t> </a:t>
            </a:r>
            <a:r>
              <a:rPr lang="fi-FI" dirty="0" err="1"/>
              <a:t>största</a:t>
            </a:r>
            <a:r>
              <a:rPr lang="fi-FI" dirty="0"/>
              <a:t> </a:t>
            </a:r>
            <a:r>
              <a:rPr lang="fi-FI" dirty="0" err="1"/>
              <a:t>vinland</a:t>
            </a:r>
            <a:endParaRPr lang="fi-FI" dirty="0"/>
          </a:p>
          <a:p>
            <a:r>
              <a:rPr lang="fi-FI" dirty="0" err="1"/>
              <a:t>Störst</a:t>
            </a:r>
            <a:r>
              <a:rPr lang="fi-FI" dirty="0"/>
              <a:t> 2016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drygt</a:t>
            </a:r>
            <a:r>
              <a:rPr lang="fi-FI" dirty="0"/>
              <a:t> 50 </a:t>
            </a:r>
            <a:r>
              <a:rPr lang="fi-FI" dirty="0" err="1"/>
              <a:t>milj</a:t>
            </a:r>
            <a:r>
              <a:rPr lang="fi-FI" dirty="0"/>
              <a:t> hl</a:t>
            </a:r>
          </a:p>
          <a:p>
            <a:r>
              <a:rPr lang="fi-FI" dirty="0"/>
              <a:t>53% vita</a:t>
            </a:r>
          </a:p>
          <a:p>
            <a:r>
              <a:rPr lang="fi-FI" dirty="0" err="1"/>
              <a:t>Vinlagstiftning</a:t>
            </a:r>
            <a:r>
              <a:rPr lang="fi-FI" dirty="0"/>
              <a:t> 1963</a:t>
            </a:r>
          </a:p>
          <a:p>
            <a:r>
              <a:rPr lang="fi-FI" dirty="0" err="1"/>
              <a:t>DOCG</a:t>
            </a:r>
            <a:r>
              <a:rPr lang="fi-FI" dirty="0"/>
              <a:t> (73 st 2014)</a:t>
            </a:r>
          </a:p>
          <a:p>
            <a:r>
              <a:rPr lang="fi-FI" dirty="0"/>
              <a:t>DOC (333 st 2017)</a:t>
            </a:r>
          </a:p>
          <a:p>
            <a:r>
              <a:rPr lang="fi-FI" dirty="0" err="1"/>
              <a:t>IGT</a:t>
            </a:r>
            <a:r>
              <a:rPr lang="fi-FI" dirty="0"/>
              <a:t> (118 </a:t>
            </a:r>
            <a:r>
              <a:rPr lang="fi-FI" dirty="0" err="1"/>
              <a:t>vindistrikt</a:t>
            </a:r>
            <a:r>
              <a:rPr lang="fi-FI" dirty="0"/>
              <a:t>)</a:t>
            </a:r>
          </a:p>
          <a:p>
            <a:r>
              <a:rPr lang="fi-FI" dirty="0" err="1"/>
              <a:t>Vini</a:t>
            </a:r>
            <a:r>
              <a:rPr lang="fi-FI" dirty="0"/>
              <a:t>/ </a:t>
            </a:r>
            <a:r>
              <a:rPr lang="fi-FI" dirty="0" err="1"/>
              <a:t>Vini</a:t>
            </a:r>
            <a:r>
              <a:rPr lang="fi-FI" dirty="0"/>
              <a:t> </a:t>
            </a:r>
            <a:r>
              <a:rPr lang="fi-FI" dirty="0" err="1"/>
              <a:t>Varietale</a:t>
            </a:r>
            <a:r>
              <a:rPr lang="fi-FI" dirty="0"/>
              <a:t> – </a:t>
            </a:r>
            <a:r>
              <a:rPr lang="fi-FI" dirty="0" err="1"/>
              <a:t>Italienskt</a:t>
            </a:r>
            <a:r>
              <a:rPr lang="fi-FI" dirty="0"/>
              <a:t> </a:t>
            </a:r>
            <a:r>
              <a:rPr lang="fi-FI" dirty="0" err="1"/>
              <a:t>bordsvin</a:t>
            </a:r>
            <a:endParaRPr lang="fi-FI" dirty="0"/>
          </a:p>
          <a:p>
            <a:r>
              <a:rPr lang="fi-FI" dirty="0"/>
              <a:t>DOC/</a:t>
            </a:r>
            <a:r>
              <a:rPr lang="fi-FI" dirty="0" err="1"/>
              <a:t>DOCG</a:t>
            </a:r>
            <a:r>
              <a:rPr lang="fi-FI" dirty="0"/>
              <a:t> </a:t>
            </a:r>
            <a:r>
              <a:rPr lang="fi-FI" dirty="0" err="1"/>
              <a:t>viner</a:t>
            </a:r>
            <a:r>
              <a:rPr lang="fi-FI" dirty="0"/>
              <a:t> </a:t>
            </a:r>
            <a:r>
              <a:rPr lang="fi-FI" dirty="0" err="1"/>
              <a:t>ca</a:t>
            </a:r>
            <a:r>
              <a:rPr lang="fi-FI" dirty="0"/>
              <a:t> 20%</a:t>
            </a:r>
            <a:endParaRPr lang="sv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CC3E63-C9D7-4526-A4AF-72865044A6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0254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C31900C-9BA7-4244-9BDD-795EFE64387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sv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Vinproduktion i Veneto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6D5525-CE6C-4D8A-AE8D-E4510797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4" y="1357659"/>
            <a:ext cx="4404418" cy="4519613"/>
          </a:xfrm>
        </p:spPr>
        <p:txBody>
          <a:bodyPr/>
          <a:lstStyle/>
          <a:p>
            <a:r>
              <a:rPr lang="fi-FI" dirty="0" err="1"/>
              <a:t>Största</a:t>
            </a:r>
            <a:r>
              <a:rPr lang="fi-FI" dirty="0"/>
              <a:t> </a:t>
            </a:r>
            <a:r>
              <a:rPr lang="fi-FI" dirty="0" err="1"/>
              <a:t>vinområdet</a:t>
            </a:r>
            <a:r>
              <a:rPr lang="fi-FI" dirty="0"/>
              <a:t> i </a:t>
            </a:r>
            <a:r>
              <a:rPr lang="fi-FI" dirty="0" err="1"/>
              <a:t>Italien</a:t>
            </a:r>
            <a:endParaRPr lang="fi-FI" dirty="0"/>
          </a:p>
          <a:p>
            <a:r>
              <a:rPr lang="fi-FI" dirty="0"/>
              <a:t>78% vita </a:t>
            </a:r>
            <a:r>
              <a:rPr lang="fi-FI" dirty="0" err="1"/>
              <a:t>viner</a:t>
            </a:r>
            <a:endParaRPr lang="fi-FI" dirty="0"/>
          </a:p>
          <a:p>
            <a:r>
              <a:rPr lang="fi-FI" dirty="0"/>
              <a:t>73% DOC, DOCG </a:t>
            </a:r>
            <a:r>
              <a:rPr lang="fi-FI" dirty="0" err="1"/>
              <a:t>viner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4CFE9A38-6AA4-4ECA-913D-316B53FBC035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93A0402-5957-49B2-BE58-1010D569B0CF}" type="datetime4">
              <a:rPr lang="en-GB"/>
              <a:pPr/>
              <a:t>30 April 2019</a:t>
            </a:fld>
            <a:endParaRPr lang="en-GB"/>
          </a:p>
        </p:txBody>
      </p:sp>
      <p:pic>
        <p:nvPicPr>
          <p:cNvPr id="1026" name="Picture 2" descr="Kuvahaun tulos haulle veneto map">
            <a:extLst>
              <a:ext uri="{FF2B5EF4-FFF2-40B4-BE49-F238E27FC236}">
                <a16:creationId xmlns:a16="http://schemas.microsoft.com/office/drawing/2014/main" id="{F25C6246-C6D6-438F-8C7A-677678B52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78929"/>
            <a:ext cx="324467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4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2F1DA404-3937-495A-BBF5-78DDCC73A43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8A204-008B-4BD3-87BC-3C0B099668EF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Druvor (1/2)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 </a:t>
            </a:r>
            <a:r>
              <a:rPr lang="fi-FI" dirty="0" err="1"/>
              <a:t>Italien</a:t>
            </a:r>
            <a:r>
              <a:rPr lang="fi-FI" dirty="0"/>
              <a:t> </a:t>
            </a:r>
            <a:r>
              <a:rPr lang="fi-FI" dirty="0" err="1"/>
              <a:t>odlas</a:t>
            </a:r>
            <a:r>
              <a:rPr lang="fi-FI" dirty="0"/>
              <a:t> </a:t>
            </a:r>
            <a:r>
              <a:rPr lang="fi-FI" dirty="0" err="1"/>
              <a:t>mer</a:t>
            </a:r>
            <a:r>
              <a:rPr lang="fi-FI" dirty="0"/>
              <a:t> </a:t>
            </a:r>
            <a:r>
              <a:rPr lang="fi-FI" dirty="0" err="1"/>
              <a:t>än</a:t>
            </a:r>
            <a:r>
              <a:rPr lang="fi-FI" dirty="0"/>
              <a:t> 1000 </a:t>
            </a:r>
            <a:r>
              <a:rPr lang="fi-FI" dirty="0" err="1"/>
              <a:t>druvsorter</a:t>
            </a:r>
            <a:r>
              <a:rPr lang="fi-FI" dirty="0"/>
              <a:t>, de </a:t>
            </a:r>
            <a:r>
              <a:rPr lang="fi-FI" dirty="0" err="1"/>
              <a:t>flesta</a:t>
            </a:r>
            <a:r>
              <a:rPr lang="fi-FI" dirty="0"/>
              <a:t> </a:t>
            </a:r>
            <a:r>
              <a:rPr lang="fi-FI" dirty="0" err="1"/>
              <a:t>lokala</a:t>
            </a:r>
            <a:r>
              <a:rPr lang="fi-FI" dirty="0"/>
              <a:t>. I Veneto </a:t>
            </a:r>
            <a:r>
              <a:rPr lang="fi-FI" dirty="0" err="1"/>
              <a:t>finns</a:t>
            </a:r>
            <a:r>
              <a:rPr lang="fi-FI" dirty="0"/>
              <a:t> </a:t>
            </a:r>
            <a:r>
              <a:rPr lang="fi-FI" dirty="0" err="1"/>
              <a:t>ca</a:t>
            </a:r>
            <a:r>
              <a:rPr lang="fi-FI" dirty="0"/>
              <a:t> 40 </a:t>
            </a:r>
            <a:r>
              <a:rPr lang="fi-FI" dirty="0" err="1"/>
              <a:t>allmänt</a:t>
            </a:r>
            <a:r>
              <a:rPr lang="fi-FI" dirty="0"/>
              <a:t> </a:t>
            </a:r>
            <a:r>
              <a:rPr lang="fi-FI" dirty="0" err="1"/>
              <a:t>odlade</a:t>
            </a:r>
            <a:endParaRPr lang="fi-FI" dirty="0"/>
          </a:p>
          <a:p>
            <a:endParaRPr lang="fi-FI" dirty="0"/>
          </a:p>
          <a:p>
            <a:r>
              <a:rPr lang="fi-FI" b="1" dirty="0" err="1"/>
              <a:t>Corvina</a:t>
            </a:r>
            <a:r>
              <a:rPr lang="fi-FI" b="1" dirty="0"/>
              <a:t> </a:t>
            </a:r>
            <a:r>
              <a:rPr lang="fi-FI" dirty="0"/>
              <a:t>– </a:t>
            </a:r>
            <a:r>
              <a:rPr lang="fi-FI" dirty="0" err="1"/>
              <a:t>liten</a:t>
            </a:r>
            <a:r>
              <a:rPr lang="fi-FI" dirty="0"/>
              <a:t> </a:t>
            </a:r>
            <a:r>
              <a:rPr lang="fi-FI" dirty="0" err="1"/>
              <a:t>tjockskalig</a:t>
            </a:r>
            <a:r>
              <a:rPr lang="fi-FI" dirty="0"/>
              <a:t> </a:t>
            </a:r>
            <a:r>
              <a:rPr lang="fi-FI" dirty="0" err="1"/>
              <a:t>druva</a:t>
            </a:r>
            <a:r>
              <a:rPr lang="fi-FI" dirty="0"/>
              <a:t>,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vid</a:t>
            </a:r>
            <a:r>
              <a:rPr lang="fi-FI" dirty="0"/>
              <a:t> </a:t>
            </a:r>
            <a:r>
              <a:rPr lang="fi-FI" dirty="0" err="1"/>
              <a:t>låg</a:t>
            </a:r>
            <a:r>
              <a:rPr lang="fi-FI" dirty="0"/>
              <a:t> </a:t>
            </a:r>
            <a:r>
              <a:rPr lang="fi-FI" dirty="0" err="1"/>
              <a:t>avkastning</a:t>
            </a:r>
            <a:r>
              <a:rPr lang="fi-FI" dirty="0"/>
              <a:t> </a:t>
            </a:r>
            <a:r>
              <a:rPr lang="fi-FI" dirty="0" err="1"/>
              <a:t>ger</a:t>
            </a:r>
            <a:r>
              <a:rPr lang="fi-FI" dirty="0"/>
              <a:t> </a:t>
            </a:r>
            <a:r>
              <a:rPr lang="fi-FI" dirty="0" err="1"/>
              <a:t>högklassiga</a:t>
            </a:r>
            <a:r>
              <a:rPr lang="fi-FI" dirty="0"/>
              <a:t> </a:t>
            </a:r>
            <a:r>
              <a:rPr lang="fi-FI" dirty="0" err="1"/>
              <a:t>viner</a:t>
            </a:r>
            <a:r>
              <a:rPr lang="fi-FI" dirty="0"/>
              <a:t>. </a:t>
            </a:r>
            <a:r>
              <a:rPr lang="fi-FI" dirty="0" err="1"/>
              <a:t>Huvuddruvan</a:t>
            </a:r>
            <a:r>
              <a:rPr lang="fi-FI" dirty="0"/>
              <a:t> i </a:t>
            </a:r>
            <a:r>
              <a:rPr lang="fi-FI" dirty="0" err="1"/>
              <a:t>Valpolicella</a:t>
            </a:r>
            <a:endParaRPr lang="fi-FI" dirty="0"/>
          </a:p>
          <a:p>
            <a:r>
              <a:rPr lang="fi-FI" b="1" dirty="0" err="1"/>
              <a:t>Rondinella</a:t>
            </a:r>
            <a:r>
              <a:rPr lang="fi-FI" dirty="0"/>
              <a:t> – </a:t>
            </a:r>
            <a:r>
              <a:rPr lang="fi-FI" dirty="0" err="1"/>
              <a:t>högavkastande</a:t>
            </a:r>
            <a:r>
              <a:rPr lang="fi-FI" dirty="0"/>
              <a:t> </a:t>
            </a:r>
            <a:r>
              <a:rPr lang="fi-FI" dirty="0" err="1"/>
              <a:t>druva</a:t>
            </a:r>
            <a:r>
              <a:rPr lang="fi-FI" dirty="0"/>
              <a:t>,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samma</a:t>
            </a:r>
            <a:r>
              <a:rPr lang="fi-FI" dirty="0"/>
              <a:t> </a:t>
            </a:r>
            <a:r>
              <a:rPr lang="fi-FI" dirty="0" err="1"/>
              <a:t>elegans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Corvina</a:t>
            </a:r>
            <a:r>
              <a:rPr lang="fi-FI" dirty="0"/>
              <a:t> </a:t>
            </a:r>
            <a:r>
              <a:rPr lang="fi-FI" dirty="0" err="1"/>
              <a:t>men</a:t>
            </a:r>
            <a:r>
              <a:rPr lang="fi-FI" dirty="0"/>
              <a:t> </a:t>
            </a:r>
            <a:r>
              <a:rPr lang="fi-FI" dirty="0" err="1"/>
              <a:t>lämpar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för </a:t>
            </a:r>
            <a:r>
              <a:rPr lang="fi-FI" dirty="0" err="1"/>
              <a:t>torkning</a:t>
            </a:r>
            <a:r>
              <a:rPr lang="fi-FI" dirty="0"/>
              <a:t> (</a:t>
            </a:r>
            <a:r>
              <a:rPr lang="fi-FI" dirty="0" err="1"/>
              <a:t>appassimento</a:t>
            </a:r>
            <a:r>
              <a:rPr lang="fi-FI" dirty="0"/>
              <a:t>)</a:t>
            </a:r>
          </a:p>
          <a:p>
            <a:r>
              <a:rPr lang="fi-FI" b="1" dirty="0" err="1"/>
              <a:t>Molinara</a:t>
            </a:r>
            <a:r>
              <a:rPr lang="fi-FI" dirty="0"/>
              <a:t> – </a:t>
            </a:r>
            <a:r>
              <a:rPr lang="fi-FI" dirty="0" err="1"/>
              <a:t>hög</a:t>
            </a:r>
            <a:r>
              <a:rPr lang="fi-FI" dirty="0"/>
              <a:t> </a:t>
            </a:r>
            <a:r>
              <a:rPr lang="fi-FI" dirty="0" err="1"/>
              <a:t>syr</a:t>
            </a:r>
            <a:r>
              <a:rPr lang="fi-FI" dirty="0"/>
              <a:t> </a:t>
            </a:r>
            <a:r>
              <a:rPr lang="fi-FI" dirty="0" err="1"/>
              <a:t>men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högkvalitativ</a:t>
            </a:r>
            <a:r>
              <a:rPr lang="fi-FI" dirty="0"/>
              <a:t>. </a:t>
            </a:r>
            <a:r>
              <a:rPr lang="fi-FI" dirty="0" err="1"/>
              <a:t>Minskar</a:t>
            </a:r>
            <a:r>
              <a:rPr lang="fi-FI" dirty="0"/>
              <a:t> i </a:t>
            </a:r>
            <a:r>
              <a:rPr lang="fi-FI" dirty="0" err="1"/>
              <a:t>odlingsarealerna</a:t>
            </a:r>
            <a:endParaRPr lang="fi-FI" dirty="0"/>
          </a:p>
          <a:p>
            <a:r>
              <a:rPr lang="fi-FI" b="1" dirty="0" err="1"/>
              <a:t>Oseleta</a:t>
            </a:r>
            <a:r>
              <a:rPr lang="fi-FI" dirty="0"/>
              <a:t> – </a:t>
            </a:r>
            <a:r>
              <a:rPr lang="fi-FI" dirty="0" err="1"/>
              <a:t>nästa</a:t>
            </a:r>
            <a:r>
              <a:rPr lang="fi-FI" dirty="0"/>
              <a:t> </a:t>
            </a:r>
            <a:r>
              <a:rPr lang="fi-FI" dirty="0" err="1"/>
              <a:t>bortglömd</a:t>
            </a:r>
            <a:r>
              <a:rPr lang="fi-FI" dirty="0"/>
              <a:t> </a:t>
            </a:r>
            <a:r>
              <a:rPr lang="fi-FI" dirty="0" err="1"/>
              <a:t>högklassig</a:t>
            </a:r>
            <a:r>
              <a:rPr lang="fi-FI" dirty="0"/>
              <a:t> </a:t>
            </a:r>
            <a:r>
              <a:rPr lang="fi-FI" dirty="0" err="1"/>
              <a:t>tanninrik</a:t>
            </a:r>
            <a:r>
              <a:rPr lang="fi-FI" dirty="0"/>
              <a:t> </a:t>
            </a:r>
            <a:r>
              <a:rPr lang="fi-FI" dirty="0" err="1"/>
              <a:t>druva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kommande</a:t>
            </a: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579033-B958-4929-BBF0-247B1470F4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6951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6C4A039-FB99-42A2-8E8C-98E0AF02719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sv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2F1DA404-3937-495A-BBF5-78DDCC73A43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8A204-008B-4BD3-87BC-3C0B099668EF}" type="datetime4">
              <a:rPr lang="en-GB"/>
              <a:pPr/>
              <a:t>30 April 2019</a:t>
            </a:fld>
            <a:endParaRPr lang="en-GB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Druvor (2/2)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err="1"/>
              <a:t>Trebbiano</a:t>
            </a:r>
            <a:r>
              <a:rPr lang="fi-FI" b="1" dirty="0"/>
              <a:t> di </a:t>
            </a:r>
            <a:r>
              <a:rPr lang="fi-FI" b="1" dirty="0" err="1"/>
              <a:t>Lugana</a:t>
            </a:r>
            <a:r>
              <a:rPr lang="fi-FI" b="1" dirty="0"/>
              <a:t> </a:t>
            </a:r>
            <a:r>
              <a:rPr lang="fi-FI" dirty="0"/>
              <a:t>– </a:t>
            </a:r>
            <a:r>
              <a:rPr lang="fi-FI" dirty="0" err="1"/>
              <a:t>odlas</a:t>
            </a:r>
            <a:r>
              <a:rPr lang="fi-FI" dirty="0"/>
              <a:t> </a:t>
            </a:r>
            <a:r>
              <a:rPr lang="fi-FI" dirty="0" err="1"/>
              <a:t>söder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Garda-</a:t>
            </a:r>
            <a:r>
              <a:rPr lang="fi-FI" dirty="0" err="1"/>
              <a:t>sjön</a:t>
            </a:r>
            <a:r>
              <a:rPr lang="fi-FI" dirty="0"/>
              <a:t>, </a:t>
            </a:r>
            <a:r>
              <a:rPr lang="fi-FI" dirty="0" err="1"/>
              <a:t>ger</a:t>
            </a:r>
            <a:r>
              <a:rPr lang="fi-FI" dirty="0"/>
              <a:t> </a:t>
            </a:r>
            <a:r>
              <a:rPr lang="fi-FI" dirty="0" err="1"/>
              <a:t>intressanta</a:t>
            </a:r>
            <a:r>
              <a:rPr lang="fi-FI" dirty="0"/>
              <a:t> </a:t>
            </a:r>
            <a:r>
              <a:rPr lang="fi-FI" dirty="0" err="1"/>
              <a:t>viner</a:t>
            </a:r>
            <a:r>
              <a:rPr lang="fi-FI" dirty="0"/>
              <a:t> (</a:t>
            </a:r>
            <a:r>
              <a:rPr lang="fi-FI" dirty="0" err="1"/>
              <a:t>eventuellt</a:t>
            </a:r>
            <a:r>
              <a:rPr lang="fi-FI" dirty="0"/>
              <a:t> </a:t>
            </a:r>
            <a:r>
              <a:rPr lang="fi-FI" dirty="0" err="1"/>
              <a:t>Verdicciovariant</a:t>
            </a:r>
            <a:r>
              <a:rPr lang="fi-FI" dirty="0"/>
              <a:t>)</a:t>
            </a:r>
          </a:p>
          <a:p>
            <a:r>
              <a:rPr lang="fi-FI" b="1" dirty="0" err="1"/>
              <a:t>Garganega</a:t>
            </a:r>
            <a:r>
              <a:rPr lang="fi-FI" dirty="0"/>
              <a:t> – </a:t>
            </a:r>
            <a:r>
              <a:rPr lang="fi-FI" dirty="0" err="1"/>
              <a:t>Soaves</a:t>
            </a:r>
            <a:r>
              <a:rPr lang="fi-FI" dirty="0"/>
              <a:t> </a:t>
            </a:r>
            <a:r>
              <a:rPr lang="fi-FI" dirty="0" err="1"/>
              <a:t>viktigaste</a:t>
            </a:r>
            <a:r>
              <a:rPr lang="fi-FI" dirty="0"/>
              <a:t> </a:t>
            </a:r>
            <a:r>
              <a:rPr lang="fi-FI" dirty="0" err="1"/>
              <a:t>druva</a:t>
            </a:r>
            <a:r>
              <a:rPr lang="fi-FI" dirty="0"/>
              <a:t>, </a:t>
            </a:r>
            <a:r>
              <a:rPr lang="fi-FI" dirty="0" err="1"/>
              <a:t>ger</a:t>
            </a:r>
            <a:r>
              <a:rPr lang="fi-FI" dirty="0"/>
              <a:t> </a:t>
            </a:r>
            <a:r>
              <a:rPr lang="fi-FI" dirty="0" err="1"/>
              <a:t>mandel</a:t>
            </a:r>
            <a:r>
              <a:rPr lang="fi-FI" dirty="0"/>
              <a:t>-, </a:t>
            </a:r>
            <a:r>
              <a:rPr lang="fi-FI" dirty="0" err="1"/>
              <a:t>citrus</a:t>
            </a:r>
            <a:r>
              <a:rPr lang="fi-FI" dirty="0"/>
              <a:t>-, </a:t>
            </a:r>
            <a:r>
              <a:rPr lang="fi-FI" dirty="0" err="1"/>
              <a:t>plommondoftande</a:t>
            </a:r>
            <a:r>
              <a:rPr lang="fi-FI" dirty="0"/>
              <a:t> </a:t>
            </a:r>
            <a:r>
              <a:rPr lang="fi-FI" dirty="0" err="1"/>
              <a:t>viner</a:t>
            </a:r>
            <a:r>
              <a:rPr lang="fi-FI" dirty="0"/>
              <a:t>. </a:t>
            </a:r>
            <a:r>
              <a:rPr lang="fi-FI" dirty="0" err="1"/>
              <a:t>Tunna</a:t>
            </a:r>
            <a:r>
              <a:rPr lang="fi-FI" dirty="0"/>
              <a:t> </a:t>
            </a:r>
            <a:r>
              <a:rPr lang="fi-FI" dirty="0" err="1"/>
              <a:t>viner</a:t>
            </a:r>
            <a:r>
              <a:rPr lang="fi-FI" dirty="0"/>
              <a:t> </a:t>
            </a:r>
            <a:r>
              <a:rPr lang="fi-FI" dirty="0" err="1"/>
              <a:t>vid</a:t>
            </a:r>
            <a:r>
              <a:rPr lang="fi-FI" dirty="0"/>
              <a:t> </a:t>
            </a:r>
            <a:r>
              <a:rPr lang="fi-FI" dirty="0" err="1"/>
              <a:t>hög</a:t>
            </a:r>
            <a:r>
              <a:rPr lang="fi-FI" dirty="0"/>
              <a:t> </a:t>
            </a:r>
            <a:r>
              <a:rPr lang="fi-FI" dirty="0" err="1"/>
              <a:t>avkastning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895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C554C9A-E69B-4243-B2B3-B2CBB449917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256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/>
              <a:t>Page </a:t>
            </a:r>
            <a:fld id="{2F1DA404-3937-495A-BBF5-78DDCC73A436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8A204-008B-4BD3-87BC-3C0B099668EF}" type="datetime4">
              <a:rPr lang="sv-SE" smtClean="0"/>
              <a:pPr/>
              <a:t>30 april 2019</a:t>
            </a:fld>
            <a:endParaRPr lang="sv-SE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Vintyper/metoder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/>
              <a:t>Appassimentometoden </a:t>
            </a:r>
            <a:r>
              <a:rPr lang="sv-SE"/>
              <a:t>– framställa vin av druvor som torkat</a:t>
            </a:r>
          </a:p>
          <a:p>
            <a:r>
              <a:rPr lang="sv-SE" b="1"/>
              <a:t>Amarone </a:t>
            </a:r>
            <a:r>
              <a:rPr lang="sv-SE"/>
              <a:t>– mest kända vinet, torkas i minst 40 dagar (Masi 100 dagar). Vikten minskar ca 50%. Hög sockerhalt (240-270g/l). Min 14% alkohol. Då jäsningen avslutas finns restsocker kvar i musten. Viner innehåller också restsocker. Enligt lag får restsockerhalten i ett vin med 16% alkohol vara högst 14g/l. Fatlagring 2-3 år, flasklagring 6-12 mån.</a:t>
            </a:r>
          </a:p>
          <a:p>
            <a:r>
              <a:rPr lang="sv-SE" b="1"/>
              <a:t>Recioto della Valpolicella </a:t>
            </a:r>
            <a:r>
              <a:rPr lang="sv-SE"/>
              <a:t>– ”sött” amaronevin där jäsningen avbrutits.</a:t>
            </a:r>
          </a:p>
          <a:p>
            <a:r>
              <a:rPr lang="sv-SE" b="1"/>
              <a:t>Ripasso</a:t>
            </a:r>
            <a:r>
              <a:rPr lang="sv-SE"/>
              <a:t> – uppfanns av Masi, Amarones lillebror. Till utjäst Valpolicella tillsätts sockerhaltig amaronemäsk (eller torkade druvor), vilket leder till en andra jäsning.</a:t>
            </a:r>
          </a:p>
        </p:txBody>
      </p:sp>
    </p:spTree>
    <p:extLst>
      <p:ext uri="{BB962C8B-B14F-4D97-AF65-F5344CB8AC3E}">
        <p14:creationId xmlns:p14="http://schemas.microsoft.com/office/powerpoint/2010/main" val="1375819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FAC.pYT2eTUgrB0t6U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YUonH7SlSMJ2KfAWzE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ZxbLDgRjiM7wDVGwO33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sOpSp2Sjum__TdHpq.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mvFazXR1acyLi3hLpax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Dq4yabS2CVDS.XuONz6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6Zo3VtQ7yjI6g5l2Cm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dUosMFQ06lnKAxhR49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FxjVrwTRuITxxdbses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AS Proposal_All_Template">
  <a:themeElements>
    <a:clrScheme name="TAS Proposal_All_Template 3">
      <a:dk1>
        <a:srgbClr val="000000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TAS Proposal_All_Template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YInterstate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YInterstate Light" pitchFamily="2" charset="0"/>
          </a:defRPr>
        </a:defPPr>
      </a:lstStyle>
    </a:lnDef>
  </a:objectDefaults>
  <a:extraClrSchemeLst>
    <a:extraClrScheme>
      <a:clrScheme name="TAS Proposal_All_Template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 Proposal_All_Template 2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0081AE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 Proposal_All_Template 3">
        <a:dk1>
          <a:srgbClr val="000000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 Proposal_All_Template</Template>
  <TotalTime>1505</TotalTime>
  <Words>2058</Words>
  <Application>Microsoft Office PowerPoint</Application>
  <PresentationFormat>Näytössä katseltava diaesitys (4:3)</PresentationFormat>
  <Paragraphs>245</Paragraphs>
  <Slides>18</Slides>
  <Notes>16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EYInterstate</vt:lpstr>
      <vt:lpstr>EYInterstate Light</vt:lpstr>
      <vt:lpstr>TAS Proposal_All_Template</vt:lpstr>
      <vt:lpstr>think-cell Slide</vt:lpstr>
      <vt:lpstr>Viner från Veneto</vt:lpstr>
      <vt:lpstr>Italiens vinområden</vt:lpstr>
      <vt:lpstr>Historia (1/2)</vt:lpstr>
      <vt:lpstr>Historia (2/2)</vt:lpstr>
      <vt:lpstr>Allmänt</vt:lpstr>
      <vt:lpstr>Vinproduktion i Veneto</vt:lpstr>
      <vt:lpstr>Druvor (1/2)</vt:lpstr>
      <vt:lpstr>Druvor (2/2)</vt:lpstr>
      <vt:lpstr>Vintyper/metoder</vt:lpstr>
      <vt:lpstr>Zenato Lugana San Benedetto 2017 (008234)</vt:lpstr>
      <vt:lpstr>Pieropan Soave 2017 (904357)</vt:lpstr>
      <vt:lpstr>PowerPoint-esitys</vt:lpstr>
      <vt:lpstr>Tedeschi Capitel San Rocco Ripasso 2014 (443817)</vt:lpstr>
      <vt:lpstr>Tommasi Crearo 2015 (419467)</vt:lpstr>
      <vt:lpstr>Allegrini Palazzo Della Torre 2014 (946667)</vt:lpstr>
      <vt:lpstr>Masi Costasera Amarone Classico 2013 (455887)</vt:lpstr>
      <vt:lpstr>PowerPoint-esitys</vt:lpstr>
      <vt:lpstr>Kvällens viner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Company</dc:title>
  <dc:creator>YourNameHere</dc:creator>
  <cp:lastModifiedBy>Guy Hellman</cp:lastModifiedBy>
  <cp:revision>44</cp:revision>
  <cp:lastPrinted>2008-02-15T07:40:45Z</cp:lastPrinted>
  <dcterms:created xsi:type="dcterms:W3CDTF">2009-02-23T15:42:15Z</dcterms:created>
  <dcterms:modified xsi:type="dcterms:W3CDTF">2019-04-30T07:56:14Z</dcterms:modified>
</cp:coreProperties>
</file>