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8"/>
  </p:notesMasterIdLst>
  <p:sldIdLst>
    <p:sldId id="256" r:id="rId2"/>
    <p:sldId id="269" r:id="rId3"/>
    <p:sldId id="287" r:id="rId4"/>
    <p:sldId id="288" r:id="rId5"/>
    <p:sldId id="274" r:id="rId6"/>
    <p:sldId id="275" r:id="rId7"/>
    <p:sldId id="276" r:id="rId8"/>
    <p:sldId id="277" r:id="rId9"/>
    <p:sldId id="278" r:id="rId10"/>
    <p:sldId id="264" r:id="rId11"/>
    <p:sldId id="282" r:id="rId12"/>
    <p:sldId id="283" r:id="rId13"/>
    <p:sldId id="281" r:id="rId14"/>
    <p:sldId id="284" r:id="rId15"/>
    <p:sldId id="286" r:id="rId16"/>
    <p:sldId id="273" r:id="rId17"/>
  </p:sldIdLst>
  <p:sldSz cx="9144000" cy="6858000" type="screen4x3"/>
  <p:notesSz cx="7099300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90" autoAdjust="0"/>
  </p:normalViewPr>
  <p:slideViewPr>
    <p:cSldViewPr>
      <p:cViewPr>
        <p:scale>
          <a:sx n="80" d="100"/>
          <a:sy n="80" d="100"/>
        </p:scale>
        <p:origin x="-10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5381" tIns="47691" rIns="95381" bIns="47691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5381" tIns="47691" rIns="95381" bIns="47691" rtlCol="0"/>
          <a:lstStyle>
            <a:lvl1pPr algn="r">
              <a:defRPr sz="1300"/>
            </a:lvl1pPr>
          </a:lstStyle>
          <a:p>
            <a:fld id="{07EF2804-E8F1-4DBB-8D9D-72CF45885292}" type="datetimeFigureOut">
              <a:rPr lang="fi-FI" smtClean="0"/>
              <a:t>20.11.2014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81" tIns="47691" rIns="95381" bIns="47691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381" tIns="47691" rIns="95381" bIns="476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5381" tIns="47691" rIns="95381" bIns="47691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5381" tIns="47691" rIns="95381" bIns="47691" rtlCol="0" anchor="b"/>
          <a:lstStyle>
            <a:lvl1pPr algn="r">
              <a:defRPr sz="1300"/>
            </a:lvl1pPr>
          </a:lstStyle>
          <a:p>
            <a:fld id="{F7D292E2-1A94-4798-B427-5C2A318963F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5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292E2-1A94-4798-B427-5C2A318963F3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637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292E2-1A94-4798-B427-5C2A318963F3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860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fi-FI" dirty="0" smtClean="0"/>
              <a:t>21.11.2014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nytt.nu/Portvin.htm#Tawn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innytt.nu/Portvin.htm#Vitt" TargetMode="External"/><Relationship Id="rId4" Type="http://schemas.openxmlformats.org/officeDocument/2006/relationships/hyperlink" Target="http://www.vinnytt.nu/Portvin.htm#Rub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3456384" cy="1273696"/>
          </a:xfrm>
        </p:spPr>
        <p:txBody>
          <a:bodyPr>
            <a:normAutofit fontScale="77500" lnSpcReduction="20000"/>
          </a:bodyPr>
          <a:lstStyle/>
          <a:p>
            <a:r>
              <a:rPr lang="fi-FI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Vinprovning 21.11.2014</a:t>
            </a:r>
          </a:p>
          <a:p>
            <a:r>
              <a:rPr lang="fi-FI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Handelsgillet i Helsingfors</a:t>
            </a:r>
          </a:p>
        </p:txBody>
      </p:sp>
      <p:pic>
        <p:nvPicPr>
          <p:cNvPr id="1026" name="Picture 2" descr="http://www.favoritresor.se/PageFiles/1905/Favoritresor-Douroda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320480" cy="37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321297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 smtClean="0">
                <a:latin typeface="Arial Rounded MT Bold" panose="020F0704030504030204" pitchFamily="34" charset="0"/>
              </a:rPr>
              <a:t>Portvin</a:t>
            </a:r>
            <a:endParaRPr lang="fi-FI" sz="6000" dirty="0">
              <a:latin typeface="Arial Rounded MT Bold" panose="020F070403050403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</a:t>
            </a:fld>
            <a:endParaRPr lang="fi-FI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pic>
        <p:nvPicPr>
          <p:cNvPr id="1028" name="Picture 4" descr="http://www.vinnytt.nu/_borders/index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85" y="764704"/>
            <a:ext cx="1719342" cy="179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240650" cy="2088232"/>
          </a:xfrm>
        </p:spPr>
        <p:txBody>
          <a:bodyPr>
            <a:noAutofit/>
          </a:bodyPr>
          <a:lstStyle/>
          <a:p>
            <a:r>
              <a:rPr lang="fi-FI" sz="1800" b="1" dirty="0" smtClean="0">
                <a:latin typeface="Arial Rounded MT Bold" panose="020F0704030504030204" pitchFamily="34" charset="0"/>
              </a:rPr>
              <a:t/>
            </a:r>
            <a:br>
              <a:rPr lang="fi-FI" sz="1800" b="1" dirty="0" smtClean="0">
                <a:latin typeface="Arial Rounded MT Bold" panose="020F0704030504030204" pitchFamily="34" charset="0"/>
              </a:rPr>
            </a:br>
            <a:r>
              <a:rPr lang="fi-FI" sz="1800" b="1" dirty="0">
                <a:latin typeface="Arial Rounded MT Bold" panose="020F0704030504030204" pitchFamily="34" charset="0"/>
              </a:rPr>
              <a:t/>
            </a:r>
            <a:br>
              <a:rPr lang="fi-FI" sz="1800" b="1" dirty="0">
                <a:latin typeface="Arial Rounded MT Bold" panose="020F0704030504030204" pitchFamily="34" charset="0"/>
              </a:rPr>
            </a:br>
            <a:r>
              <a:rPr lang="fi-FI" sz="2000" b="1" dirty="0" smtClean="0">
                <a:latin typeface="Arial Rounded MT Bold" panose="020F0704030504030204" pitchFamily="34" charset="0"/>
              </a:rPr>
              <a:t>Burmester </a:t>
            </a:r>
            <a:r>
              <a:rPr lang="fi-FI" sz="2000" b="1" dirty="0">
                <a:latin typeface="Arial Rounded MT Bold" panose="020F0704030504030204" pitchFamily="34" charset="0"/>
              </a:rPr>
              <a:t>20 Years Old Tawny</a:t>
            </a:r>
            <a:br>
              <a:rPr lang="fi-FI" sz="2000" b="1" dirty="0">
                <a:latin typeface="Arial Rounded MT Bold" panose="020F0704030504030204" pitchFamily="34" charset="0"/>
              </a:rPr>
            </a:br>
            <a:r>
              <a:rPr lang="fi-FI" sz="1800" dirty="0">
                <a:latin typeface="Arial Rounded MT Bold" panose="020F0704030504030204" pitchFamily="34" charset="0"/>
              </a:rPr>
              <a:t>20,30 € </a:t>
            </a:r>
            <a:br>
              <a:rPr lang="fi-FI" sz="1800" dirty="0">
                <a:latin typeface="Arial Rounded MT Bold" panose="020F0704030504030204" pitchFamily="34" charset="0"/>
              </a:rPr>
            </a:br>
            <a:r>
              <a:rPr lang="fi-FI" sz="1800" dirty="0">
                <a:latin typeface="Arial Rounded MT Bold" panose="020F0704030504030204" pitchFamily="34" charset="0"/>
              </a:rPr>
              <a:t>0,375l    /    54,13 €/l </a:t>
            </a:r>
            <a:br>
              <a:rPr lang="fi-FI" sz="1800" dirty="0">
                <a:latin typeface="Arial Rounded MT Bold" panose="020F0704030504030204" pitchFamily="34" charset="0"/>
              </a:rPr>
            </a:br>
            <a:r>
              <a:rPr lang="fi-FI" sz="1800" dirty="0">
                <a:latin typeface="Arial Rounded MT Bold" panose="020F0704030504030204" pitchFamily="34" charset="0"/>
              </a:rPr>
              <a:t>Kopparbrun, söt, nötig, fikonkaraktär, russinkaraktär, svag kryddighet, elegant, </a:t>
            </a:r>
            <a:r>
              <a:rPr lang="fi-FI" sz="1800" dirty="0" smtClean="0">
                <a:latin typeface="Arial Rounded MT Bold" panose="020F0704030504030204" pitchFamily="34" charset="0"/>
              </a:rPr>
              <a:t>lång</a:t>
            </a:r>
            <a:br>
              <a:rPr lang="fi-FI" sz="1800" dirty="0" smtClean="0">
                <a:latin typeface="Arial Rounded MT Bold" panose="020F0704030504030204" pitchFamily="34" charset="0"/>
              </a:rPr>
            </a:br>
            <a:r>
              <a:rPr lang="fi-FI" sz="1600" i="1" dirty="0">
                <a:latin typeface="Arial" panose="020B0604020202020204" pitchFamily="34" charset="0"/>
                <a:cs typeface="Arial" panose="020B0604020202020204" pitchFamily="34" charset="0"/>
              </a:rPr>
              <a:t>Touriga Franca, Tinta Amarela, Touriga Nacional, Souzão, Tinta Barroca, Tinta Roriz. </a:t>
            </a:r>
            <a:r>
              <a:rPr lang="fi-FI" sz="1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600" i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708920"/>
            <a:ext cx="7920880" cy="3240360"/>
          </a:xfrm>
        </p:spPr>
        <p:txBody>
          <a:bodyPr>
            <a:noAutofit/>
          </a:bodyPr>
          <a:lstStyle/>
          <a:p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Sogevinus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Fine Wines, Tawny Port</a:t>
            </a:r>
          </a:p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Lagring: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I genomsnitt 20 år på ekfat.</a:t>
            </a:r>
          </a:p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Producent: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Portvinshuset Burmester som grundades år 1750 av Henry Burmester och John Nash från London. Burmester ägs i dag av vinföretaget Sogevinus som är inriktat på tillverkning av portvin och svagvin i Dourodistriktet.</a:t>
            </a:r>
          </a:p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Annat: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Serveras vid en temperatur av 12 till 14 grader.</a:t>
            </a: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0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40650" cy="1440160"/>
          </a:xfrm>
        </p:spPr>
        <p:txBody>
          <a:bodyPr>
            <a:noAutofit/>
          </a:bodyPr>
          <a:lstStyle/>
          <a:p>
            <a:r>
              <a:rPr lang="fi-FI" sz="1800" b="1" dirty="0" smtClean="0">
                <a:latin typeface="Arial Rounded MT Bold" panose="020F0704030504030204" pitchFamily="34" charset="0"/>
              </a:rPr>
              <a:t/>
            </a:r>
            <a:br>
              <a:rPr lang="fi-FI" sz="1800" b="1" dirty="0" smtClean="0">
                <a:latin typeface="Arial Rounded MT Bold" panose="020F0704030504030204" pitchFamily="34" charset="0"/>
              </a:rPr>
            </a:br>
            <a:r>
              <a:rPr lang="fi-FI" sz="1800" b="1" dirty="0">
                <a:latin typeface="Arial Rounded MT Bold" panose="020F0704030504030204" pitchFamily="34" charset="0"/>
              </a:rPr>
              <a:t/>
            </a:r>
            <a:br>
              <a:rPr lang="fi-FI" sz="1800" b="1" dirty="0">
                <a:latin typeface="Arial Rounded MT Bold" panose="020F0704030504030204" pitchFamily="34" charset="0"/>
              </a:rPr>
            </a:br>
            <a:r>
              <a:rPr lang="fi-FI" sz="2000" b="1" dirty="0" smtClean="0">
                <a:latin typeface="Arial Rounded MT Bold" panose="020F0704030504030204" pitchFamily="34" charset="0"/>
              </a:rPr>
              <a:t/>
            </a:r>
            <a:br>
              <a:rPr lang="fi-FI" sz="2000" b="1" dirty="0" smtClean="0">
                <a:latin typeface="Arial Rounded MT Bold" panose="020F0704030504030204" pitchFamily="34" charset="0"/>
              </a:rPr>
            </a:br>
            <a:endParaRPr lang="fi-FI" sz="1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949857"/>
              </p:ext>
            </p:extLst>
          </p:nvPr>
        </p:nvGraphicFramePr>
        <p:xfrm>
          <a:off x="748550" y="2154928"/>
          <a:ext cx="5544616" cy="3712424"/>
        </p:xfrm>
        <a:graphic>
          <a:graphicData uri="http://schemas.openxmlformats.org/drawingml/2006/table">
            <a:tbl>
              <a:tblPr/>
              <a:tblGrid>
                <a:gridCol w="2772308"/>
                <a:gridCol w="2772308"/>
              </a:tblGrid>
              <a:tr h="384043">
                <a:tc>
                  <a:txBody>
                    <a:bodyPr/>
                    <a:lstStyle/>
                    <a:p>
                      <a:r>
                        <a:rPr lang="fi-FI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312064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fi-FI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20,00 %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fi-FI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135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fi-FI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4,4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fi-FI" dirty="0"/>
                        <a:t>Socker: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fi-FI" dirty="0"/>
                        <a:t>Energi: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170 kcal / 100 ml (690 kJ / 100 ml)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fi-FI" dirty="0"/>
                        <a:t>Förpackning: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flaska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fi-FI" dirty="0"/>
                        <a:t>Förpackningsstorlek: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 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fi-FI" dirty="0"/>
                        <a:t>Förslutning: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naturkork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636583"/>
            <a:ext cx="393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latin typeface="Arial Rounded MT Bold" panose="020F0704030504030204" pitchFamily="34" charset="0"/>
              </a:rPr>
              <a:t>Burmeister 20 Year </a:t>
            </a:r>
            <a:r>
              <a:rPr lang="fi-FI" sz="2000" dirty="0">
                <a:latin typeface="Arial Rounded MT Bold" panose="020F0704030504030204" pitchFamily="34" charset="0"/>
              </a:rPr>
              <a:t>O</a:t>
            </a:r>
            <a:r>
              <a:rPr lang="fi-FI" sz="2000" dirty="0" smtClean="0">
                <a:latin typeface="Arial Rounded MT Bold" panose="020F0704030504030204" pitchFamily="34" charset="0"/>
              </a:rPr>
              <a:t>ld Tawny</a:t>
            </a:r>
            <a:endParaRPr lang="fi-FI" sz="2000" dirty="0">
              <a:latin typeface="Arial Rounded MT Bold" panose="020F0704030504030204" pitchFamily="34" charset="0"/>
            </a:endParaRPr>
          </a:p>
        </p:txBody>
      </p:sp>
      <p:pic>
        <p:nvPicPr>
          <p:cNvPr id="12290" name="Picture 2" descr="http://www.alko.fi/ProductImages/Scaled/312064/product.jpg?md5=34b76fef855478d232d440f761f0d5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88840"/>
            <a:ext cx="1019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11</a:t>
            </a:fld>
            <a:endParaRPr lang="fi-FI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1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240650" cy="1944216"/>
          </a:xfrm>
        </p:spPr>
        <p:txBody>
          <a:bodyPr>
            <a:noAutofit/>
          </a:bodyPr>
          <a:lstStyle/>
          <a:p>
            <a:r>
              <a:rPr lang="fi-FI" sz="2000" b="1" dirty="0" smtClean="0">
                <a:latin typeface="Arial Rounded MT Bold" panose="020F0704030504030204" pitchFamily="34" charset="0"/>
              </a:rPr>
              <a:t/>
            </a:r>
            <a:br>
              <a:rPr lang="fi-FI" sz="2000" b="1" dirty="0" smtClean="0">
                <a:latin typeface="Arial Rounded MT Bold" panose="020F0704030504030204" pitchFamily="34" charset="0"/>
              </a:rPr>
            </a:br>
            <a:r>
              <a:rPr lang="fi-FI" sz="2000" b="1" dirty="0" smtClean="0">
                <a:latin typeface="Arial Rounded MT Bold" panose="020F0704030504030204" pitchFamily="34" charset="0"/>
              </a:rPr>
              <a:t>Graham's </a:t>
            </a:r>
            <a:r>
              <a:rPr lang="fi-FI" sz="2000" b="1" dirty="0">
                <a:latin typeface="Arial Rounded MT Bold" panose="020F0704030504030204" pitchFamily="34" charset="0"/>
              </a:rPr>
              <a:t>Vintage Port 2000</a:t>
            </a:r>
            <a:r>
              <a:rPr lang="fi-FI" sz="1800" b="1" dirty="0">
                <a:latin typeface="Arial Rounded MT Bold" panose="020F0704030504030204" pitchFamily="34" charset="0"/>
              </a:rPr>
              <a:t/>
            </a:r>
            <a:br>
              <a:rPr lang="fi-FI" sz="1800" b="1" dirty="0">
                <a:latin typeface="Arial Rounded MT Bold" panose="020F0704030504030204" pitchFamily="34" charset="0"/>
              </a:rPr>
            </a:br>
            <a:r>
              <a:rPr lang="fi-FI" sz="1800" dirty="0">
                <a:latin typeface="Arial Rounded MT Bold" panose="020F0704030504030204" pitchFamily="34" charset="0"/>
              </a:rPr>
              <a:t>99,00 € </a:t>
            </a:r>
            <a:br>
              <a:rPr lang="fi-FI" sz="1800" dirty="0">
                <a:latin typeface="Arial Rounded MT Bold" panose="020F0704030504030204" pitchFamily="34" charset="0"/>
              </a:rPr>
            </a:br>
            <a:r>
              <a:rPr lang="fi-FI" sz="1800" dirty="0">
                <a:latin typeface="Arial Rounded MT Bold" panose="020F0704030504030204" pitchFamily="34" charset="0"/>
              </a:rPr>
              <a:t>0,75l    /    132,00 €/l </a:t>
            </a:r>
            <a:br>
              <a:rPr lang="fi-FI" sz="1800" dirty="0">
                <a:latin typeface="Arial Rounded MT Bold" panose="020F0704030504030204" pitchFamily="34" charset="0"/>
              </a:rPr>
            </a:br>
            <a:r>
              <a:rPr lang="fi-FI" sz="1800" dirty="0">
                <a:latin typeface="Arial Rounded MT Bold" panose="020F0704030504030204" pitchFamily="34" charset="0"/>
              </a:rPr>
              <a:t>Mörkröd, söt, mogna fikontoner, mörka plommontoner, chokladig, kryddig, balanserad, elegant </a:t>
            </a:r>
            <a:r>
              <a:rPr lang="fi-FI" sz="1800" dirty="0" smtClean="0">
                <a:latin typeface="Arial Rounded MT Bold" panose="020F0704030504030204" pitchFamily="34" charset="0"/>
              </a:rPr>
              <a:t/>
            </a:r>
            <a:br>
              <a:rPr lang="fi-FI" sz="1800" dirty="0" smtClean="0">
                <a:latin typeface="Arial Rounded MT Bold" panose="020F0704030504030204" pitchFamily="34" charset="0"/>
              </a:rPr>
            </a:br>
            <a:r>
              <a:rPr lang="fi-FI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Symington </a:t>
            </a:r>
            <a:r>
              <a:rPr lang="fi-FI" sz="1800" i="1" dirty="0">
                <a:latin typeface="Arial" panose="020B0604020202020204" pitchFamily="34" charset="0"/>
                <a:cs typeface="Arial" panose="020B0604020202020204" pitchFamily="34" charset="0"/>
              </a:rPr>
              <a:t>Family Estates, Vintage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20888"/>
            <a:ext cx="7920880" cy="3528392"/>
          </a:xfrm>
        </p:spPr>
        <p:txBody>
          <a:bodyPr>
            <a:noAutofit/>
          </a:bodyPr>
          <a:lstStyle/>
          <a:p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Produktionsområde</a:t>
            </a:r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Merparten av druvorna har hämtats från fyra vingårdar. De heter Quinta dos Malvedos, Quinta das Lages, Quinta da Vila Velha och Quinta de Vale de Malhadas.</a:t>
            </a:r>
          </a:p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Producent: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Portvinshuset W. &amp; J. Graham &amp; Co., grundat år 1820 av två skotska bröder, William och John Graham. Bolaget förvärvades 1970 av familjen Symington, som är en av de största producenterna av portvin.</a:t>
            </a:r>
          </a:p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Annat: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Årgång 2000 är mycket hyllad.</a:t>
            </a: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12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1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1416"/>
              </p:ext>
            </p:extLst>
          </p:nvPr>
        </p:nvGraphicFramePr>
        <p:xfrm>
          <a:off x="827584" y="1412776"/>
          <a:ext cx="5322168" cy="4534250"/>
        </p:xfrm>
        <a:graphic>
          <a:graphicData uri="http://schemas.openxmlformats.org/drawingml/2006/table">
            <a:tbl>
              <a:tblPr/>
              <a:tblGrid>
                <a:gridCol w="2661084"/>
                <a:gridCol w="2661084"/>
              </a:tblGrid>
              <a:tr h="491178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354677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78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20,00 %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78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125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78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Socker: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110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826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Energi: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160 kcal / 100 ml (670 kJ / 100 ml)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78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Tilläggsinfo: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Flaskan innehåller fällning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78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Förpackning: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flaska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78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Förpackningsstorlek: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6 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78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Förslutning: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+mj-lt"/>
                        </a:rPr>
                        <a:t>naturkork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62068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Arial Rounded MT Bold" panose="020F0704030504030204" pitchFamily="34" charset="0"/>
              </a:rPr>
              <a:t>Graham’s Vintage </a:t>
            </a:r>
            <a:r>
              <a:rPr lang="fi-FI" sz="2000" dirty="0">
                <a:latin typeface="Arial Rounded MT Bold" panose="020F0704030504030204" pitchFamily="34" charset="0"/>
              </a:rPr>
              <a:t>P</a:t>
            </a:r>
            <a:r>
              <a:rPr lang="fi-FI" sz="2000" dirty="0" smtClean="0">
                <a:latin typeface="Arial Rounded MT Bold" panose="020F0704030504030204" pitchFamily="34" charset="0"/>
              </a:rPr>
              <a:t>ort 2000</a:t>
            </a:r>
            <a:r>
              <a:rPr lang="fi-FI" dirty="0" smtClean="0">
                <a:latin typeface="Arial Rounded MT Bold" panose="020F0704030504030204" pitchFamily="34" charset="0"/>
              </a:rPr>
              <a:t> 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pic>
        <p:nvPicPr>
          <p:cNvPr id="10242" name="Picture 2" descr="http://www.alko.fi/ProductImages/Scaled/354677/product.jpg?md5=4a24a1c6fd4314b87fff946e71fb2e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00127"/>
            <a:ext cx="1264754" cy="48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13</a:t>
            </a:fld>
            <a:endParaRPr lang="fi-FI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46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722422"/>
              </p:ext>
            </p:extLst>
          </p:nvPr>
        </p:nvGraphicFramePr>
        <p:xfrm>
          <a:off x="477749" y="2924944"/>
          <a:ext cx="6186264" cy="3672411"/>
        </p:xfrm>
        <a:graphic>
          <a:graphicData uri="http://schemas.openxmlformats.org/drawingml/2006/table">
            <a:tbl>
              <a:tblPr/>
              <a:tblGrid>
                <a:gridCol w="2576478"/>
                <a:gridCol w="3609786"/>
              </a:tblGrid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003295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20,00 %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135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4,4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Socker: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110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441">
                <a:tc>
                  <a:txBody>
                    <a:bodyPr/>
                    <a:lstStyle/>
                    <a:p>
                      <a:r>
                        <a:rPr lang="fi-FI" sz="1600" dirty="0"/>
                        <a:t>Energi: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170 kcal / 100 ml (690 kJ / 100 ml)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Förpackning: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flaska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Förpackningsstorlek: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6 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Förslutning: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naturkork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Pant: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0,10 €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2954" y="692696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Arial Rounded MT Bold" panose="020F0704030504030204" pitchFamily="34" charset="0"/>
              </a:rPr>
              <a:t>Graham's Late Bottled Vintage Port 2008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21,50 € 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0,75l    /    28,53 €/l 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Mörkröd, söt, fyllig, toner av mörka körsbär, plommonkaraktär, mogna fikontoner, kryddig, </a:t>
            </a:r>
            <a:r>
              <a:rPr lang="fi-FI" dirty="0" smtClean="0">
                <a:latin typeface="Arial Rounded MT Bold" panose="020F0704030504030204" pitchFamily="34" charset="0"/>
              </a:rPr>
              <a:t>varm</a:t>
            </a:r>
          </a:p>
          <a:p>
            <a:r>
              <a:rPr lang="fi-FI" dirty="0" smtClean="0">
                <a:latin typeface="Arial Rounded MT Bold" panose="020F0704030504030204" pitchFamily="34" charset="0"/>
              </a:rPr>
              <a:t> </a:t>
            </a:r>
            <a:r>
              <a:rPr lang="fi-FI" i="1" dirty="0">
                <a:latin typeface="+mj-lt"/>
              </a:rPr>
              <a:t>Touriga Nacional, Touriga Francesa, Tinta Barroca, Tinta Roriz, Tinto Cão. 2008 </a:t>
            </a:r>
          </a:p>
          <a:p>
            <a:r>
              <a:rPr lang="fi-FI" i="1" dirty="0">
                <a:latin typeface="+mj-lt"/>
              </a:rPr>
              <a:t>Symington Family Estates, Late Bottled Vintage Port</a:t>
            </a:r>
          </a:p>
          <a:p>
            <a:endParaRPr lang="fi-FI" dirty="0">
              <a:latin typeface="Arial Rounded MT Bold" panose="020F0704030504030204" pitchFamily="34" charset="0"/>
            </a:endParaRPr>
          </a:p>
        </p:txBody>
      </p:sp>
      <p:pic>
        <p:nvPicPr>
          <p:cNvPr id="11267" name="Picture 3" descr="http://www.alko.fi/ProductImages/Scaled/003295/product.jpg?md5=692ec7c74aa7280efe65aef2e316f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92973"/>
            <a:ext cx="1043558" cy="40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14</a:t>
            </a:fld>
            <a:endParaRPr lang="fi-FI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23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781150"/>
              </p:ext>
            </p:extLst>
          </p:nvPr>
        </p:nvGraphicFramePr>
        <p:xfrm>
          <a:off x="543386" y="2965460"/>
          <a:ext cx="6186264" cy="3662361"/>
        </p:xfrm>
        <a:graphic>
          <a:graphicData uri="http://schemas.openxmlformats.org/drawingml/2006/table">
            <a:tbl>
              <a:tblPr/>
              <a:tblGrid>
                <a:gridCol w="2576478"/>
                <a:gridCol w="3609786"/>
              </a:tblGrid>
              <a:tr h="273322">
                <a:tc>
                  <a:txBody>
                    <a:bodyPr/>
                    <a:lstStyle/>
                    <a:p>
                      <a:r>
                        <a:rPr lang="fi-FI" sz="16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003295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20,00 %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135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4,4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Socker: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110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441">
                <a:tc>
                  <a:txBody>
                    <a:bodyPr/>
                    <a:lstStyle/>
                    <a:p>
                      <a:r>
                        <a:rPr lang="fi-FI" sz="1600" dirty="0"/>
                        <a:t>Energi: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170 kcal / 100 ml (690 kJ / 100 ml)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Förpackning: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flaska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Förpackningsstorlek: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6 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Förslutning: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naturkork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30">
                <a:tc>
                  <a:txBody>
                    <a:bodyPr/>
                    <a:lstStyle/>
                    <a:p>
                      <a:r>
                        <a:rPr lang="fi-FI" sz="1600" dirty="0"/>
                        <a:t>Pant: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0,10 €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9083" y="380137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latin typeface="Arial Rounded MT Bold" panose="020F0704030504030204" pitchFamily="34" charset="0"/>
              </a:rPr>
              <a:t>VIN TILL MATEN: </a:t>
            </a:r>
          </a:p>
          <a:p>
            <a:r>
              <a:rPr lang="fi-FI" b="1" dirty="0" smtClean="0">
                <a:latin typeface="Arial Rounded MT Bold" panose="020F0704030504030204" pitchFamily="34" charset="0"/>
              </a:rPr>
              <a:t>Graham's </a:t>
            </a:r>
            <a:r>
              <a:rPr lang="fi-FI" b="1" dirty="0">
                <a:latin typeface="Arial Rounded MT Bold" panose="020F0704030504030204" pitchFamily="34" charset="0"/>
              </a:rPr>
              <a:t>Late Bottled Vintage Port 2008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21,50 € 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0,75l    /    28,53 €/l 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Mörkröd, söt, fyllig, toner av mörka körsbär, plommonkaraktär, mogna fikontoner, kryddig, varm </a:t>
            </a:r>
          </a:p>
        </p:txBody>
      </p:sp>
      <p:pic>
        <p:nvPicPr>
          <p:cNvPr id="11267" name="Picture 3" descr="http://www.alko.fi/ProductImages/Scaled/003295/product.jpg?md5=692ec7c74aa7280efe65aef2e316f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57300"/>
            <a:ext cx="1233179" cy="48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386" y="213446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+mj-lt"/>
              </a:rPr>
              <a:t>Touriga Nacional, Touriga Francesa, Tinta Barroca, Tinta Roriz, Tinto Cão. 2008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15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3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fi-FI" b="1" dirty="0" smtClean="0">
                <a:latin typeface="Arial Rounded MT Bold" panose="020F0704030504030204" pitchFamily="34" charset="0"/>
              </a:rPr>
              <a:t>Tack!</a:t>
            </a:r>
            <a:endParaRPr lang="fi-FI" b="1" dirty="0">
              <a:latin typeface="Arial Rounded MT Bold" panose="020F0704030504030204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896931" cy="290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16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96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476672"/>
            <a:ext cx="6329536" cy="72008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Portugal</a:t>
            </a:r>
            <a:endParaRPr lang="fi-FI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www.stalvik.com/images/Kartor/Karta_portug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1054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2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71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3</a:t>
            </a:fld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755576" y="476672"/>
            <a:ext cx="39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latin typeface="Arial Rounded MT Bold" panose="020F0704030504030204" pitchFamily="34" charset="0"/>
              </a:rPr>
              <a:t>Portvinstyper</a:t>
            </a:r>
            <a:endParaRPr lang="fi-FI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AutoShape 2" descr="data:image/jpeg;base64,/9j/4AAQSkZJRgABAQAAAQABAAD/2wCEAAkGBxQSEhUUExQWFhUXFx0YFxcYGBcdGBoZFxgYGhcXGBgdHCggHRwlHBgXITEhJSkrLi4uFx8zODMsNygtLiwBCgoKDg0OGxAQGywkICQsLCw0LCwsLCwsLDQsLCwsLCwsLCwsLDQsLCwsLCwsLCwsLCwsLCwsLCwsLCwsLCwsLP/AABEIANAA8wMBIgACEQEDEQH/xAAcAAACAgMBAQAAAAAAAAAAAAAEBQMGAAIHAQj/xABBEAACAAMFBQUFBgUEAQUAAAABAgADEQQFEiExIkFRYXEGE4GRoTJCUrHBBxQjcuHwM2KCktFTorLxwhUWQ2Pi/8QAGgEAAwEBAQEAAAAAAAAAAAAAAAECAwQFBv/EAC4RAAICAQQBAgQEBwAAAAAAAAABAhEDBBIhMUETUTJhcZEigaGxM0JDwdHh8P/aAAwDAQACEQMRAD8A7jGRkQWy1rKXE3GgA1YnRVG8/wCCTkIAJ4hmWpFNGdQeBIrCwzJj5ucI+BTkPzNqx8hyOsDy8tAoHJR9IdCsdJbJZ0dfMRKjAioII5QmM2hwzFy409Yheygbclip/l/8l0PiIQWWGMgGxXgGor0D8NxpvEHQDMjIyMgAyNXcAEkgAZknQdTHpMVq8LV3xLN/CX2V3MdzMN/IbtddATdBc+/q/wAFMQ+NjhT+nIs3kBzgJrznHWci/kl5ebFvpAActr5bokWVDM3Jh0q8Z4zExHHNKeqkfKDLLfoJAmr3ddGrVD46r4jxhMJTDMVEEbs4GCky0VjyK/dl5d2QjHZJAU8DuB5fvq7aZCsqyQmNSYhMyNS8FismYxFMmAAkmgGZMQtNhLettLEoNBr14f58oNwI9tF8vMqJQwL8bAFjzC6Dxr0EATUxGsyY7HgXan9oIHpG6vwiIyzqYLGaYEHshl5q7qf9pgiTeU5NHxD4Zmfk4GIdTiiFhEZg3DSLHd96rNqM1cZlGpWnEHRl5jxocoMMyKfhBoASrDaRxqrcvqNDmIcXVeJmqcQpMQ4XA0rSoZf5SKEdabjBuFQ7EyM7yAxNjYTIW4KC8UewKWjIVjobkwgss0zm746H+EOEvc3V6YumEbjBvaNj93ZRrMKyvCYwRiOYVifCI6ANQCgAFOgGUaRGzadkvXKIpSZxJMNSB4+f/UEyZdIUhGk2UCAOEQ/dfCGFIzDEiE1rsRNCNVNQd4I/dIY2W1ZbUTlIFWmdNxp5fpALoYA1jwwGk7D0gwMCKiGUnYqv+dRQgObnP8ozb6DxhWy5UGZ+sTdoWHfKd+HD5kE/SJrFKBzMIzk+SKy2CDlswG6CUSI7TaEQVdlXqQIASIu7BiCdIHDx3xot+WatBNQngP8AqCBaUf2WDdDAmhuEl2hFa5JGY/dIf2C0d4gO+mYgO0UIgS6bRhZhXLER6A/OAmx40RM0bM8QTnoIB2R2idQE8BX/AAPMjzhRLkbzmdYKtDVHKo+dfoIUW/tLZZOTTATwGcS5JdlQjKfEVYywRqViujt7ZSaVMNLFfsid7DivDfErLB+TZ6bLFW4sMZIhmJTT98oIaImijKwOUhLVG6JZT93PQ7pgKHqAXQ+jj+qNg+Go3GnoYjnlS0smuUwUpx0HhmYRQ6DxurxATHqmAEE449iCsewhjS/PZQ7hNQ+tB6kRHPO1Btvs5mS2TKpGR4MM1PmBC+TO7xATkRkRvBXIg8waxvETN5a7RPQen6waggSxmorxz84LD5VOQG+JfYiC8bfLkSzMmsFUfvKOT399q02a/dWJDU5A5knyz8oQfaR2ta12gylNJamiruJ4mLB2Fve77tlKe8DTHXFMdZbs2M+5WmQUbhlWMo3kfy/c75Y4aaClJXJ+PYVG67+n0bCVx1IBaWK5V5nzMET79vGyoho4lqqDGVJV2CDG1dDtVi7Xf2oW1r3dnZ8QLFnKYVRGxbVeIB040gu8bys0mVgxqoKoubLVVJJegzps/SNFjSZyz1UpcNL7FW7O/aak1hLtFFJyDjJa8xu6x0O7rVWq15jpHzx9oFnkLNMyyAiXkDkaFqHEQDnTTzi+/ZD2kafLEtzV5RC14o2S+WY8otxo55e6Ldb7XitbIfdAw/2gt8x5Q4s4y18Iq17rS2zOOw650zwga0ORoQctCY07S9rVs1hefpMH4eA0xLMI9k/OuhGekSyErZnbv7QFsa93KNZp56Rxu39orVa2JLsannTpziv263tNYu5qzGpjdLzKigUesTHHu5ketGccMax9+46tdzWuUoeYrKDmC1Rz6+kZdvaa0SGX8RwNxBqPLSEZvJia0FaUiCZamYUJy4RTxQoUdXkfxcncexn2kyrQ4kWiiTPdb3H5cjyMPnn4SG0BNSPzGo+fpHEbhusy1W0PkzA9yp9oihxTqcAMl4k13COidkr5Nqse0avKYy26ChQ/2kDwMG2jz8yVto6hJeoB4wovu9llBmZgoUVZjoAN8F3ZMrJU8o499r16NiSSCQrsXfmEICjpWp8BCSsyjy6GFv7fpaS1nUFZTgoZldraBAccMJNeOUcvtMx0Yo5OJSVaprmDQ5wTcrVmMae7Wm6kGXxYe+20/igZr8YAyI/nA3bwMsxmOCs7sWR4+hJ94MF2O83Q1ViIV1jYGCWKLXR0Q1M0+zsnYrtiXYSZpxGmR58OcX46R813daGV1KkhgQRTWu6kd97LXn38kE0DAAkDcTqOWYOXSOZNwnsY9VhU8frRX1D54ygSTtz5Y3IC7HmQVQerH+mJrfOw5DNmyVd5P0A3ndG9z2UopLGrsas24ngOQFAOkannjKNhGgjYQMDesZHsZAMsdntKP7DBsgajShrQjkaGArdYiCXljM5uvGnvD+annSGQiOYc1HMk9AD9SI1AU3a+yBwyPI8DAnbW39xYZzjXCQPHKGdplUfqMj8xWEHbaxl7FNHtig2XJC6jUrRqDkYmd0x4mlkTl1Z8yWm1HGXBoa6wyst2znAmT5hkSvickMw/+tNW60p10hnb7XNsrFVkSZDqSpKygXBBz23LN6whnT3nMXdmdtSTmYuHCSNs03OTkPZvaconcWVTLkDWtccw/E9DvzyqdfJcl6zNMVAdwoPHLfAUjh5RhYA5eMW+DBJEVpd2Y4ixPE1MX77G8SWh+FBX+9NYqKyRNz38Y6l9kVzHExUZ0zJ02SK+tB5wm/ApdFs7UySs9Ju5lwk81JI9DFQ+0Kyy5wlK6A1SpI19ohTXlnT8x4mOh2+xYgZZGEjaw7qjevA65DI9YqPbKy5SWGmcs9a4l+sQc90zk1r7HPSsmbLcfAzqkzptEKfMdIVTuztrQ52eb1VCw/uWo9Ytl7ywQV31is26VgNaeMXR0Qm32QC45wzfBKHGa6r/ALa4j4CCJUiTKzH47jeylZQ6Kdp/HCORgdpOVRqdY2ApSpgfzLsMk215s4MzVJOp4bhTcOUWn7NlZDakIIGwfVxXx+kVm5LEZk5FUVYtRRoM97chmSdwBjqnY2yo7zCg/DLBUbeUlVGL+pi3nEt8GeUu93yyspVOuHPxz+scT+2GylbWm8d3l1JJP0juMxqCoFdwHEnIAdTQRSu31xuZRmBQxSr1puy7wLyBoeghWY43ycXs0lpcsk5FvkIyTPJqNeHWHN5oMFDvzB6ZQllOq8eAgbt2dcXw0a2iYJhrNXa+NaBjzYHJuuR5xClgUnKah/NVT45EesEz5GKhiObIoKCH9C4tLsNsVmK1KvJBpqX+QAOcXr7MbPNQzQJisH34WIBWmKlaVO0vIV3xSbksBd1RRidiAAN5O6Ou9lrMBiwZypYEqW25yCWmzB+Zj5ADdGTxpWy82plKKhfA3k2YJU5s7as2bH6AchQQdLFBEaLUxNAch6sbiNBG4iRkgMeRkeQxlsiLV+i/8j/+REsRy9WPOnkB9axqB5aJQYU8jwPGFdpliYkyU/vKVYcmBFR6w2Z4BtqK/EMNGGo/yOUBEjj983OZuKS4raZQwkb5stRssvF1XxK04GKE90929QcuEd3v65fvFMftLmk1MnUjThUcoqN63O7AibLDt/qKcDnmwIo3iK84pSJ3UcznWPKohY0qhIIoRHRE7Mj3ln05BB4VLHLnTwhrc3ZFiwMqRtf6kw4yOYJAQH+mvCGylOimdn7ifJ2U4m/hpvz0mMNwG4bzy17Z2WsC2WUiFasM8jQg8D+98R3R2USXtPimza4iQRSvBq5nPjBjihoaVrU0NacohdmeTJfQwtU4v7QAz2SNRyPGEt+3cGDVFZbippqjfEOVQYYm0jIQVZ5wJPQD5n5ERVGW6+zj/aO7g1FGFJ4FBUgJOFcmVjksymVCaNyOR57eEx5cxpcxSpBzVgQw6g5x9DdoOzMqcjAAAa4CNmueY3r4Zcopt49lppAFMaKNlJipOQZaITSYg5KQIiVm+KcVwzlQmAqaa0/6iK7bG89wstC7a0G4cTuA5mgEdCkdlHDZ2Szgfln18mm4YcWPswTRJhVZVamUgVJZ/MksKGPMkmFus29SMSs3Dc/tS5Jxu4wTZq5qFPtSZJ94n3n0oKDKpPXrhulLPKVQKHQ+AH+YCsNnlSBSWoB0rwHAcBB8ifXzJ86AfIw0vc5cmXc+BjKwhgTotW/8R6t6QDfU37wpltktKADpSvrEytUEcVIHXJh/xgAtDaJ3NKkci7Udm5stiuqk1BG8DpvilTpGee4x9GWlARmKgn5bwYq999kLPM2lNWJqcQP/ACrWM7aOrFmX8xxmXPpWug3dN3yiJpjPU/KOlWn7PFbJRQfyuPH2hDC6fs8lrmaHCK7TE7wNAAD+hilKjdzg+Sp9ibod2wpVS38Wadyf6afm37yMshWvYLHICoqIKIooD0+sQ3fc8uUANaaCgC+CiGAaE+TnnJN8G4FBSPI8BjYCEI9Aj0R6BG1IVFIysZG2GMh0MPbtGrfwpM6aPiVMKeDORWBV7TYMplnnJmc6KwzJO5q74d2saDqfKn+YUXjZEwkuVReLEU/XwBhu/clsYWO8ZU5ay3DcdxHUHMR6y1ipmzorB5Uxgw0YJMofHDDy6bz7zJ8iMif0gjO+GQxgJEY4XeAeorBLSqjIwttyYY0FJUezJae6qg7qAQve2kGI3nwNapjE1O16HzgZm2ZPnM2gJPKv0iK0SpstQWQgNofnUf5g25LzSTjxhs6bhurz5xl7XpKm6LMJGmYA8swOusTY9sa5F1nmE5nQfunWGdlnUHPWKzbr7oSECnDlwlpx5s3H1MASbfaZuasQvxEKqn8ooSfOG5pdkrDKXReJ9tyyhW9tyyMIRffc5TZ8luT4VPmGBiax2qVaamXMRWGeENiU9CP+4n1E+geGUeWMrTPOla5A+YrG06xMqK7kKGIpnrUE1y6QqnzWqQwz5UiK1W2qBQrVGhLGg6DQeusRvZqsUKD1nQTZ5xEIbNNJNSY9vG+lkihZVO8uaKOVNWb+UekNS8sUsPNRLGbb+/rAj2ypI0P7zHKKae0Cvn3k5xxSW4Xwose2W3pMY4JpNNQ2IEHTfmP0iJZeeEarSSSt/wBzo1jkG0IdqmDJF8KuTv4Z8YQ2mbhJGucLbHf82RqaDStaHPmNT1jJ1qxbQANc61hepu6LjhiviQT96JNImlWwjQ5ceP6f5hKZhJodOA+vGG1ksxpicMqjgDXpy8aQJvyavHGuA6XbSYNkzK7oR2+/5NmlmYVwqMqnCWLblXLNj5AVJ51j/wB4y7Vk095A0pog5M4r/uoOQit5EdPJ89I6XUVzIHUxOFjnkmxtLILhZso+8AK0O/LIiGxQyT+DNppktcOeecs7NOY9ISlfgJYVHp2XJUiQLCm4r4E44HAWaBWm5gNWX/G6HYEWiKo0wRkTYYyGAdbZwkpWmJjsqu9mOgrw3+EA/wDpwBxzT3k47/dX+VBuHPUx7OTvLUAxqJSgjLRphY+YVKV/mMHd3nD7EwTuOMJrzRUZWlnU4WppX3c9K1ypBt7W6jrL45tThoB40Plzjy9rSvcKN/eS6D+sfSsRPlEHl03zTZbQ6HhDK0uCIrNslBJhAIpXKnWPVt5U0OmnnFQl4Zm2Ez0iGCptCMojWXGlGYNMWE9+2kogVTRnrn8KgbTfIdTDqfFS7StWZh/lVR/UzV+QiZOlY4LdKiGyKuAzJmzJQbIOlBvPHPdxhLa71m2piK91Z60WhzbP2iV1FOBp+aCu1TYmk2VTs0xvTeBUKPQ+YhZa23DQZUjydVqHB7I9+We3pNMprfL8gX7tJRqqpYg5MSwPWgIAhpdRQuGR+7mA5VoQRwLHa9aQkc5VLACPJTb/AFBjkTmuVJ/c75YYyVNHQ7RaKkVFCcuVRkREMzMQhmWw4JeI1qpr4MQD5D0hjc9sDy8Te7UN/TqfKkejhz720+/9HjZtM4Rte9frRluvD7vLeZqwXZHM5DKKMljxt3toqxJrgxHfnQtr5Q7e0d9iJp7Vc+VaDOFtpYA64vlGebO3UYndo9NttyDS0mWcK2eTlrsA+rVPrEfdSmxAIq14YhvrTZYVFd0K2tK1pkD1/WDrHaym0upBHgdY5Gprm2eisWOqoNu+8TLKyLRVlYUVzQgngTwOWuY56w5sTYCyE5aivD95eUVq0yu9lFd4zXqIc3PPL2UTjmaMp41Shz65Hzjs0+VzVvtHm6rCo8LyN5bADvDxooGpI1NOUS2m/AyspxggbOlMVff36VzilX7e5qqqaBVAy5618a+cLbutf4qMfjWo5VFY6PUSIWmlXJL2pvpnnGXkFlEoBl7QO2x5k+gES9m76VWwTVQoQRiZRVa76jOEN65z5p4zHPmxgZTA1zaOqMU4KLXBcrl7UfdHAIrZ2ajBRsrX31X3SN4GTcFOvQLRZQKTJZqjAEEaEHMU5UjjcjaBU6GOmfZfbzOscyQ5q0h6D8jVK+RDDpSHCbfDObU4FD8URpMQ5MpowNVPBhoem48ou92WrvZSOMsQzHAjJh4EERS3NKiLD2Tm1lOOE1h8j8zGi7OOatWPqx5HkZGhkS2ZAtrmD4paMOi4lPzHnDCYIWWqyvsvLIMyWSU3Ykb25bfQ8QI1l3qr11BBoVOTKfhYcYE/AmVu+prfeWBrlSnQqPqDELzWdkXM4ds8sIy9flDa3ULq4oTTCVPvLz4U1rEEk4a4RUtqfkByjN9kMElJqTur+/P5xkyy4lJIpTMGvA6U64R4wzkXc2EsRUnQaeMQyLE9RiNabtw/eUXFWZsns0s0FYKaVlHiZZQQrZRsQK5iZxVu1VlImSplMiyqeoao+Z8ous4wuvOzCdLZDv0PAjQxMlaCMtrs5pfWV4OD/pLTpRfrWAbUsNu08oo6zmlnvFXA9ATiUVzHAZ19IXmkxQy5gitRHz+ti45tz6Z9NoJqWJCGbLBmCu4ZcOZ6xMuWmvAb+Xygp7OSaAVO4DP0gmRYGlEMwrM91NyH4mpvG4fsVjXqfQ2yzWJX5PLdkRL/ANNQCa6tmW9SfKGfZWwNMk2g/wArEf3KK+hgGVI2wHGROf79YvvZuSEk0pQMuECnu19dPWO3T47m5eDydVm24lHyc0saVxpoTUAcGBqBCuctTnu+cX3tDZEkuWCgYnzoNkZVXXP1OkVu8bsxEsmupG48xz4iMdj5+TZ2YtQuL6aRXZKjDpnvPOCrL+/pHryiDQqAd+WcEWeVTWM5z4O6CroMsuQJ5RtcxIsLKNZkwhR1Cj/PnEgsTMmeypyJ3034RvJ0rp8ot3ZS6lNHw7KIQqjMKDUEk8gTU8WMaaSD5b8nBrcsfHg5ZapZJz4RpIXMb6Ra+0NgSU+AitSSG5VhfZpIGmfACOhRthDNcEJb8s+YmgZPrycDaB66+MLlEWGyS2lMyuneSX9tKgHk6n3XG4+ByiS0dk3zeQyzU1G6YK7mTjzBpDbNYNLhiWyjOLv9kT/iWw7qJ54np9YqLWR0OGgDGuugA1ZuCgZkxf8AsTdxkWZggYvObFSm1hAohI3VFWpux0h4ly2Z62S2qKGE62r3kzPJBVvoPH6xbuy9lMuzri9pyZh5YzUD+3DFT7N9lpmNplpoAZmNkBriIACqT8CgDLea7ovfeR0JHmTfgnxRkRYoyKMwB7otytUBGPFZhHoy19TEjXRa5mc0yl/mqTMpwxACLeTEcwwbEJlekXMy715k1JMH2S6AuZNT6QRMNI3lz90UoozMezZamArUANIOmzxTWE9pmVikSyJpkQWq103xrOrC+eCYZmwj74TGwnQBLlwRghCN7TZ1cZgHl+98VS97AyMTIUZ7sIJB6DMg+fWLIzxHOAIziJQUuy4TcXwc/M6dmpBXiZdMJ8VFYaXciKlZhzrkKip6b9eUPVkSxXHioeDERoLTZZRqskFuLbR9ax5GdvFP8MZS+1fqz1ceRThzSF9juVmHeEELXf7TVroOEPJc8pQEU4CNE7TA6LAV5Xj3hrpFaTUaicvx49q+pjqMcGr3WyS+lE5Kbxu3GEN3hErLYUJOWKvPIHSJGtZrDCw2hcVXUMOBjszKouSXP7mWFtVFvgrltsU9NCrJXIsFYU4ZjIxvd4oavgH5Zag/3Uy8IstpmWUn+EfBmA8qxolpkS81krXi1W+daR5qzZH/AEpfp/k9F7a+JAiWXvSGoQnGmvidTzh3KnKlAPZG7PTeDTOhgC03yZgAIAgZ7RlHo6dzcbmqft2cGZK6TsN7QJKtEnu6CoP4b5YlqakORkw3A1ypoNIqtnsolbM8YTuYZqfEfOGP3zC1Ymm30GFCtRwNCPIxOd5FJbY2vrR2aVY9r3SoU3hdzGUzSqHLVc/loYEu6fORO7WSd20a7PMU315wY7Syckw9GYelYkkBScx5kn6xUHJvlFZJQUaTv7jPs/Zpi0MyazHctcZ6uxzJ6UEXCzaZknqYrFimU00h5Zp0bqKOCUmxsGjYNA6PEymKokmDRkaxkAFsaIyYlMQuIsTInNYiMlY1tEzCKk0EJ7Te9CAATXjkPE7oCBpaBLUVJA6mEVqveQDQMWPIQBe14IqkzCGY6KCaePARUrTf2E7IA/KKD0zPUmCwUHLouRvWWfi8RGkpu8OzT+kFz5VGcUWVfbsTU5anf5g5Qxs18NKcMGowAII4EV8cjpDbD0n5Lyl2lslYFvhZGQ+FagxAyEVBFDwP7zgm4b7E5e8d8QQVw1FSxphoPPOIzaDMdiwyOZp7vMenWBMmUUhdM1gC8LassbbUJyCqMTE8AIB7RdqZNlJExhiHuDMk86ZjXTXzjmtv7WS5jlsU8EimJQgoOVTUekDsmML7L5NvkLtMjhTUBmKUGdK0rlnlGpPeLiRgy8RTXmRlHPZM3varJtJct/8AHNqrHkKsQx6GHVx3p3AMs1x0wkHLPjmK+G+MXFN8nS1S/CWBlo1NDEorAjTg+hGVKmlAGOgHEeUPrLZQ6hgCK6gjQwopXRMpNLkRzxQ1MF2ZwQKVPGgOXpn6DnGkwoZzBs1SteZG7zp+9dZ9owEy0ajV2RyJ1JHLMmFabcfYdOk/cMnOij2Ti4EitNxyiFVEwbINRrQg08MvnFNN6mQ7sbWiOWzwgzH6GmQ6ViSR2rHeh/vIY7xMlMAw31IJI84Xpmn5/wDfYs2AgxJQ0jBeMu0y9ggTMsNCCppXEAw36ZQRd57xSKbamjLwOdD0yJi4pEyvtiq0CnXgNYGIPCOjWC5ZU6zNKU/iqxmZpmaAChbfXPIndTKOb3hbFU61FaCnvU16CG0EZHqS65ivll5wTY1z3eY/zGrWn8LEXahOFZdQKAZ+Wm4RUZt/zUYgbNDwHrlC2tGkal0dJsxhzZDHN+z/AGvd3CPLWYTwADeFNY6PdVplTEDKSn8rZHyOcVREk4sayYJWI5KRI0BBuHjI0BjIB0XSAL5vNLNLLvnnRVGrMdFEHxz+9rUbRa5japIJlS+HeZd63UGi+EWIEvm22mcp28Ex9lVT2ZQO+urMBnXSNL1VbBYJk47TIlELksWdqKmInM7RBPjDGTI21rCz7VVpYFFKjvkJHHDVs/ERM5bYtjxw3zUfc4/L7Tz5JAD4lGqPmGOZYneCSSagimQ0FIJtd8d5K7yUABUBwc2Q7qHep4xWbYdo9YnuG0BZyq3sTPw3HJ8vQ0MKFtWztzxjGVRXQ1sdqZlJzAqKmuW/LrBcu9AGAxaeZ4Zwltv4dUBpQkHwNDTyhd3hGmnGkVt4ML5s6r2JvEmbh3Hd1y+dPWLVeV5sZn3aWaM3tMNVGppzpTzEUD7PAWnpiNMq+QanqBFvulFa8gzmiutoIP5ZspVHkPIQ4qlRzZfiOO9sJoa2TwuSo5lj+jZJrvJYE1OtYTQ47ZWUyrdakOonzD4MxYHyIhNFIvoyLJc1v78hJmc1BVH3sq5lG4mmYPWK4wpG9ktBlurjVGDDwNaQNWIt82+AMt9Q3SmQrz5R1G4bxVrG84aCWH8QG/SOJX9KEufMVa0xVHRgGUeREdW7K2NhdTV96WOu4n0MSopOycjuKKiL6PfYaDM4SN5JO1nXWsJ+1N/FnaXKNFGyzDVuIruXlAlkciZOmHVA7CvxE4V9WhIYFFJmlHkYDHhjBFAmMLrtrSnBU9RuI5iOuXLasDS5jnYmoBi4g6YjxU7+FfHjMnWOz3Rd7Tbtl0oSo45gFqVpwz+UYv4zXJ/Cv5jTtXazIkEo1GbZBBoaEbWfMZeMc2strGrjFQ7PnpFy7YEPYbO21j7qr1oBXZGzx3xyK0TSGpwhyx7jLE6TLjbbZs1A2Vzw5kDifSEM0LNVp03YQGlR7TtrgSuuWpOQjS67a9QtTnkD13HlAt/WoPMwLlLl7CAaa7RpxJqYquSk6RPZL+7tqJLVZe8AkORzmak+nKG0m/JE2czvKVQKOgbMNhWjynBy21rhO5wvxExUBE0r55Q3wOMdzO12iwNIAm2GYyBgGVMRaUwIqAUaoAI4Uh92c7Ri0jA693OAqU3MBkWQ7xXIjUesJeyEzHd1nJ3S8P8AaSB8ogmSKOGXJlbEpGoYajowqCOkT2TRfIyNLPPDqGyzEZAIu8c0uOpVyde9mk9TNesdLjnk2T93tc+UcgzGdL5rMNWA6PiHiIoSDwKFTEPbqwmfd80KKsg7wDjgzIHhWJQ1RSDLvtY9lomS3JxY4txkpLwfL1tTOo0OkDWcHGtNcQp5iOkfaF2FezTXmyaGzOcQH+mx1QnQLvBNBurWlV/ZazyKOHs7YpWFy5BJrUYVprmQSABnQxGNNcM7ss45FvX2E1/WfHOmBaVDn55iB7Bc7Fs/Wv1iw2q5Ulu0wTs2YtT3tqpNRXjDy4rOZsupWpxYVoPa/f0i9yurOZ8KwzsFdREzEB7A1/f7zja9Z33ebJm/6M6YH3jC5z9DXwi5XTd4kywup1Y8zCjtPd4JJI2JtATuVwKAnkRlBfJzyp8lH+1zs/iK22UKqyhZtNxHsv0IoPARzAiO0XNe33etktQ/D9lGbTCfcflwMKr7+zVHYvZnopz7uoyP8pOo5EjrFJlKqplFua5WnyyVdSQfYyJHMrWo8IYWXsqqms9+iDIniTnUAbzBH/sK0KR+Gx8cJ/2hh/uhlYOy85GUzFCKGBWWpFZjjNMVGZmGKh2mFKaRe5EtP3NJ1xC023CBRBQE/ly+QEdSu+zhJWClARSnKlAIWXVdQk65sfaP0ENscZ2RLk5L2nuUyDa8tllDA8g6sfT5RSpoHDyjvt72FZqEFQaggjiDqI5je3YiYtWs34ks+4SA68s8mHrBdG+OSfDKwlzzmAKynIYVBC5EdRE96WASJaI1O9JxMN6ilAp66+ENLJYrYgKIZ0unulwo8MRX0iWx9jJ8xqzCBXMmuJjzqNnzaD1I1waek75YkuS7mnTVRRWpjs06d3EtElmlFwZbwRSnnCu5LolWRagVemup849kOZ00N7qmo5tuPQH6xnHltsWaSaUV0g++PxJEtXUMEUgDMVUkkZg7t3WOT37dTK2IAlTwjskwAjDuplFYtlgKsRSqnMfURrZlHg5xcskmcuRGcBWaSZr0qAWzqdIu4Kd8AoPtUJrlwOv6QLI7HuswsZkpUxHMtmBU+7rpBCW5ui5KiqWuxPKbC4ofQ9DHiCkWPtdNlMVC6oMNeI3kjcOsFdjuzZmTFmTRREOIqd5Hsg8M86cs9RCn7GkOFbOkXDZe4sciUdVlivU5n1MQMdTzia12r10gKbNoISMw+zWxgtAcgSB0BNIyJbusBMtSdTn5kx5CEdchP2kuQWlFKnBNlmst92eqsN6mmfgd0OI8iyDnJnOjd3OQypnA+w3NH0I5awSr1113UofrF5nS1YUYBhwIqPKBP/SpI0lIOghDspRviYjFHl1l09qozHwldT5GK+0iROHdpZnC4sQSUrABiKVop/QecdQa6ZGolS68SoPzjWZLoKAUHADKM5KUuLopSS8HOrL2EQnE4YD4Wap6Gmg8TFis13y5QGEDIUGVABwUbhDmbAcxYUYxj0KUpS7B2MbMgZSrAFTkQY1MSJFWZ0Vi9+zGJaU7xN1TR15A7x1itpclrs+UiZMC/AykjwGfpSOoKtY8eVDHbKFZJVuYDGacdnD/AMs/SG1lsGDaY4n47h0/zDuckBzVMJgDmPY9EsxMsmHYUQUgG2WI5tLybeNx/WHHcxoyQmwKrNtsxcmlnw/WIp95uRRZYHU/qflFitCA6isCd1wHzhWX+RX1sk2b7Z2fhFaHqdSOlBxhzZbL3Y5wbKk8o2MqHYdgbxDOQEfKDmlQPMWCwoql5XVhcuoFDmQRUc/CFV52F5wqEl4sgC1cNNNQ1R41i6zYT2y7ZbGoqh4oSvmND4iMlDbLdFm261TEl03Aqkd6UDDXCCDv94nZ8ADzi0yGouGWtEX4RUCugy3nPL/uF0q7WIoXDDcSKOP6hr4gwVJuyYvsORnX22HyEb2ZkjWgs1fADgBoIIsdkM1gDkoOf+Ilsd1vrMcHktf+TGphzKQKKAUEJsYSDTIaRkQ4o9gs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64" y="1414594"/>
            <a:ext cx="312946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074586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+mj-lt"/>
              </a:rPr>
              <a:t>Portvinet </a:t>
            </a:r>
            <a:r>
              <a:rPr lang="fi-FI" dirty="0">
                <a:latin typeface="+mj-lt"/>
              </a:rPr>
              <a:t>indelas i tre </a:t>
            </a:r>
            <a:r>
              <a:rPr lang="fi-FI" dirty="0" smtClean="0">
                <a:latin typeface="+mj-lt"/>
              </a:rPr>
              <a:t>huvudgrupper:</a:t>
            </a:r>
          </a:p>
          <a:p>
            <a:endParaRPr lang="fi-FI" b="1" u="sng" dirty="0">
              <a:latin typeface="+mj-lt"/>
              <a:hlinkClick r:id="rId3"/>
            </a:endParaRPr>
          </a:p>
          <a:p>
            <a:r>
              <a:rPr lang="fi-FI" b="1" u="sng" dirty="0" smtClean="0">
                <a:latin typeface="+mj-lt"/>
                <a:hlinkClick r:id="rId3"/>
              </a:rPr>
              <a:t>Tawny</a:t>
            </a:r>
            <a:r>
              <a:rPr lang="fi-FI" dirty="0">
                <a:latin typeface="+mj-lt"/>
              </a:rPr>
              <a:t/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Lagrad Tawny, Tawny med ålder, Colheita, Garrafeira</a:t>
            </a:r>
            <a:r>
              <a:rPr lang="fi-FI" dirty="0" smtClean="0">
                <a:latin typeface="+mj-lt"/>
              </a:rPr>
              <a:t>.</a:t>
            </a:r>
          </a:p>
          <a:p>
            <a:r>
              <a:rPr lang="fi-FI" dirty="0">
                <a:latin typeface="+mj-lt"/>
              </a:rPr>
              <a:t/>
            </a:r>
            <a:br>
              <a:rPr lang="fi-FI" dirty="0">
                <a:latin typeface="+mj-lt"/>
              </a:rPr>
            </a:br>
            <a:r>
              <a:rPr lang="fi-FI" b="1" u="sng" dirty="0">
                <a:latin typeface="+mj-lt"/>
                <a:hlinkClick r:id="rId4"/>
              </a:rPr>
              <a:t>Ruby</a:t>
            </a:r>
            <a:r>
              <a:rPr lang="fi-FI" b="1" dirty="0">
                <a:latin typeface="+mj-lt"/>
              </a:rPr>
              <a:t> </a:t>
            </a:r>
            <a:r>
              <a:rPr lang="fi-FI" dirty="0">
                <a:latin typeface="+mj-lt"/>
              </a:rPr>
              <a:t/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Lagrad Ruby, Crusted Port, Late Bottled Vintage, Quinta Vintage, Vintage </a:t>
            </a:r>
            <a:r>
              <a:rPr lang="fi-FI" dirty="0" smtClean="0">
                <a:latin typeface="+mj-lt"/>
              </a:rPr>
              <a:t>Port.</a:t>
            </a:r>
          </a:p>
          <a:p>
            <a:endParaRPr lang="fi-FI" b="1" u="sng" dirty="0">
              <a:latin typeface="+mj-lt"/>
              <a:hlinkClick r:id="rId5"/>
            </a:endParaRPr>
          </a:p>
          <a:p>
            <a:r>
              <a:rPr lang="fi-FI" b="1" u="sng" dirty="0" smtClean="0">
                <a:latin typeface="+mj-lt"/>
                <a:hlinkClick r:id="rId5"/>
              </a:rPr>
              <a:t>Vitt</a:t>
            </a:r>
            <a:r>
              <a:rPr lang="fi-FI" dirty="0">
                <a:latin typeface="+mj-lt"/>
              </a:rPr>
              <a:t/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Torrt vitt, Sött vitt, Lagrat vitt.</a:t>
            </a:r>
          </a:p>
        </p:txBody>
      </p:sp>
    </p:spTree>
    <p:extLst>
      <p:ext uri="{BB962C8B-B14F-4D97-AF65-F5344CB8AC3E}">
        <p14:creationId xmlns:p14="http://schemas.microsoft.com/office/powerpoint/2010/main" val="154063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4</a:t>
            </a:fld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42098"/>
            <a:ext cx="305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latin typeface="Arial Rounded MT Bold" panose="020F0704030504030204" pitchFamily="34" charset="0"/>
              </a:rPr>
              <a:t>Mera detaljerade arter:</a:t>
            </a:r>
            <a:endParaRPr lang="fi-FI" sz="20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268372"/>
            <a:ext cx="39414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>
                <a:latin typeface="+mj-lt"/>
              </a:rPr>
              <a:t>Ruby</a:t>
            </a:r>
            <a:endParaRPr lang="fi-FI" sz="1600" dirty="0" smtClean="0">
              <a:latin typeface="+mj-lt"/>
            </a:endParaRPr>
          </a:p>
          <a:p>
            <a:endParaRPr lang="fi-FI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+mj-lt"/>
              </a:rPr>
              <a:t>Fine Old </a:t>
            </a:r>
            <a:r>
              <a:rPr lang="fi-FI" sz="1600" dirty="0" err="1" smtClean="0">
                <a:latin typeface="+mj-lt"/>
              </a:rPr>
              <a:t>Ruby</a:t>
            </a:r>
            <a:r>
              <a:rPr lang="fi-FI" sz="1600" dirty="0" smtClean="0">
                <a:latin typeface="+mj-lt"/>
              </a:rPr>
              <a:t> </a:t>
            </a:r>
            <a:r>
              <a:rPr lang="fi-FI" sz="1600" dirty="0" smtClean="0">
                <a:latin typeface="+mj-lt"/>
              </a:rPr>
              <a:t>Port</a:t>
            </a:r>
            <a:br>
              <a:rPr lang="fi-FI" sz="1600" dirty="0" smtClean="0">
                <a:latin typeface="+mj-lt"/>
              </a:rPr>
            </a:br>
            <a:endParaRPr lang="fi-FI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+mj-lt"/>
              </a:rPr>
              <a:t>Vingtage Character</a:t>
            </a:r>
            <a:br>
              <a:rPr lang="fi-FI" sz="1600" dirty="0" smtClean="0">
                <a:latin typeface="+mj-lt"/>
              </a:rPr>
            </a:br>
            <a:endParaRPr lang="fi-FI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+mj-lt"/>
              </a:rPr>
              <a:t>Vintage Port</a:t>
            </a:r>
            <a:br>
              <a:rPr lang="fi-FI" sz="1600" dirty="0" smtClean="0">
                <a:latin typeface="+mj-lt"/>
              </a:rPr>
            </a:br>
            <a:endParaRPr lang="fi-FI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+mj-lt"/>
              </a:rPr>
              <a:t>Single Quinta Vintage Port</a:t>
            </a:r>
            <a:br>
              <a:rPr lang="fi-FI" sz="1600" dirty="0" smtClean="0">
                <a:latin typeface="+mj-lt"/>
              </a:rPr>
            </a:br>
            <a:endParaRPr lang="fi-FI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+mj-lt"/>
              </a:rPr>
              <a:t>Lage Bottled Vintage = LBV</a:t>
            </a:r>
            <a:br>
              <a:rPr lang="fi-FI" sz="1600" dirty="0" smtClean="0">
                <a:latin typeface="+mj-lt"/>
              </a:rPr>
            </a:br>
            <a:endParaRPr lang="fi-FI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+mj-lt"/>
              </a:rPr>
              <a:t>Tawny Port</a:t>
            </a:r>
            <a:br>
              <a:rPr lang="fi-FI" sz="1600" dirty="0" smtClean="0">
                <a:latin typeface="+mj-lt"/>
              </a:rPr>
            </a:br>
            <a:endParaRPr lang="fi-FI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+mj-lt"/>
              </a:rPr>
              <a:t>Find Old Tawny Port</a:t>
            </a:r>
            <a:br>
              <a:rPr lang="fi-FI" sz="1600" dirty="0" smtClean="0">
                <a:latin typeface="+mj-lt"/>
              </a:rPr>
            </a:br>
            <a:endParaRPr lang="fi-FI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+mj-lt"/>
              </a:rPr>
              <a:t>White Port</a:t>
            </a:r>
            <a:br>
              <a:rPr lang="fi-FI" sz="1600" dirty="0" smtClean="0">
                <a:latin typeface="+mj-lt"/>
              </a:rPr>
            </a:br>
            <a:endParaRPr lang="fi-FI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+mj-lt"/>
              </a:rPr>
              <a:t>Colheita</a:t>
            </a:r>
            <a:endParaRPr lang="fi-F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207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774128" cy="817160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Viner i kväll</a:t>
            </a:r>
            <a:endParaRPr lang="fi-FI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23652"/>
            <a:ext cx="4392488" cy="3508977"/>
          </a:xfrm>
        </p:spPr>
        <p:txBody>
          <a:bodyPr>
            <a:normAutofit lnSpcReduction="10000"/>
          </a:bodyPr>
          <a:lstStyle/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Niepoort Ruby</a:t>
            </a:r>
          </a:p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Smith &amp; Woodhouse LBW 2002</a:t>
            </a:r>
          </a:p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Graham´s Crusted Port</a:t>
            </a:r>
          </a:p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Burmeister 20 Years </a:t>
            </a:r>
            <a:r>
              <a:rPr lang="fi-FI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ld Tawny</a:t>
            </a:r>
          </a:p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Graham’s Vintage Port 2000</a:t>
            </a:r>
            <a:b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fi-FI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110" name="Picture 14" descr="http://www.sydsvenskan.se/ScaledImages/644x429/Images2/2014/8/21/01024170.jpg?h=74bcf880e6821a227106b76eff382a35&amp;fill=False&amp;cut=False&amp;ql=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4029270" cy="27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5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34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17043"/>
              </p:ext>
            </p:extLst>
          </p:nvPr>
        </p:nvGraphicFramePr>
        <p:xfrm>
          <a:off x="994686" y="2026511"/>
          <a:ext cx="4652970" cy="3833420"/>
        </p:xfrm>
        <a:graphic>
          <a:graphicData uri="http://schemas.openxmlformats.org/drawingml/2006/table">
            <a:tbl>
              <a:tblPr/>
              <a:tblGrid>
                <a:gridCol w="2326485"/>
                <a:gridCol w="2326485"/>
              </a:tblGrid>
              <a:tr h="32636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Varunummer: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003235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Alkohol: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20,00 %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Extrakt: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g/l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Syror: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 g/l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Socker: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g/l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131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kcal / 100 ml (670 kJ / 100 ml)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Förpackning: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flaska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Förpackningsstorlek:</a:t>
                      </a:r>
                      <a:endParaRPr lang="fi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st.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Förslutning: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naturkork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Pant: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0,10 €</a:t>
                      </a:r>
                    </a:p>
                  </a:txBody>
                  <a:tcPr marL="81590" marR="81590" marT="40795" marB="4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4686" y="518407"/>
            <a:ext cx="771833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>
                <a:latin typeface="Arial Rounded MT Bold" panose="020F0704030504030204" pitchFamily="34" charset="0"/>
              </a:rPr>
              <a:t>Niepoort Ruby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16,90 € 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0,75l    /    22,40 €/l 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Mörkröd, söt, mogen körsbärighet, fikonkaraktär, balanserad, varm </a:t>
            </a:r>
            <a:endParaRPr lang="fi-FI" dirty="0" smtClean="0">
              <a:latin typeface="Arial Rounded MT Bold" panose="020F0704030504030204" pitchFamily="34" charset="0"/>
            </a:endParaRPr>
          </a:p>
          <a:p>
            <a:r>
              <a:rPr lang="fi-FI" i="1" dirty="0" smtClean="0">
                <a:latin typeface="Arial Rounded MT Bold" panose="020F0704030504030204" pitchFamily="34" charset="0"/>
              </a:rPr>
              <a:t>Niepoort, Ruby Port</a:t>
            </a:r>
          </a:p>
          <a:p>
            <a:endParaRPr lang="fi-FI" dirty="0">
              <a:latin typeface="Arial Rounded MT Bold" panose="020F0704030504030204" pitchFamily="34" charset="0"/>
            </a:endParaRPr>
          </a:p>
        </p:txBody>
      </p:sp>
      <p:pic>
        <p:nvPicPr>
          <p:cNvPr id="3075" name="Picture 3" descr="http://www.alko.fi/ProductImages/Scaled/003235/product.jpg?md5=8673dd16b98912fb839dd16ca54f9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73676"/>
            <a:ext cx="10382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6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5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6238"/>
              </p:ext>
            </p:extLst>
          </p:nvPr>
        </p:nvGraphicFramePr>
        <p:xfrm>
          <a:off x="611560" y="2636912"/>
          <a:ext cx="5832648" cy="3931920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335280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345077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Socker: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821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kcal / 100 ml (680 kJ / 100 ml)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45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Tilläggsinfo: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Flaskan innehåller fällning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Förpackning: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Förpackningsstorlek: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Förslutning: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naturkork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9145" y="548678"/>
            <a:ext cx="7416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latin typeface="Arial Rounded MT Bold" panose="020F0704030504030204" pitchFamily="34" charset="0"/>
              </a:rPr>
              <a:t>Smith Woodhouse Late Bottled Vintage Port 2002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25,90 € 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0,75l    /    34,40 €/l 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Mörkröd, söt, fikonkaraktär, körsbärig, blåbärig, kryddig, </a:t>
            </a:r>
            <a:endParaRPr lang="fi-FI" dirty="0" smtClean="0">
              <a:latin typeface="Arial Rounded MT Bold" panose="020F0704030504030204" pitchFamily="34" charset="0"/>
            </a:endParaRPr>
          </a:p>
          <a:p>
            <a:r>
              <a:rPr lang="fi-FI" dirty="0" smtClean="0">
                <a:latin typeface="Arial Rounded MT Bold" panose="020F0704030504030204" pitchFamily="34" charset="0"/>
              </a:rPr>
              <a:t>varm</a:t>
            </a:r>
            <a:r>
              <a:rPr lang="fi-FI" dirty="0">
                <a:latin typeface="Arial Rounded MT Bold" panose="020F0704030504030204" pitchFamily="34" charset="0"/>
              </a:rPr>
              <a:t>, </a:t>
            </a:r>
            <a:r>
              <a:rPr lang="fi-FI" dirty="0" smtClean="0">
                <a:latin typeface="Arial Rounded MT Bold" panose="020F0704030504030204" pitchFamily="34" charset="0"/>
              </a:rPr>
              <a:t>lång. </a:t>
            </a:r>
          </a:p>
          <a:p>
            <a:r>
              <a:rPr lang="fi-FI" i="1" dirty="0" smtClean="0">
                <a:latin typeface="Arial Rounded MT Bold" panose="020F0704030504030204" pitchFamily="34" charset="0"/>
              </a:rPr>
              <a:t>Symington</a:t>
            </a:r>
            <a:r>
              <a:rPr lang="fi-FI" i="1" dirty="0">
                <a:latin typeface="Arial Rounded MT Bold" panose="020F0704030504030204" pitchFamily="34" charset="0"/>
              </a:rPr>
              <a:t> </a:t>
            </a:r>
            <a:r>
              <a:rPr lang="fi-FI" i="1" dirty="0" smtClean="0">
                <a:latin typeface="Arial Rounded MT Bold" panose="020F0704030504030204" pitchFamily="34" charset="0"/>
              </a:rPr>
              <a:t>Family Estates, Later Bottled Vintage Port</a:t>
            </a:r>
            <a:endParaRPr lang="fi-FI" i="1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 descr="C:\Users\helander\AppData\Local\Temp\345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41230"/>
            <a:ext cx="1656184" cy="47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7</a:t>
            </a:fld>
            <a:endParaRPr lang="fi-FI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37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332656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latin typeface="Arial Rounded MT Bold" panose="020F0704030504030204" pitchFamily="34" charset="0"/>
              </a:rPr>
              <a:t>Graham's Crusted Port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26,30 € 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0,75l    /    34,93 €/l 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Tegelröd, söt, körsbärig, fikonkaraktär, inslag av mörk choklad, kryddig, varm </a:t>
            </a:r>
            <a:endParaRPr lang="fi-FI" dirty="0" smtClean="0">
              <a:latin typeface="Arial Rounded MT Bold" panose="020F0704030504030204" pitchFamily="34" charset="0"/>
            </a:endParaRPr>
          </a:p>
          <a:p>
            <a:r>
              <a:rPr lang="sv-SE" sz="1600" i="1" dirty="0">
                <a:latin typeface="Arial" panose="020B0604020202020204" pitchFamily="34" charset="0"/>
                <a:cs typeface="Arial" panose="020B0604020202020204" pitchFamily="34" charset="0"/>
              </a:rPr>
              <a:t>Touriga Nacional, Touriga Franca, Tinta Roriz, Tinta Barroca, Tinto Cão. </a:t>
            </a:r>
          </a:p>
          <a:p>
            <a:r>
              <a:rPr lang="sv-SE" sz="1600" i="1" dirty="0">
                <a:latin typeface="Arial" panose="020B0604020202020204" pitchFamily="34" charset="0"/>
                <a:cs typeface="Arial" panose="020B0604020202020204" pitchFamily="34" charset="0"/>
              </a:rPr>
              <a:t>Symington Family Estates, Crusted Port</a:t>
            </a:r>
          </a:p>
          <a:p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420888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Produktionsområde</a:t>
            </a:r>
            <a:r>
              <a:rPr lang="sv-S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Druvorna till basvinet kommer från flera olika vingårdar i Dourodalen.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Tillverkning: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Druvorna skördas manuellt. Basvinet jäser med hjälp av naturliga jästsvampar under två dygn. Då tillsätts 77-procentig druvsprit för att stoppa jäsningen, vilket gör att vinet behåller sin naturliga sötma.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Lagring: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Portvinet har flasklagrats i minst tre år.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Producent: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Portvinshuset Graham grundade år 1820 av en familj med samma namn. År 1890 byggdes produktionslokaler i närheten av Dourofloden. Företaget har fortfarande verksamhet i lokalerna. Portvinsfamiljen Symington förvärvade Graham's på 1970-talet.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Annat: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Producenten rekommenderar att portvinet dekanteras.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8</a:t>
            </a:fld>
            <a:endParaRPr lang="fi-FI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41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90086"/>
              </p:ext>
            </p:extLst>
          </p:nvPr>
        </p:nvGraphicFramePr>
        <p:xfrm>
          <a:off x="971600" y="1783490"/>
          <a:ext cx="5832648" cy="4297680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214183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345077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Socker: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821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kcal / 100 ml (680 kJ / 100 ml)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45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Tilläggsinfo: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Flaskan innehåller fällning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Förpackning: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Förpackningsstorlek: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Förslutning: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naturkork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3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44936" y="605132"/>
            <a:ext cx="3921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latin typeface="Arial Rounded MT Bold" panose="020F0704030504030204" pitchFamily="34" charset="0"/>
              </a:rPr>
              <a:t>Graham's Crusted </a:t>
            </a:r>
            <a:r>
              <a:rPr lang="fi-FI" sz="2000" b="1" dirty="0" smtClean="0">
                <a:latin typeface="Arial Rounded MT Bold" panose="020F0704030504030204" pitchFamily="34" charset="0"/>
              </a:rPr>
              <a:t>Port</a:t>
            </a:r>
            <a:endParaRPr lang="fi-FI" sz="2000" b="1" dirty="0">
              <a:latin typeface="Arial Rounded MT Bold" panose="020F0704030504030204" pitchFamily="34" charset="0"/>
            </a:endParaRPr>
          </a:p>
        </p:txBody>
      </p:sp>
      <p:pic>
        <p:nvPicPr>
          <p:cNvPr id="6146" name="Picture 2" descr="http://www.alko.fi/ProductImages/Scaled/350927/product.jpg?md5=78ab945474c55cce2aa14ff1b0d174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05242"/>
            <a:ext cx="139446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80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1246</TotalTime>
  <Words>756</Words>
  <Application>Microsoft Office PowerPoint</Application>
  <PresentationFormat>On-screen Show (4:3)</PresentationFormat>
  <Paragraphs>262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PowerPoint Presentation</vt:lpstr>
      <vt:lpstr>Portugal</vt:lpstr>
      <vt:lpstr>PowerPoint Presentation</vt:lpstr>
      <vt:lpstr>PowerPoint Presentation</vt:lpstr>
      <vt:lpstr>Viner i kväll</vt:lpstr>
      <vt:lpstr>PowerPoint Presentation</vt:lpstr>
      <vt:lpstr>PowerPoint Presentation</vt:lpstr>
      <vt:lpstr>PowerPoint Presentation</vt:lpstr>
      <vt:lpstr>PowerPoint Presentation</vt:lpstr>
      <vt:lpstr>  Burmester 20 Years Old Tawny 20,30 €  0,375l    /    54,13 €/l  Kopparbrun, söt, nötig, fikonkaraktär, russinkaraktär, svag kryddighet, elegant, lång Touriga Franca, Tinta Amarela, Touriga Nacional, Souzão, Tinta Barroca, Tinta Roriz.  </vt:lpstr>
      <vt:lpstr>   </vt:lpstr>
      <vt:lpstr> Graham's Vintage Port 2000 99,00 €  0,75l    /    132,00 €/l  Mörkröd, söt, mogna fikontoner, mörka plommontoner, chokladig, kryddig, balanserad, elegant  Symington Family Estates, Vintage </vt:lpstr>
      <vt:lpstr>PowerPoint Presentation</vt:lpstr>
      <vt:lpstr>PowerPoint Presentation</vt:lpstr>
      <vt:lpstr>PowerPoint Presentation</vt:lpstr>
      <vt:lpstr>Tack!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Provence</dc:title>
  <dc:creator>Helander-Björkwall Pirjo</dc:creator>
  <cp:lastModifiedBy>Helander-Björkwall Pirjo</cp:lastModifiedBy>
  <cp:revision>101</cp:revision>
  <cp:lastPrinted>2014-11-19T13:49:15Z</cp:lastPrinted>
  <dcterms:created xsi:type="dcterms:W3CDTF">2014-04-09T07:23:50Z</dcterms:created>
  <dcterms:modified xsi:type="dcterms:W3CDTF">2014-11-20T20:42:23Z</dcterms:modified>
</cp:coreProperties>
</file>