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6" r:id="rId2"/>
    <p:sldId id="273" r:id="rId3"/>
    <p:sldId id="259" r:id="rId4"/>
    <p:sldId id="274" r:id="rId5"/>
    <p:sldId id="280" r:id="rId6"/>
    <p:sldId id="275" r:id="rId7"/>
    <p:sldId id="281" r:id="rId8"/>
    <p:sldId id="276" r:id="rId9"/>
    <p:sldId id="282" r:id="rId10"/>
    <p:sldId id="278" r:id="rId11"/>
    <p:sldId id="283" r:id="rId12"/>
    <p:sldId id="279" r:id="rId13"/>
    <p:sldId id="284" r:id="rId14"/>
    <p:sldId id="285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080920B-C6ED-4465-B977-7B4D8C24EA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00214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30" imgH="531" progId="TCLayout.ActiveDocument.1">
                  <p:embed/>
                </p:oleObj>
              </mc:Choice>
              <mc:Fallback>
                <p:oleObj name="think-cell Slide" r:id="rId14" imgW="530" imgH="53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080920B-C6ED-4465-B977-7B4D8C24E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4D2E-4A6A-C454-57EA-47D21AA1F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FI" sz="4400"/>
              <a:t>Ovanligare Druvor: Aromatiska vita viner och fylliga röda viner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54017-1750-B005-C617-A0DA224F0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Trolle Lindgren</a:t>
            </a:r>
          </a:p>
          <a:p>
            <a:r>
              <a:rPr lang="sv-FI" dirty="0"/>
              <a:t>24.3.2023</a:t>
            </a:r>
          </a:p>
        </p:txBody>
      </p:sp>
    </p:spTree>
    <p:extLst>
      <p:ext uri="{BB962C8B-B14F-4D97-AF65-F5344CB8AC3E}">
        <p14:creationId xmlns:p14="http://schemas.microsoft.com/office/powerpoint/2010/main" val="179627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38A8-218E-D891-3CDF-38EAC65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Aglianico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A6EA-3C25-FF89-1F9F-3E4007D6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54324" cy="3450613"/>
          </a:xfrm>
        </p:spPr>
        <p:txBody>
          <a:bodyPr>
            <a:normAutofit lnSpcReduction="10000"/>
          </a:bodyPr>
          <a:lstStyle/>
          <a:p>
            <a:r>
              <a:rPr lang="sv-FI" dirty="0"/>
              <a:t>Kom till Italien från Grekland ca 700 f.Kr.</a:t>
            </a:r>
          </a:p>
          <a:p>
            <a:r>
              <a:rPr lang="sv-FI" dirty="0"/>
              <a:t>Kvalitetsdruva i Kampanien och Basilicata</a:t>
            </a:r>
          </a:p>
          <a:p>
            <a:r>
              <a:rPr lang="sv-FI" dirty="0"/>
              <a:t>Odlas på vulkanisk mark vilket ger mineraliska kryddade toner</a:t>
            </a:r>
          </a:p>
          <a:p>
            <a:r>
              <a:rPr lang="sv-FI" dirty="0"/>
              <a:t>Fylliga tanninrika lagringsdugliga viner med bra syra</a:t>
            </a:r>
          </a:p>
          <a:p>
            <a:r>
              <a:rPr lang="sv-FI" dirty="0"/>
              <a:t>Passar till nötkött och högklassiga kötträtter samt lagrad ost</a:t>
            </a:r>
          </a:p>
        </p:txBody>
      </p:sp>
    </p:spTree>
    <p:extLst>
      <p:ext uri="{BB962C8B-B14F-4D97-AF65-F5344CB8AC3E}">
        <p14:creationId xmlns:p14="http://schemas.microsoft.com/office/powerpoint/2010/main" val="305440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it-IT" b="0" i="0" dirty="0">
                <a:solidFill>
                  <a:srgbClr val="2A2A2A"/>
                </a:solidFill>
                <a:effectLst/>
                <a:latin typeface="LocatorWebLight"/>
              </a:rPr>
              <a:t>Terredora di Paolo Fatica Contadina Taurasi 2014</a:t>
            </a:r>
            <a:br>
              <a:rPr lang="fr-FR" dirty="0"/>
            </a:b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Malbec</a:t>
            </a:r>
            <a:r>
              <a:rPr lang="sv-SE" dirty="0"/>
              <a:t> / Argentina / Mendoza</a:t>
            </a:r>
          </a:p>
          <a:p>
            <a:endParaRPr lang="sv-SE" dirty="0"/>
          </a:p>
          <a:p>
            <a:r>
              <a:rPr lang="sv-SE" dirty="0"/>
              <a:t>Fyllig, höga tanniner, </a:t>
            </a:r>
            <a:r>
              <a:rPr lang="sv-SE" dirty="0" err="1"/>
              <a:t>boysenbärig</a:t>
            </a:r>
            <a:r>
              <a:rPr lang="sv-SE" dirty="0"/>
              <a:t>, svartvinbärig, plommonkaraktär, kakaotoner, </a:t>
            </a:r>
            <a:r>
              <a:rPr lang="sv-SE" dirty="0" err="1"/>
              <a:t>ekig</a:t>
            </a:r>
            <a:endParaRPr lang="sv-SE" dirty="0"/>
          </a:p>
          <a:p>
            <a:r>
              <a:rPr lang="sv-SE" dirty="0"/>
              <a:t>Alkohalt 14.0%, syra 5.9 g/l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6D0342B-75EC-43F1-6A67-5EB4124B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33" y="2109050"/>
            <a:ext cx="1021207" cy="37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0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38A8-218E-D891-3CDF-38EAC65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Tannat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A6EA-3C25-FF89-1F9F-3E4007D6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99460" cy="3816108"/>
          </a:xfrm>
        </p:spPr>
        <p:txBody>
          <a:bodyPr>
            <a:normAutofit lnSpcReduction="10000"/>
          </a:bodyPr>
          <a:lstStyle/>
          <a:p>
            <a:r>
              <a:rPr lang="sv-FI" dirty="0"/>
              <a:t>Härstammar från Cahors i Baskien</a:t>
            </a:r>
          </a:p>
          <a:p>
            <a:r>
              <a:rPr lang="sv-FI" dirty="0"/>
              <a:t>Tjockskalig druva med kraftiga tanniner</a:t>
            </a:r>
          </a:p>
          <a:p>
            <a:r>
              <a:rPr lang="sv-FI" dirty="0"/>
              <a:t>Kräver lagring</a:t>
            </a:r>
          </a:p>
          <a:p>
            <a:r>
              <a:rPr lang="sv-FI" dirty="0"/>
              <a:t>Oftast blanddruva</a:t>
            </a:r>
          </a:p>
          <a:p>
            <a:r>
              <a:rPr lang="sv-FI" dirty="0"/>
              <a:t>Påminner om Bordeauxblandningar</a:t>
            </a:r>
          </a:p>
          <a:p>
            <a:r>
              <a:rPr lang="sv-FI" dirty="0"/>
              <a:t>Kom till Uruguay med baskiska invandrare</a:t>
            </a:r>
          </a:p>
          <a:p>
            <a:r>
              <a:rPr lang="sv-FI" dirty="0"/>
              <a:t>I Uruguay fruktigare viner med mjukare tanniner</a:t>
            </a:r>
          </a:p>
          <a:p>
            <a:r>
              <a:rPr lang="sv-FI" dirty="0"/>
              <a:t>Passar till grillade kötträtter</a:t>
            </a:r>
          </a:p>
        </p:txBody>
      </p:sp>
    </p:spTree>
    <p:extLst>
      <p:ext uri="{BB962C8B-B14F-4D97-AF65-F5344CB8AC3E}">
        <p14:creationId xmlns:p14="http://schemas.microsoft.com/office/powerpoint/2010/main" val="145872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Garzón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LocatorWebLight"/>
              </a:rPr>
              <a:t>Tannat</a:t>
            </a:r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LocatorWebLight"/>
              </a:rPr>
              <a:t>Reserva</a:t>
            </a:r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Tannat</a:t>
            </a:r>
            <a:r>
              <a:rPr lang="sv-SE" dirty="0"/>
              <a:t> / Uruguay</a:t>
            </a:r>
          </a:p>
          <a:p>
            <a:endParaRPr lang="sv-SE" dirty="0"/>
          </a:p>
          <a:p>
            <a:r>
              <a:rPr lang="sv-SE" dirty="0"/>
              <a:t>Mycket fyllig, höga tanniner, toner av mörka körsbär, plommonkaraktär, mockakaraktär, </a:t>
            </a:r>
            <a:r>
              <a:rPr lang="sv-SE" dirty="0" err="1"/>
              <a:t>vaniljig</a:t>
            </a:r>
            <a:r>
              <a:rPr lang="sv-SE" dirty="0"/>
              <a:t>, kryddig, varm</a:t>
            </a:r>
          </a:p>
          <a:p>
            <a:r>
              <a:rPr lang="sv-SE" dirty="0"/>
              <a:t>Alkohalt 14.0%, restsocker 0.0 g/l, syra 5.0 g/l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C47D573-CE45-9365-0BAF-1947A4AA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775" y="2133600"/>
            <a:ext cx="931968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1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4D2E-4A6A-C454-57EA-47D21AA1F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sv-FI" sz="9600" dirty="0"/>
              <a:t>TACK!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54017-1750-B005-C617-A0DA224F0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9824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38A8-218E-D891-3CDF-38EAC65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Viognier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A6EA-3C25-FF89-1F9F-3E4007D6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54324" cy="3450613"/>
          </a:xfrm>
        </p:spPr>
        <p:txBody>
          <a:bodyPr>
            <a:normAutofit fontScale="85000" lnSpcReduction="10000"/>
          </a:bodyPr>
          <a:lstStyle/>
          <a:p>
            <a:r>
              <a:rPr lang="sv-FI" dirty="0"/>
              <a:t>Från norra Rhonedalen</a:t>
            </a:r>
          </a:p>
          <a:p>
            <a:r>
              <a:rPr lang="sv-FI" dirty="0"/>
              <a:t>Tros härstamma från Dalmatien</a:t>
            </a:r>
          </a:p>
          <a:p>
            <a:r>
              <a:rPr lang="sv-FI" dirty="0"/>
              <a:t>Kom till Rhonedalen under </a:t>
            </a:r>
            <a:r>
              <a:rPr lang="sv-FI" dirty="0" err="1"/>
              <a:t>kejsar</a:t>
            </a:r>
            <a:r>
              <a:rPr lang="sv-FI" dirty="0"/>
              <a:t> </a:t>
            </a:r>
            <a:r>
              <a:rPr lang="sv-FI" dirty="0" err="1"/>
              <a:t>Probus</a:t>
            </a:r>
            <a:r>
              <a:rPr lang="sv-FI" dirty="0"/>
              <a:t> tid</a:t>
            </a:r>
          </a:p>
          <a:p>
            <a:r>
              <a:rPr lang="sv-FI" dirty="0"/>
              <a:t>Var nära att dö ut under 1960-talet (total odlingsareal 8 ha)</a:t>
            </a:r>
          </a:p>
          <a:p>
            <a:r>
              <a:rPr lang="sv-FI" dirty="0"/>
              <a:t>Är idag en kultdruva och odlas runtom hela världen</a:t>
            </a:r>
          </a:p>
          <a:p>
            <a:r>
              <a:rPr lang="sv-FI" dirty="0"/>
              <a:t>Är känd för sin yppiga smak och blommighet</a:t>
            </a:r>
          </a:p>
          <a:p>
            <a:r>
              <a:rPr lang="sv-FI" dirty="0"/>
              <a:t>Passar som </a:t>
            </a:r>
            <a:r>
              <a:rPr lang="sv-FI" dirty="0" err="1"/>
              <a:t>aperitiv</a:t>
            </a:r>
            <a:r>
              <a:rPr lang="sv-FI" dirty="0"/>
              <a:t> och till gräddiga kycklingrätter samt skaldjur</a:t>
            </a:r>
          </a:p>
        </p:txBody>
      </p:sp>
      <p:pic>
        <p:nvPicPr>
          <p:cNvPr id="1026" name="Picture 2" descr="Condrieu | Vins Rhône">
            <a:extLst>
              <a:ext uri="{FF2B5EF4-FFF2-40B4-BE49-F238E27FC236}">
                <a16:creationId xmlns:a16="http://schemas.microsoft.com/office/drawing/2014/main" id="{4495FE3B-763F-F7C6-9114-494B76CC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4" y="2110325"/>
            <a:ext cx="5260183" cy="23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0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4295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fr-FR" b="0" i="0" dirty="0">
                <a:solidFill>
                  <a:srgbClr val="2A2A2A"/>
                </a:solidFill>
                <a:effectLst/>
                <a:latin typeface="LocatorWebLight"/>
              </a:rPr>
              <a:t>M. Chapoutier Domaine des Granges de Mirabel Viognier 2020</a:t>
            </a:r>
            <a:br>
              <a:rPr lang="fr-FR" dirty="0"/>
            </a:b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Viognier</a:t>
            </a:r>
            <a:r>
              <a:rPr lang="sv-SE" dirty="0"/>
              <a:t> / Frankrike / Rhone</a:t>
            </a:r>
          </a:p>
          <a:p>
            <a:endParaRPr lang="sv-SE" dirty="0"/>
          </a:p>
          <a:p>
            <a:r>
              <a:rPr lang="sv-SE" dirty="0"/>
              <a:t>Torr, hög syra, inslag av honungsmelon, lätt rabarberton, blommig, örtig</a:t>
            </a:r>
          </a:p>
          <a:p>
            <a:r>
              <a:rPr lang="sv-SE" dirty="0"/>
              <a:t>Alkohalt 13.5%, restsocker 1.0 g/l, syra 4.2 g/l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1B9D5E-37C0-2ECA-0FBB-BC1382D2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22" y="2143760"/>
            <a:ext cx="931186" cy="33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0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38A8-218E-D891-3CDF-38EAC65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muscat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A6EA-3C25-FF89-1F9F-3E4007D6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54324" cy="3450613"/>
          </a:xfrm>
        </p:spPr>
        <p:txBody>
          <a:bodyPr>
            <a:normAutofit/>
          </a:bodyPr>
          <a:lstStyle/>
          <a:p>
            <a:r>
              <a:rPr lang="sv-FI" dirty="0"/>
              <a:t>Är en av de äldsta odlade vindruvorna</a:t>
            </a:r>
          </a:p>
          <a:p>
            <a:r>
              <a:rPr lang="sv-FI" dirty="0"/>
              <a:t>Odlas i hela vinvärlden</a:t>
            </a:r>
          </a:p>
          <a:p>
            <a:r>
              <a:rPr lang="sv-FI" dirty="0"/>
              <a:t>Bordsdruva, sött efterrättsviner, förstärkta viner, torr </a:t>
            </a:r>
            <a:r>
              <a:rPr lang="sv-FI" dirty="0" err="1"/>
              <a:t>aperitiv</a:t>
            </a:r>
            <a:endParaRPr lang="sv-FI" dirty="0"/>
          </a:p>
          <a:p>
            <a:r>
              <a:rPr lang="sv-FI" dirty="0"/>
              <a:t>Söt russinartad yppig doft, aromatisk smak</a:t>
            </a:r>
          </a:p>
          <a:p>
            <a:r>
              <a:rPr lang="sv-FI" dirty="0"/>
              <a:t>Passar till sparris</a:t>
            </a:r>
          </a:p>
        </p:txBody>
      </p:sp>
    </p:spTree>
    <p:extLst>
      <p:ext uri="{BB962C8B-B14F-4D97-AF65-F5344CB8AC3E}">
        <p14:creationId xmlns:p14="http://schemas.microsoft.com/office/powerpoint/2010/main" val="251195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de-DE" b="0" i="0" dirty="0">
                <a:solidFill>
                  <a:srgbClr val="2A2A2A"/>
                </a:solidFill>
                <a:effectLst/>
                <a:latin typeface="LocatorWebLight"/>
              </a:rPr>
              <a:t>Neumeister Gelber Muskateller Trocken 2021</a:t>
            </a:r>
            <a:br>
              <a:rPr lang="fr-FR" dirty="0"/>
            </a:b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Gelber</a:t>
            </a:r>
            <a:r>
              <a:rPr lang="sv-SE" dirty="0"/>
              <a:t> </a:t>
            </a:r>
            <a:r>
              <a:rPr lang="sv-SE" dirty="0" err="1"/>
              <a:t>Muscateller</a:t>
            </a:r>
            <a:r>
              <a:rPr lang="sv-SE" dirty="0"/>
              <a:t> / Österrike / Steiermark</a:t>
            </a:r>
          </a:p>
          <a:p>
            <a:endParaRPr lang="sv-SE" dirty="0"/>
          </a:p>
          <a:p>
            <a:r>
              <a:rPr lang="sv-SE" dirty="0"/>
              <a:t>Torr, hög syra, citruskaraktär, </a:t>
            </a:r>
            <a:r>
              <a:rPr lang="sv-SE" dirty="0" err="1"/>
              <a:t>aprikosig</a:t>
            </a:r>
            <a:r>
              <a:rPr lang="sv-SE" dirty="0"/>
              <a:t>, </a:t>
            </a:r>
            <a:r>
              <a:rPr lang="sv-SE" dirty="0" err="1"/>
              <a:t>litchikaraktär</a:t>
            </a:r>
            <a:r>
              <a:rPr lang="sv-SE" dirty="0"/>
              <a:t>, lätt blommighet, kryddig, svag mineralton</a:t>
            </a:r>
          </a:p>
          <a:p>
            <a:r>
              <a:rPr lang="sv-SE" dirty="0"/>
              <a:t>Alkohalt 12.0%, restsocker 1.0 g/l, syra 5.8 g/l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8F6311E-7ADB-868B-9E07-D640C487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342" y="2174240"/>
            <a:ext cx="85605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4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38A8-218E-D891-3CDF-38EAC65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gewürztraminer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A6EA-3C25-FF89-1F9F-3E4007D6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54324" cy="3450613"/>
          </a:xfrm>
        </p:spPr>
        <p:txBody>
          <a:bodyPr>
            <a:normAutofit/>
          </a:bodyPr>
          <a:lstStyle/>
          <a:p>
            <a:r>
              <a:rPr lang="sv-FI" dirty="0"/>
              <a:t>Härstammar från Alto Adige (ca 1000 e.Kr.)</a:t>
            </a:r>
          </a:p>
          <a:p>
            <a:r>
              <a:rPr lang="sv-FI" dirty="0"/>
              <a:t>Mest känd från Alsace</a:t>
            </a:r>
          </a:p>
          <a:p>
            <a:r>
              <a:rPr lang="sv-FI" dirty="0"/>
              <a:t>Doft av </a:t>
            </a:r>
            <a:r>
              <a:rPr lang="sv-FI" dirty="0" err="1"/>
              <a:t>litchi</a:t>
            </a:r>
            <a:r>
              <a:rPr lang="sv-FI" dirty="0"/>
              <a:t>, rosor, kryddor och parfym</a:t>
            </a:r>
          </a:p>
          <a:p>
            <a:r>
              <a:rPr lang="sv-FI" dirty="0"/>
              <a:t>Oljig konsistens</a:t>
            </a:r>
          </a:p>
          <a:p>
            <a:r>
              <a:rPr lang="sv-FI" dirty="0"/>
              <a:t>Meditationsvin, passar till gåslever, kryddad asiatisk mat och munsterost</a:t>
            </a:r>
          </a:p>
        </p:txBody>
      </p:sp>
    </p:spTree>
    <p:extLst>
      <p:ext uri="{BB962C8B-B14F-4D97-AF65-F5344CB8AC3E}">
        <p14:creationId xmlns:p14="http://schemas.microsoft.com/office/powerpoint/2010/main" val="425799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b="0" i="0" dirty="0" err="1">
                <a:solidFill>
                  <a:srgbClr val="2A2A2A"/>
                </a:solidFill>
                <a:effectLst/>
                <a:latin typeface="LocatorWebLight"/>
              </a:rPr>
              <a:t>Gisselbrecht</a:t>
            </a:r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 Gewurztraminer Tradition 2021</a:t>
            </a:r>
            <a:br>
              <a:rPr lang="fr-FR" dirty="0"/>
            </a:b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Gewürztraminer</a:t>
            </a:r>
            <a:r>
              <a:rPr lang="sv-SE" dirty="0"/>
              <a:t> / Frankrike / Alsace</a:t>
            </a:r>
          </a:p>
          <a:p>
            <a:endParaRPr lang="sv-SE" dirty="0"/>
          </a:p>
          <a:p>
            <a:r>
              <a:rPr lang="sv-SE" dirty="0"/>
              <a:t>Halvtorr, medelhög syra, </a:t>
            </a:r>
            <a:r>
              <a:rPr lang="sv-SE" dirty="0" err="1"/>
              <a:t>litchikaraktär</a:t>
            </a:r>
            <a:r>
              <a:rPr lang="sv-SE" dirty="0"/>
              <a:t>, mogna aprikostoner, lätt honungston, kryddig, blommig</a:t>
            </a:r>
          </a:p>
          <a:p>
            <a:r>
              <a:rPr lang="sv-SE" dirty="0"/>
              <a:t>Alkohalt 13.0%, restsocker 8.0 g/l, syra 4.3 g/l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8A91A87-ACB3-79CA-161F-5A352D4A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01" y="2174240"/>
            <a:ext cx="760744" cy="34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38A8-218E-D891-3CDF-38EAC652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Malbec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A6EA-3C25-FF89-1F9F-3E4007D6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54324" cy="3450613"/>
          </a:xfrm>
        </p:spPr>
        <p:txBody>
          <a:bodyPr>
            <a:normAutofit/>
          </a:bodyPr>
          <a:lstStyle/>
          <a:p>
            <a:r>
              <a:rPr lang="sv-FI" dirty="0"/>
              <a:t>En av Bordeauxdruvorna</a:t>
            </a:r>
          </a:p>
          <a:p>
            <a:r>
              <a:rPr lang="sv-FI" dirty="0"/>
              <a:t>Mjuk, saftig, plommonaromer</a:t>
            </a:r>
          </a:p>
          <a:p>
            <a:r>
              <a:rPr lang="sv-FI" dirty="0"/>
              <a:t>Används som </a:t>
            </a:r>
            <a:r>
              <a:rPr lang="sv-FI" dirty="0" err="1"/>
              <a:t>uppmjukare</a:t>
            </a:r>
            <a:r>
              <a:rPr lang="sv-FI" dirty="0"/>
              <a:t> (likt Merlot)</a:t>
            </a:r>
          </a:p>
          <a:p>
            <a:r>
              <a:rPr lang="sv-FI" dirty="0"/>
              <a:t>Odlas som huvuddruva i Cahors samt Argentina</a:t>
            </a:r>
          </a:p>
          <a:p>
            <a:r>
              <a:rPr lang="sv-FI" dirty="0"/>
              <a:t>Är Argentinas nationaldruva</a:t>
            </a:r>
          </a:p>
          <a:p>
            <a:r>
              <a:rPr lang="sv-FI" dirty="0"/>
              <a:t>Passar till grillade kötträtter</a:t>
            </a:r>
          </a:p>
        </p:txBody>
      </p:sp>
      <p:pic>
        <p:nvPicPr>
          <p:cNvPr id="6146" name="Picture 2" descr="4-Days Trip to Mendoza and The Andes">
            <a:extLst>
              <a:ext uri="{FF2B5EF4-FFF2-40B4-BE49-F238E27FC236}">
                <a16:creationId xmlns:a16="http://schemas.microsoft.com/office/drawing/2014/main" id="{C31CA85C-7953-0514-A048-56127F6D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48" y="2096896"/>
            <a:ext cx="4633505" cy="30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9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Catena Malbec 2020</a:t>
            </a:r>
            <a:br>
              <a:rPr lang="fr-FR" dirty="0"/>
            </a:b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42461" cy="4037749"/>
          </a:xfrm>
        </p:spPr>
        <p:txBody>
          <a:bodyPr>
            <a:normAutofit/>
          </a:bodyPr>
          <a:lstStyle/>
          <a:p>
            <a:r>
              <a:rPr lang="sv-SE" dirty="0" err="1"/>
              <a:t>Malbec</a:t>
            </a:r>
            <a:r>
              <a:rPr lang="sv-SE" dirty="0"/>
              <a:t> / Argentina / Mendoza</a:t>
            </a:r>
          </a:p>
          <a:p>
            <a:endParaRPr lang="sv-SE" dirty="0"/>
          </a:p>
          <a:p>
            <a:r>
              <a:rPr lang="sv-SE" dirty="0"/>
              <a:t>Fyllig, sträva tanniner, mockakaraktär, kryddig, bärig</a:t>
            </a:r>
          </a:p>
          <a:p>
            <a:r>
              <a:rPr lang="sv-SE" dirty="0"/>
              <a:t>Alkohalt 13.5%, restsocker 2.0 g/l, syra 5.3 g/l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96EAF36-0904-D8BC-9B21-A68A06F2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749" y="2015732"/>
            <a:ext cx="884174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30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307</TotalTime>
  <Words>484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LocatorWebLight</vt:lpstr>
      <vt:lpstr>Gallery</vt:lpstr>
      <vt:lpstr>think-cell Slide</vt:lpstr>
      <vt:lpstr>Ovanligare Druvor: Aromatiska vita viner och fylliga röda viner</vt:lpstr>
      <vt:lpstr>Viognier</vt:lpstr>
      <vt:lpstr>M. Chapoutier Domaine des Granges de Mirabel Viognier 2020 </vt:lpstr>
      <vt:lpstr>muscat</vt:lpstr>
      <vt:lpstr>Neumeister Gelber Muskateller Trocken 2021 </vt:lpstr>
      <vt:lpstr>gewürztraminer</vt:lpstr>
      <vt:lpstr>Gisselbrecht Gewurztraminer Tradition 2021 </vt:lpstr>
      <vt:lpstr>Malbec</vt:lpstr>
      <vt:lpstr>Catena Malbec 2020 </vt:lpstr>
      <vt:lpstr>Aglianico</vt:lpstr>
      <vt:lpstr>Terredora di Paolo Fatica Contadina Taurasi 2014 </vt:lpstr>
      <vt:lpstr>Tannat</vt:lpstr>
      <vt:lpstr>Garzón Tannat Reserva 2020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Tasting 19.3.2021</dc:title>
  <dc:creator>Robert Berglund</dc:creator>
  <cp:lastModifiedBy>Robert Berglund</cp:lastModifiedBy>
  <cp:revision>13</cp:revision>
  <dcterms:created xsi:type="dcterms:W3CDTF">2021-03-14T14:02:07Z</dcterms:created>
  <dcterms:modified xsi:type="dcterms:W3CDTF">2023-03-21T17:41:36Z</dcterms:modified>
</cp:coreProperties>
</file>