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6" r:id="rId5"/>
    <p:sldId id="264" r:id="rId6"/>
    <p:sldId id="265" r:id="rId7"/>
    <p:sldId id="267" r:id="rId8"/>
    <p:sldId id="259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080920B-C6ED-4465-B977-7B4D8C24E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00214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30" imgH="531" progId="TCLayout.ActiveDocument.1">
                  <p:embed/>
                </p:oleObj>
              </mc:Choice>
              <mc:Fallback>
                <p:oleObj name="think-cell Slide" r:id="rId14" imgW="530" imgH="53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080920B-C6ED-4465-B977-7B4D8C24E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E771E8-D341-4FAB-8A28-B1B5FDCD99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941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E771E8-D341-4FAB-8A28-B1B5FDCD9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FA266C-5727-4356-8858-20DD4762F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9225581" cy="2541431"/>
          </a:xfrm>
        </p:spPr>
        <p:txBody>
          <a:bodyPr vert="horz">
            <a:normAutofit/>
          </a:bodyPr>
          <a:lstStyle/>
          <a:p>
            <a:r>
              <a:rPr lang="fi-FI" sz="6000" dirty="0"/>
              <a:t>VINLANDET  TYSKLAND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E6A0F-1E00-4B58-82EC-228EA8697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660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Juliusspital Würzburger </a:t>
            </a:r>
            <a:r>
              <a:rPr lang="de-DE" dirty="0" err="1"/>
              <a:t>Abtsleite</a:t>
            </a:r>
            <a:r>
              <a:rPr lang="de-DE" dirty="0"/>
              <a:t> Silvaner trocken 2016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Torr, hög syra, citruskaraktär, </a:t>
            </a:r>
            <a:r>
              <a:rPr lang="sv-SE" dirty="0" err="1"/>
              <a:t>äpplig</a:t>
            </a:r>
            <a:r>
              <a:rPr lang="sv-SE" dirty="0"/>
              <a:t>, lätt ton av passionsfrukt, svag kryddighet</a:t>
            </a:r>
          </a:p>
          <a:p>
            <a:r>
              <a:rPr lang="sv-SE" dirty="0"/>
              <a:t>Alkohalt 13.5%, restsocker 3.0 g/l, syra 6.2 g/l</a:t>
            </a:r>
          </a:p>
          <a:p>
            <a:r>
              <a:rPr lang="sv-SE" dirty="0"/>
              <a:t>Pris: 23.63</a:t>
            </a:r>
            <a:endParaRPr lang="sv-FI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BC1DD6C-F0FD-49AD-A842-33259722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52" y="2015732"/>
            <a:ext cx="2271600" cy="34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6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de-DE" b="0" i="0" dirty="0">
                <a:solidFill>
                  <a:srgbClr val="2A2A2A"/>
                </a:solidFill>
                <a:effectLst/>
                <a:latin typeface="LocatorWebLight"/>
              </a:rPr>
              <a:t>Kaufmann Hattenheim Riesling trocken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Torr, hög syra, inslag av gula plommon, </a:t>
            </a:r>
            <a:r>
              <a:rPr lang="sv-SE" dirty="0" err="1"/>
              <a:t>äpplig</a:t>
            </a:r>
            <a:r>
              <a:rPr lang="sv-SE" dirty="0"/>
              <a:t>, lätt klementinkaraktär, </a:t>
            </a:r>
            <a:r>
              <a:rPr lang="sv-SE" dirty="0" err="1"/>
              <a:t>mineralig</a:t>
            </a:r>
            <a:r>
              <a:rPr lang="sv-SE" dirty="0"/>
              <a:t>, svag ton av ängssyra</a:t>
            </a:r>
          </a:p>
          <a:p>
            <a:r>
              <a:rPr lang="sv-SE" dirty="0"/>
              <a:t>Alkohalt 12.0%, restsocker 6.0 g/l, syra 6.8 g/l</a:t>
            </a:r>
          </a:p>
          <a:p>
            <a:r>
              <a:rPr lang="sv-SE" dirty="0"/>
              <a:t>Pris: 15.98</a:t>
            </a:r>
            <a:endParaRPr lang="sv-FI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C123B6D-6AB8-47B1-A9ED-E19FEBEA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12" y="2015732"/>
            <a:ext cx="856831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5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de-DE" b="0" i="0" dirty="0">
                <a:solidFill>
                  <a:srgbClr val="2A2A2A"/>
                </a:solidFill>
                <a:effectLst/>
                <a:latin typeface="LocatorWebLight"/>
              </a:rPr>
              <a:t>Domdechant Werner Hochheimer Kirchenstück Riesling Trocken Erste Lage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Torr, hög syra, </a:t>
            </a:r>
            <a:r>
              <a:rPr lang="sv-SE" dirty="0" err="1"/>
              <a:t>aprikosig</a:t>
            </a:r>
            <a:r>
              <a:rPr lang="sv-SE" dirty="0"/>
              <a:t>, </a:t>
            </a:r>
            <a:r>
              <a:rPr lang="sv-SE" dirty="0" err="1"/>
              <a:t>mineralig</a:t>
            </a:r>
            <a:r>
              <a:rPr lang="sv-SE" dirty="0"/>
              <a:t>, citruskaraktär</a:t>
            </a:r>
          </a:p>
          <a:p>
            <a:r>
              <a:rPr lang="sv-SE" dirty="0"/>
              <a:t>Alkohalt 14.0%, restsocker 6.0 g/l, syra 8.5 g/l</a:t>
            </a:r>
          </a:p>
          <a:p>
            <a:r>
              <a:rPr lang="sv-SE" dirty="0"/>
              <a:t>Pris: 29.90</a:t>
            </a:r>
            <a:endParaRPr lang="sv-FI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9C2A95E-B0E9-441D-A1EE-C9A8E489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12" y="2015732"/>
            <a:ext cx="856831" cy="38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Philipp Kuhn Pinot Noir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LocatorWebLight"/>
              </a:rPr>
              <a:t>Laumersheimer</a:t>
            </a:r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LocatorWebLight"/>
              </a:rPr>
              <a:t>Réserve</a:t>
            </a:r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Medelfyllig, medelhöga tanniner, surkörsbärskaraktär, tranbärig, vinbärig, kryddig, svag </a:t>
            </a:r>
            <a:r>
              <a:rPr lang="sv-SE" dirty="0" err="1"/>
              <a:t>violton</a:t>
            </a:r>
            <a:endParaRPr lang="sv-SE" dirty="0"/>
          </a:p>
          <a:p>
            <a:r>
              <a:rPr lang="sv-SE" dirty="0"/>
              <a:t>Alkohalt 13.5%, syra 8.5 g/l</a:t>
            </a:r>
          </a:p>
          <a:p>
            <a:r>
              <a:rPr lang="sv-SE" dirty="0"/>
              <a:t>Pris: 24.95</a:t>
            </a:r>
            <a:endParaRPr lang="sv-FI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116DADC-E2E9-4358-A212-4EF81A7B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03" y="2015732"/>
            <a:ext cx="1118897" cy="38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0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LocatorWebLight"/>
              </a:rPr>
              <a:t>KVÄLLENS VINER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 err="1"/>
              <a:t>Domäne</a:t>
            </a:r>
            <a:r>
              <a:rPr lang="sv-SE" dirty="0"/>
              <a:t> </a:t>
            </a:r>
            <a:r>
              <a:rPr lang="sv-SE" dirty="0" err="1"/>
              <a:t>Bergstrasse</a:t>
            </a:r>
            <a:r>
              <a:rPr lang="sv-SE" dirty="0"/>
              <a:t> Weissburgunder 2018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Kühling-Gillot</a:t>
            </a:r>
            <a:r>
              <a:rPr lang="sv-SE" dirty="0"/>
              <a:t> </a:t>
            </a:r>
            <a:r>
              <a:rPr lang="sv-SE" dirty="0" err="1"/>
              <a:t>Grauburgunder</a:t>
            </a:r>
            <a:r>
              <a:rPr lang="sv-SE" dirty="0"/>
              <a:t> 2019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Juliusspital Würzburger </a:t>
            </a:r>
            <a:r>
              <a:rPr lang="de-DE" dirty="0" err="1"/>
              <a:t>Abtsleite</a:t>
            </a:r>
            <a:r>
              <a:rPr lang="de-DE" dirty="0"/>
              <a:t> Silvaner trocken 2016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Kaufmann Hattenheim Riesling trocken 2018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Domdechant Werner Hochheimer Kirchenstück Riesling Trocken Erste Lage 2017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Philipp Kuhn Pinot Noir </a:t>
            </a:r>
            <a:r>
              <a:rPr lang="de-DE" dirty="0" err="1"/>
              <a:t>Laumersheimer</a:t>
            </a:r>
            <a:r>
              <a:rPr lang="de-DE" dirty="0"/>
              <a:t> </a:t>
            </a:r>
            <a:r>
              <a:rPr lang="de-DE" dirty="0" err="1"/>
              <a:t>Réserve</a:t>
            </a:r>
            <a:r>
              <a:rPr lang="de-DE" dirty="0"/>
              <a:t> 2017</a:t>
            </a:r>
          </a:p>
          <a:p>
            <a:pPr marL="457200" indent="-457200">
              <a:buFont typeface="+mj-lt"/>
              <a:buAutoNum type="arabicPeriod"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7526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HISTORIA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319300" cy="4037749"/>
          </a:xfrm>
        </p:spPr>
        <p:txBody>
          <a:bodyPr>
            <a:normAutofit fontScale="92500" lnSpcReduction="10000"/>
          </a:bodyPr>
          <a:lstStyle/>
          <a:p>
            <a:r>
              <a:rPr lang="sv-FI" dirty="0"/>
              <a:t>Vindruvan växte vilt i Rhendalen</a:t>
            </a:r>
          </a:p>
          <a:p>
            <a:r>
              <a:rPr lang="sv-FI" dirty="0"/>
              <a:t>Romarna införde vinodling längs Rhen med bifloder</a:t>
            </a:r>
          </a:p>
          <a:p>
            <a:r>
              <a:rPr lang="sv-FI" dirty="0"/>
              <a:t>Skriftliga referenser Ausonius nämner Mosel 370 e.Kr.</a:t>
            </a:r>
          </a:p>
          <a:p>
            <a:r>
              <a:rPr lang="sv-FI" dirty="0"/>
              <a:t>Kyrkan skötte vinodlingarna under medeltiden</a:t>
            </a:r>
          </a:p>
          <a:p>
            <a:r>
              <a:rPr lang="sv-FI" dirty="0"/>
              <a:t>Riesling dokumenterad 1435 i </a:t>
            </a:r>
            <a:r>
              <a:rPr lang="sv-FI" dirty="0" err="1"/>
              <a:t>Rheingau</a:t>
            </a:r>
            <a:endParaRPr lang="sv-FI" dirty="0"/>
          </a:p>
          <a:p>
            <a:r>
              <a:rPr lang="sv-FI" dirty="0"/>
              <a:t>Vanligaste druvorna under medeltiden var </a:t>
            </a:r>
            <a:r>
              <a:rPr lang="sv-FI" dirty="0" err="1"/>
              <a:t>Silvaner</a:t>
            </a:r>
            <a:r>
              <a:rPr lang="sv-FI" dirty="0"/>
              <a:t> och </a:t>
            </a:r>
            <a:r>
              <a:rPr lang="sv-FI" dirty="0" err="1"/>
              <a:t>Elbling</a:t>
            </a:r>
            <a:endParaRPr lang="sv-FI" dirty="0"/>
          </a:p>
        </p:txBody>
      </p:sp>
      <p:pic>
        <p:nvPicPr>
          <p:cNvPr id="11266" name="Picture 2" descr="Trittenheimer Apotheke - Riesling.de">
            <a:extLst>
              <a:ext uri="{FF2B5EF4-FFF2-40B4-BE49-F238E27FC236}">
                <a16:creationId xmlns:a16="http://schemas.microsoft.com/office/drawing/2014/main" id="{5BE4F442-51A9-475F-903B-65B2BB03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29" y="2103120"/>
            <a:ext cx="4975525" cy="32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9204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HISTORIA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037749"/>
          </a:xfrm>
        </p:spPr>
        <p:txBody>
          <a:bodyPr>
            <a:normAutofit/>
          </a:bodyPr>
          <a:lstStyle/>
          <a:p>
            <a:r>
              <a:rPr lang="sv-FI" dirty="0"/>
              <a:t>Odlingsarealen under 1500-talet 4 gånger den </a:t>
            </a:r>
            <a:r>
              <a:rPr lang="sv-FI" dirty="0" err="1"/>
              <a:t>nuvarnade</a:t>
            </a:r>
            <a:r>
              <a:rPr lang="sv-FI" dirty="0"/>
              <a:t>. Minskning under 1600-talet</a:t>
            </a:r>
          </a:p>
          <a:p>
            <a:r>
              <a:rPr lang="sv-FI" dirty="0"/>
              <a:t>1775 </a:t>
            </a:r>
            <a:r>
              <a:rPr lang="sv-FI" dirty="0" err="1"/>
              <a:t>Spätlese</a:t>
            </a:r>
            <a:r>
              <a:rPr lang="sv-FI" dirty="0"/>
              <a:t> </a:t>
            </a:r>
            <a:r>
              <a:rPr lang="sv-FI" dirty="0" err="1"/>
              <a:t>Schloss</a:t>
            </a:r>
            <a:r>
              <a:rPr lang="sv-FI" dirty="0"/>
              <a:t> Johannisberg</a:t>
            </a:r>
          </a:p>
          <a:p>
            <a:r>
              <a:rPr lang="sv-FI" dirty="0"/>
              <a:t>Exportpriser för Rhenviner låg högre än för Bordeaux</a:t>
            </a:r>
          </a:p>
          <a:p>
            <a:r>
              <a:rPr lang="sv-FI" dirty="0"/>
              <a:t>1800-talet och början av 1900-talet kvantitet istället för kvalitet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94687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PRODUKTION &amp; GEOGRAFI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037749"/>
          </a:xfrm>
        </p:spPr>
        <p:txBody>
          <a:bodyPr>
            <a:normAutofit/>
          </a:bodyPr>
          <a:lstStyle/>
          <a:p>
            <a:r>
              <a:rPr lang="sv-FI" dirty="0"/>
              <a:t>Tyskland ca. 9. största producent</a:t>
            </a:r>
          </a:p>
          <a:p>
            <a:r>
              <a:rPr lang="sv-FI" dirty="0"/>
              <a:t>Drygt 100.000 hektar</a:t>
            </a:r>
          </a:p>
          <a:p>
            <a:r>
              <a:rPr lang="sv-FI" dirty="0"/>
              <a:t>Vita viner ca. 2/3</a:t>
            </a:r>
          </a:p>
          <a:p>
            <a:r>
              <a:rPr lang="sv-FI" dirty="0"/>
              <a:t>Röda viner ca. 1/3</a:t>
            </a:r>
          </a:p>
          <a:p>
            <a:endParaRPr lang="sv-FI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22AD43B-6EE6-4754-9487-3311E4297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09" y="2015732"/>
            <a:ext cx="4567345" cy="42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0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DRUVSORTER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037749"/>
          </a:xfrm>
        </p:spPr>
        <p:txBody>
          <a:bodyPr>
            <a:normAutofit/>
          </a:bodyPr>
          <a:lstStyle/>
          <a:p>
            <a:r>
              <a:rPr lang="sv-FI" dirty="0">
                <a:solidFill>
                  <a:srgbClr val="00B050"/>
                </a:solidFill>
              </a:rPr>
              <a:t>Riesling</a:t>
            </a:r>
          </a:p>
          <a:p>
            <a:r>
              <a:rPr lang="sv-FI" dirty="0">
                <a:solidFill>
                  <a:srgbClr val="00B050"/>
                </a:solidFill>
              </a:rPr>
              <a:t>Müller-Thurgau</a:t>
            </a:r>
          </a:p>
          <a:p>
            <a:r>
              <a:rPr lang="sv-FI" dirty="0" err="1">
                <a:solidFill>
                  <a:srgbClr val="C00000"/>
                </a:solidFill>
              </a:rPr>
              <a:t>Spätburgunder</a:t>
            </a:r>
            <a:endParaRPr lang="sv-FI" dirty="0">
              <a:solidFill>
                <a:srgbClr val="C00000"/>
              </a:solidFill>
            </a:endParaRPr>
          </a:p>
          <a:p>
            <a:r>
              <a:rPr lang="sv-FI" dirty="0" err="1">
                <a:solidFill>
                  <a:srgbClr val="C00000"/>
                </a:solidFill>
              </a:rPr>
              <a:t>Dornfelder</a:t>
            </a:r>
            <a:endParaRPr lang="sv-FI" dirty="0">
              <a:solidFill>
                <a:srgbClr val="C00000"/>
              </a:solidFill>
            </a:endParaRPr>
          </a:p>
          <a:p>
            <a:r>
              <a:rPr lang="sv-FI" dirty="0" err="1">
                <a:solidFill>
                  <a:srgbClr val="00B050"/>
                </a:solidFill>
              </a:rPr>
              <a:t>Silvaner</a:t>
            </a:r>
            <a:endParaRPr lang="sv-FI" dirty="0">
              <a:solidFill>
                <a:srgbClr val="00B050"/>
              </a:solidFill>
            </a:endParaRPr>
          </a:p>
          <a:p>
            <a:r>
              <a:rPr lang="sv-FI" dirty="0" err="1">
                <a:solidFill>
                  <a:srgbClr val="00B050"/>
                </a:solidFill>
              </a:rPr>
              <a:t>Gruaburgunder</a:t>
            </a:r>
            <a:endParaRPr lang="sv-FI" dirty="0">
              <a:solidFill>
                <a:srgbClr val="00B050"/>
              </a:solidFill>
            </a:endParaRPr>
          </a:p>
          <a:p>
            <a:r>
              <a:rPr lang="sv-FI" dirty="0">
                <a:solidFill>
                  <a:srgbClr val="00B050"/>
                </a:solidFill>
              </a:rPr>
              <a:t>Weissburgunder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071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KLASSIFICERING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181868"/>
          </a:xfrm>
        </p:spPr>
        <p:txBody>
          <a:bodyPr>
            <a:normAutofit lnSpcReduction="10000"/>
          </a:bodyPr>
          <a:lstStyle/>
          <a:p>
            <a:r>
              <a:rPr lang="sv-FI" dirty="0" err="1"/>
              <a:t>Tafelwein</a:t>
            </a:r>
            <a:endParaRPr lang="sv-FI" dirty="0"/>
          </a:p>
          <a:p>
            <a:r>
              <a:rPr lang="sv-FI" dirty="0" err="1"/>
              <a:t>Lantwein</a:t>
            </a:r>
            <a:endParaRPr lang="sv-FI" dirty="0"/>
          </a:p>
          <a:p>
            <a:r>
              <a:rPr lang="sv-FI" dirty="0" err="1"/>
              <a:t>QbA</a:t>
            </a:r>
            <a:endParaRPr lang="sv-FI" dirty="0"/>
          </a:p>
          <a:p>
            <a:r>
              <a:rPr lang="sv-FI" dirty="0" err="1"/>
              <a:t>Prädikatswein</a:t>
            </a:r>
            <a:endParaRPr lang="sv-FI" dirty="0"/>
          </a:p>
          <a:p>
            <a:pPr lvl="1"/>
            <a:r>
              <a:rPr lang="sv-FI" dirty="0"/>
              <a:t>Kabinett</a:t>
            </a:r>
          </a:p>
          <a:p>
            <a:pPr lvl="1"/>
            <a:r>
              <a:rPr lang="sv-FI" dirty="0" err="1"/>
              <a:t>Spätlese</a:t>
            </a:r>
            <a:endParaRPr lang="sv-FI" dirty="0"/>
          </a:p>
          <a:p>
            <a:pPr lvl="1"/>
            <a:r>
              <a:rPr lang="sv-FI" dirty="0" err="1"/>
              <a:t>Auslese</a:t>
            </a:r>
            <a:endParaRPr lang="sv-FI" dirty="0"/>
          </a:p>
          <a:p>
            <a:pPr lvl="1"/>
            <a:r>
              <a:rPr lang="sv-FI" dirty="0" err="1"/>
              <a:t>Beerenauslese</a:t>
            </a:r>
            <a:endParaRPr lang="sv-FI" dirty="0"/>
          </a:p>
          <a:p>
            <a:pPr lvl="1"/>
            <a:r>
              <a:rPr lang="sv-FI" dirty="0" err="1"/>
              <a:t>Trockenbeerenauslese</a:t>
            </a:r>
            <a:endParaRPr lang="sv-FI" dirty="0"/>
          </a:p>
          <a:p>
            <a:pPr lvl="1"/>
            <a:r>
              <a:rPr lang="sv-FI" dirty="0" err="1"/>
              <a:t>Eiswein</a:t>
            </a:r>
            <a:endParaRPr lang="sv-FI" dirty="0"/>
          </a:p>
          <a:p>
            <a:endParaRPr lang="sv-FI" dirty="0"/>
          </a:p>
        </p:txBody>
      </p:sp>
      <p:pic>
        <p:nvPicPr>
          <p:cNvPr id="9218" name="Picture 2" descr="Botrytis | wein.plus Wine Lexicon">
            <a:extLst>
              <a:ext uri="{FF2B5EF4-FFF2-40B4-BE49-F238E27FC236}">
                <a16:creationId xmlns:a16="http://schemas.microsoft.com/office/drawing/2014/main" id="{0E309262-4BB2-442D-AD53-1715A3F1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81" y="2216896"/>
            <a:ext cx="5456873" cy="3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/>
              <a:t>KLASSIFICERING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061188" cy="4181868"/>
          </a:xfrm>
        </p:spPr>
        <p:txBody>
          <a:bodyPr>
            <a:normAutofit fontScale="92500" lnSpcReduction="10000"/>
          </a:bodyPr>
          <a:lstStyle/>
          <a:p>
            <a:r>
              <a:rPr lang="sv-FI" dirty="0"/>
              <a:t>Baserar sig på söthetsgraden (</a:t>
            </a:r>
            <a:r>
              <a:rPr lang="sv-FI" dirty="0" err="1"/>
              <a:t>Oeschle</a:t>
            </a:r>
            <a:r>
              <a:rPr lang="sv-FI" dirty="0"/>
              <a:t>)</a:t>
            </a:r>
          </a:p>
          <a:p>
            <a:endParaRPr lang="sv-FI" sz="600" dirty="0"/>
          </a:p>
          <a:p>
            <a:pPr marL="0" indent="0">
              <a:buNone/>
            </a:pPr>
            <a:r>
              <a:rPr lang="sv-FI" dirty="0"/>
              <a:t>Torra matviner</a:t>
            </a:r>
          </a:p>
          <a:p>
            <a:r>
              <a:rPr lang="sv-FI" dirty="0"/>
              <a:t>Classic</a:t>
            </a:r>
          </a:p>
          <a:p>
            <a:r>
              <a:rPr lang="sv-FI" dirty="0" err="1"/>
              <a:t>Selection</a:t>
            </a:r>
            <a:endParaRPr lang="sv-FI" dirty="0"/>
          </a:p>
          <a:p>
            <a:pPr marL="0" indent="0">
              <a:buNone/>
            </a:pPr>
            <a:endParaRPr lang="sv-FI" sz="600" dirty="0"/>
          </a:p>
          <a:p>
            <a:pPr marL="0" indent="0">
              <a:buNone/>
            </a:pPr>
            <a:r>
              <a:rPr lang="sv-FI" dirty="0"/>
              <a:t>Nya klassificeringar enligt VDP:</a:t>
            </a:r>
          </a:p>
          <a:p>
            <a:r>
              <a:rPr lang="sv-FI" dirty="0" err="1"/>
              <a:t>Erste</a:t>
            </a:r>
            <a:r>
              <a:rPr lang="sv-FI" dirty="0"/>
              <a:t> Lage</a:t>
            </a:r>
          </a:p>
          <a:p>
            <a:r>
              <a:rPr lang="sv-FI" dirty="0" err="1"/>
              <a:t>Erstes</a:t>
            </a:r>
            <a:r>
              <a:rPr lang="sv-FI" dirty="0"/>
              <a:t> </a:t>
            </a:r>
            <a:r>
              <a:rPr lang="sv-FI" dirty="0" err="1"/>
              <a:t>Gewächs</a:t>
            </a:r>
            <a:endParaRPr lang="sv-FI" dirty="0"/>
          </a:p>
          <a:p>
            <a:r>
              <a:rPr lang="sv-FI" dirty="0" err="1"/>
              <a:t>Grosses</a:t>
            </a:r>
            <a:r>
              <a:rPr lang="sv-FI" dirty="0"/>
              <a:t> </a:t>
            </a:r>
            <a:r>
              <a:rPr lang="sv-FI" dirty="0" err="1"/>
              <a:t>Gewächs</a:t>
            </a:r>
            <a:endParaRPr lang="sv-FI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3618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295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 err="1"/>
              <a:t>Domäne</a:t>
            </a:r>
            <a:r>
              <a:rPr lang="sv-FI" dirty="0"/>
              <a:t> </a:t>
            </a:r>
            <a:r>
              <a:rPr lang="sv-FI" dirty="0" err="1"/>
              <a:t>Bergstrasse</a:t>
            </a:r>
            <a:r>
              <a:rPr lang="sv-FI" dirty="0"/>
              <a:t> Weissburgunder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Torr, hög syra, </a:t>
            </a:r>
            <a:r>
              <a:rPr lang="sv-SE" dirty="0" err="1"/>
              <a:t>aprikosig</a:t>
            </a:r>
            <a:r>
              <a:rPr lang="sv-SE" dirty="0"/>
              <a:t>, mogen citruston, inslag av gröna äpplen, lätt örtighet, </a:t>
            </a:r>
            <a:r>
              <a:rPr lang="sv-SE" dirty="0" err="1"/>
              <a:t>mineralig</a:t>
            </a:r>
            <a:endParaRPr lang="sv-SE" dirty="0"/>
          </a:p>
          <a:p>
            <a:r>
              <a:rPr lang="sv-SE" dirty="0"/>
              <a:t>Alkohalt 12.0%, restsocker 1.0 g/l, syra 6.2 g/l</a:t>
            </a:r>
          </a:p>
          <a:p>
            <a:r>
              <a:rPr lang="sv-SE" dirty="0"/>
              <a:t>Pris: 14.99</a:t>
            </a:r>
            <a:endParaRPr lang="sv-FI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F082389-DEC4-4F11-84A7-3E1DFB93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79" y="2127065"/>
            <a:ext cx="883921" cy="38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0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CE4C37-8F1E-40B4-B9A4-A6F9139833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CE4C37-8F1E-40B4-B9A4-A6F91398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30F199-E3C8-4C13-AA7E-6A69379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FI" dirty="0" err="1"/>
              <a:t>Kühling-Gillot</a:t>
            </a:r>
            <a:r>
              <a:rPr lang="sv-FI" dirty="0"/>
              <a:t> </a:t>
            </a:r>
            <a:r>
              <a:rPr lang="sv-FI" dirty="0" err="1"/>
              <a:t>Grauburgunder</a:t>
            </a:r>
            <a:r>
              <a:rPr lang="sv-FI" dirty="0"/>
              <a:t>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BE1C-43EA-4852-9C8A-014ACBC2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48101" cy="4037749"/>
          </a:xfrm>
        </p:spPr>
        <p:txBody>
          <a:bodyPr>
            <a:normAutofit/>
          </a:bodyPr>
          <a:lstStyle/>
          <a:p>
            <a:r>
              <a:rPr lang="sv-SE" dirty="0"/>
              <a:t>Torr, hög syra, fruktig, </a:t>
            </a:r>
            <a:r>
              <a:rPr lang="sv-SE" dirty="0" err="1"/>
              <a:t>äpplig</a:t>
            </a:r>
            <a:r>
              <a:rPr lang="sv-SE" dirty="0"/>
              <a:t>, </a:t>
            </a:r>
            <a:r>
              <a:rPr lang="sv-SE" dirty="0" err="1"/>
              <a:t>mineralig</a:t>
            </a:r>
            <a:endParaRPr lang="sv-SE" dirty="0"/>
          </a:p>
          <a:p>
            <a:r>
              <a:rPr lang="sv-SE" dirty="0"/>
              <a:t>Alkohalt 13.0%, restsocker 2.0 g/l, syra 5.8 g/l</a:t>
            </a:r>
          </a:p>
          <a:p>
            <a:r>
              <a:rPr lang="sv-SE" dirty="0"/>
              <a:t>Pris: 21.50</a:t>
            </a:r>
            <a:endParaRPr lang="sv-FI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5C06F44-D07A-48FB-B42F-FCD9C414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120" y="2046212"/>
            <a:ext cx="1010453" cy="37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05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76</TotalTime>
  <Words>411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LocatorWebLight</vt:lpstr>
      <vt:lpstr>Gallery</vt:lpstr>
      <vt:lpstr>think-cell Slide</vt:lpstr>
      <vt:lpstr>VINLANDET  TYSKLAND</vt:lpstr>
      <vt:lpstr>HISTORIA (1/2)</vt:lpstr>
      <vt:lpstr>HISTORIA (2/2)</vt:lpstr>
      <vt:lpstr>PRODUKTION &amp; GEOGRAFI</vt:lpstr>
      <vt:lpstr>DRUVSORTER</vt:lpstr>
      <vt:lpstr>KLASSIFICERING (1/2)</vt:lpstr>
      <vt:lpstr>KLASSIFICERING (2/2)</vt:lpstr>
      <vt:lpstr>Domäne Bergstrasse Weissburgunder 2018</vt:lpstr>
      <vt:lpstr>Kühling-Gillot Grauburgunder 2019</vt:lpstr>
      <vt:lpstr>Juliusspital Würzburger Abtsleite Silvaner trocken 2016</vt:lpstr>
      <vt:lpstr>Kaufmann Hattenheim Riesling trocken 2018</vt:lpstr>
      <vt:lpstr>Domdechant Werner Hochheimer Kirchenstück Riesling Trocken Erste Lage 2017</vt:lpstr>
      <vt:lpstr>Philipp Kuhn Pinot Noir Laumersheimer Réserve 2017</vt:lpstr>
      <vt:lpstr>KVÄLLENS VINER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Tasting 19.3.2021</dc:title>
  <dc:creator>Robert Berglund</dc:creator>
  <cp:lastModifiedBy>Robert Berglund</cp:lastModifiedBy>
  <cp:revision>10</cp:revision>
  <dcterms:created xsi:type="dcterms:W3CDTF">2021-03-14T14:02:07Z</dcterms:created>
  <dcterms:modified xsi:type="dcterms:W3CDTF">2021-10-24T17:56:55Z</dcterms:modified>
</cp:coreProperties>
</file>