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9" r:id="rId5"/>
    <p:sldId id="261" r:id="rId6"/>
    <p:sldId id="273" r:id="rId7"/>
    <p:sldId id="262" r:id="rId8"/>
    <p:sldId id="268" r:id="rId9"/>
    <p:sldId id="263" r:id="rId10"/>
    <p:sldId id="264" r:id="rId11"/>
    <p:sldId id="270" r:id="rId12"/>
    <p:sldId id="271" r:id="rId13"/>
    <p:sldId id="265" r:id="rId14"/>
    <p:sldId id="272" r:id="rId15"/>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5" autoAdjust="0"/>
    <p:restoredTop sz="94660"/>
  </p:normalViewPr>
  <p:slideViewPr>
    <p:cSldViewPr snapToGrid="0">
      <p:cViewPr>
        <p:scale>
          <a:sx n="61" d="100"/>
          <a:sy n="61" d="100"/>
        </p:scale>
        <p:origin x="1349"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9B2E4890-CB01-4ED6-91EE-98F7263C307A}" type="datetimeFigureOut">
              <a:rPr lang="sv-FI" smtClean="0"/>
              <a:t>14-04-2022</a:t>
            </a:fld>
            <a:endParaRPr lang="sv-FI"/>
          </a:p>
        </p:txBody>
      </p:sp>
      <p:sp>
        <p:nvSpPr>
          <p:cNvPr id="5" name="Footer Placeholder 4"/>
          <p:cNvSpPr>
            <a:spLocks noGrp="1"/>
          </p:cNvSpPr>
          <p:nvPr>
            <p:ph type="ftr" sz="quarter" idx="11"/>
          </p:nvPr>
        </p:nvSpPr>
        <p:spPr/>
        <p:txBody>
          <a:bodyPr/>
          <a:lstStyle/>
          <a:p>
            <a:endParaRPr lang="sv-FI"/>
          </a:p>
        </p:txBody>
      </p:sp>
      <p:sp>
        <p:nvSpPr>
          <p:cNvPr id="6" name="Slide Number Placeholder 5"/>
          <p:cNvSpPr>
            <a:spLocks noGrp="1"/>
          </p:cNvSpPr>
          <p:nvPr>
            <p:ph type="sldNum" sz="quarter" idx="12"/>
          </p:nvPr>
        </p:nvSpPr>
        <p:spPr/>
        <p:txBody>
          <a:bodyPr/>
          <a:lstStyle/>
          <a:p>
            <a:fld id="{A1393064-9C56-40EA-8F2B-D85B61B10EA9}" type="slidenum">
              <a:rPr lang="sv-FI" smtClean="0"/>
              <a:t>‹#›</a:t>
            </a:fld>
            <a:endParaRPr lang="sv-FI"/>
          </a:p>
        </p:txBody>
      </p:sp>
    </p:spTree>
    <p:extLst>
      <p:ext uri="{BB962C8B-B14F-4D97-AF65-F5344CB8AC3E}">
        <p14:creationId xmlns:p14="http://schemas.microsoft.com/office/powerpoint/2010/main" val="2772698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B2E4890-CB01-4ED6-91EE-98F7263C307A}" type="datetimeFigureOut">
              <a:rPr lang="sv-FI" smtClean="0"/>
              <a:t>14-04-2022</a:t>
            </a:fld>
            <a:endParaRPr lang="sv-FI"/>
          </a:p>
        </p:txBody>
      </p:sp>
      <p:sp>
        <p:nvSpPr>
          <p:cNvPr id="5" name="Footer Placeholder 4"/>
          <p:cNvSpPr>
            <a:spLocks noGrp="1"/>
          </p:cNvSpPr>
          <p:nvPr>
            <p:ph type="ftr" sz="quarter" idx="11"/>
          </p:nvPr>
        </p:nvSpPr>
        <p:spPr/>
        <p:txBody>
          <a:bodyPr/>
          <a:lstStyle/>
          <a:p>
            <a:endParaRPr lang="sv-FI"/>
          </a:p>
        </p:txBody>
      </p:sp>
      <p:sp>
        <p:nvSpPr>
          <p:cNvPr id="6" name="Slide Number Placeholder 5"/>
          <p:cNvSpPr>
            <a:spLocks noGrp="1"/>
          </p:cNvSpPr>
          <p:nvPr>
            <p:ph type="sldNum" sz="quarter" idx="12"/>
          </p:nvPr>
        </p:nvSpPr>
        <p:spPr/>
        <p:txBody>
          <a:bodyPr/>
          <a:lstStyle/>
          <a:p>
            <a:fld id="{A1393064-9C56-40EA-8F2B-D85B61B10EA9}" type="slidenum">
              <a:rPr lang="sv-FI" smtClean="0"/>
              <a:t>‹#›</a:t>
            </a:fld>
            <a:endParaRPr lang="sv-FI"/>
          </a:p>
        </p:txBody>
      </p:sp>
    </p:spTree>
    <p:extLst>
      <p:ext uri="{BB962C8B-B14F-4D97-AF65-F5344CB8AC3E}">
        <p14:creationId xmlns:p14="http://schemas.microsoft.com/office/powerpoint/2010/main" val="408379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B2E4890-CB01-4ED6-91EE-98F7263C307A}" type="datetimeFigureOut">
              <a:rPr lang="sv-FI" smtClean="0"/>
              <a:t>14-04-2022</a:t>
            </a:fld>
            <a:endParaRPr lang="sv-FI"/>
          </a:p>
        </p:txBody>
      </p:sp>
      <p:sp>
        <p:nvSpPr>
          <p:cNvPr id="5" name="Footer Placeholder 4"/>
          <p:cNvSpPr>
            <a:spLocks noGrp="1"/>
          </p:cNvSpPr>
          <p:nvPr>
            <p:ph type="ftr" sz="quarter" idx="11"/>
          </p:nvPr>
        </p:nvSpPr>
        <p:spPr/>
        <p:txBody>
          <a:bodyPr/>
          <a:lstStyle/>
          <a:p>
            <a:endParaRPr lang="sv-FI"/>
          </a:p>
        </p:txBody>
      </p:sp>
      <p:sp>
        <p:nvSpPr>
          <p:cNvPr id="6" name="Slide Number Placeholder 5"/>
          <p:cNvSpPr>
            <a:spLocks noGrp="1"/>
          </p:cNvSpPr>
          <p:nvPr>
            <p:ph type="sldNum" sz="quarter" idx="12"/>
          </p:nvPr>
        </p:nvSpPr>
        <p:spPr/>
        <p:txBody>
          <a:bodyPr/>
          <a:lstStyle/>
          <a:p>
            <a:fld id="{A1393064-9C56-40EA-8F2B-D85B61B10EA9}" type="slidenum">
              <a:rPr lang="sv-FI" smtClean="0"/>
              <a:t>‹#›</a:t>
            </a:fld>
            <a:endParaRPr lang="sv-FI"/>
          </a:p>
        </p:txBody>
      </p:sp>
    </p:spTree>
    <p:extLst>
      <p:ext uri="{BB962C8B-B14F-4D97-AF65-F5344CB8AC3E}">
        <p14:creationId xmlns:p14="http://schemas.microsoft.com/office/powerpoint/2010/main" val="374413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B2E4890-CB01-4ED6-91EE-98F7263C307A}" type="datetimeFigureOut">
              <a:rPr lang="sv-FI" smtClean="0"/>
              <a:t>14-04-2022</a:t>
            </a:fld>
            <a:endParaRPr lang="sv-FI"/>
          </a:p>
        </p:txBody>
      </p:sp>
      <p:sp>
        <p:nvSpPr>
          <p:cNvPr id="5" name="Footer Placeholder 4"/>
          <p:cNvSpPr>
            <a:spLocks noGrp="1"/>
          </p:cNvSpPr>
          <p:nvPr>
            <p:ph type="ftr" sz="quarter" idx="11"/>
          </p:nvPr>
        </p:nvSpPr>
        <p:spPr/>
        <p:txBody>
          <a:bodyPr/>
          <a:lstStyle/>
          <a:p>
            <a:endParaRPr lang="sv-FI"/>
          </a:p>
        </p:txBody>
      </p:sp>
      <p:sp>
        <p:nvSpPr>
          <p:cNvPr id="6" name="Slide Number Placeholder 5"/>
          <p:cNvSpPr>
            <a:spLocks noGrp="1"/>
          </p:cNvSpPr>
          <p:nvPr>
            <p:ph type="sldNum" sz="quarter" idx="12"/>
          </p:nvPr>
        </p:nvSpPr>
        <p:spPr/>
        <p:txBody>
          <a:bodyPr/>
          <a:lstStyle/>
          <a:p>
            <a:fld id="{A1393064-9C56-40EA-8F2B-D85B61B10EA9}" type="slidenum">
              <a:rPr lang="sv-FI" smtClean="0"/>
              <a:t>‹#›</a:t>
            </a:fld>
            <a:endParaRPr lang="sv-FI"/>
          </a:p>
        </p:txBody>
      </p:sp>
    </p:spTree>
    <p:extLst>
      <p:ext uri="{BB962C8B-B14F-4D97-AF65-F5344CB8AC3E}">
        <p14:creationId xmlns:p14="http://schemas.microsoft.com/office/powerpoint/2010/main" val="133602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9B2E4890-CB01-4ED6-91EE-98F7263C307A}" type="datetimeFigureOut">
              <a:rPr lang="sv-FI" smtClean="0"/>
              <a:t>14-04-2022</a:t>
            </a:fld>
            <a:endParaRPr lang="sv-FI"/>
          </a:p>
        </p:txBody>
      </p:sp>
      <p:sp>
        <p:nvSpPr>
          <p:cNvPr id="5" name="Footer Placeholder 4"/>
          <p:cNvSpPr>
            <a:spLocks noGrp="1"/>
          </p:cNvSpPr>
          <p:nvPr>
            <p:ph type="ftr" sz="quarter" idx="11"/>
          </p:nvPr>
        </p:nvSpPr>
        <p:spPr/>
        <p:txBody>
          <a:bodyPr/>
          <a:lstStyle/>
          <a:p>
            <a:endParaRPr lang="sv-FI"/>
          </a:p>
        </p:txBody>
      </p:sp>
      <p:sp>
        <p:nvSpPr>
          <p:cNvPr id="6" name="Slide Number Placeholder 5"/>
          <p:cNvSpPr>
            <a:spLocks noGrp="1"/>
          </p:cNvSpPr>
          <p:nvPr>
            <p:ph type="sldNum" sz="quarter" idx="12"/>
          </p:nvPr>
        </p:nvSpPr>
        <p:spPr/>
        <p:txBody>
          <a:bodyPr/>
          <a:lstStyle/>
          <a:p>
            <a:fld id="{A1393064-9C56-40EA-8F2B-D85B61B10EA9}" type="slidenum">
              <a:rPr lang="sv-FI" smtClean="0"/>
              <a:t>‹#›</a:t>
            </a:fld>
            <a:endParaRPr lang="sv-FI"/>
          </a:p>
        </p:txBody>
      </p:sp>
    </p:spTree>
    <p:extLst>
      <p:ext uri="{BB962C8B-B14F-4D97-AF65-F5344CB8AC3E}">
        <p14:creationId xmlns:p14="http://schemas.microsoft.com/office/powerpoint/2010/main" val="206334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B2E4890-CB01-4ED6-91EE-98F7263C307A}" type="datetimeFigureOut">
              <a:rPr lang="sv-FI" smtClean="0"/>
              <a:t>14-04-2022</a:t>
            </a:fld>
            <a:endParaRPr lang="sv-FI"/>
          </a:p>
        </p:txBody>
      </p:sp>
      <p:sp>
        <p:nvSpPr>
          <p:cNvPr id="6" name="Footer Placeholder 5"/>
          <p:cNvSpPr>
            <a:spLocks noGrp="1"/>
          </p:cNvSpPr>
          <p:nvPr>
            <p:ph type="ftr" sz="quarter" idx="11"/>
          </p:nvPr>
        </p:nvSpPr>
        <p:spPr/>
        <p:txBody>
          <a:bodyPr/>
          <a:lstStyle/>
          <a:p>
            <a:endParaRPr lang="sv-FI"/>
          </a:p>
        </p:txBody>
      </p:sp>
      <p:sp>
        <p:nvSpPr>
          <p:cNvPr id="7" name="Slide Number Placeholder 6"/>
          <p:cNvSpPr>
            <a:spLocks noGrp="1"/>
          </p:cNvSpPr>
          <p:nvPr>
            <p:ph type="sldNum" sz="quarter" idx="12"/>
          </p:nvPr>
        </p:nvSpPr>
        <p:spPr/>
        <p:txBody>
          <a:bodyPr/>
          <a:lstStyle/>
          <a:p>
            <a:fld id="{A1393064-9C56-40EA-8F2B-D85B61B10EA9}" type="slidenum">
              <a:rPr lang="sv-FI" smtClean="0"/>
              <a:t>‹#›</a:t>
            </a:fld>
            <a:endParaRPr lang="sv-FI"/>
          </a:p>
        </p:txBody>
      </p:sp>
    </p:spTree>
    <p:extLst>
      <p:ext uri="{BB962C8B-B14F-4D97-AF65-F5344CB8AC3E}">
        <p14:creationId xmlns:p14="http://schemas.microsoft.com/office/powerpoint/2010/main" val="97929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B2E4890-CB01-4ED6-91EE-98F7263C307A}" type="datetimeFigureOut">
              <a:rPr lang="sv-FI" smtClean="0"/>
              <a:t>14-04-2022</a:t>
            </a:fld>
            <a:endParaRPr lang="sv-FI"/>
          </a:p>
        </p:txBody>
      </p:sp>
      <p:sp>
        <p:nvSpPr>
          <p:cNvPr id="8" name="Footer Placeholder 7"/>
          <p:cNvSpPr>
            <a:spLocks noGrp="1"/>
          </p:cNvSpPr>
          <p:nvPr>
            <p:ph type="ftr" sz="quarter" idx="11"/>
          </p:nvPr>
        </p:nvSpPr>
        <p:spPr/>
        <p:txBody>
          <a:bodyPr/>
          <a:lstStyle/>
          <a:p>
            <a:endParaRPr lang="sv-FI"/>
          </a:p>
        </p:txBody>
      </p:sp>
      <p:sp>
        <p:nvSpPr>
          <p:cNvPr id="9" name="Slide Number Placeholder 8"/>
          <p:cNvSpPr>
            <a:spLocks noGrp="1"/>
          </p:cNvSpPr>
          <p:nvPr>
            <p:ph type="sldNum" sz="quarter" idx="12"/>
          </p:nvPr>
        </p:nvSpPr>
        <p:spPr/>
        <p:txBody>
          <a:bodyPr/>
          <a:lstStyle/>
          <a:p>
            <a:fld id="{A1393064-9C56-40EA-8F2B-D85B61B10EA9}" type="slidenum">
              <a:rPr lang="sv-FI" smtClean="0"/>
              <a:t>‹#›</a:t>
            </a:fld>
            <a:endParaRPr lang="sv-FI"/>
          </a:p>
        </p:txBody>
      </p:sp>
    </p:spTree>
    <p:extLst>
      <p:ext uri="{BB962C8B-B14F-4D97-AF65-F5344CB8AC3E}">
        <p14:creationId xmlns:p14="http://schemas.microsoft.com/office/powerpoint/2010/main" val="246484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9B2E4890-CB01-4ED6-91EE-98F7263C307A}" type="datetimeFigureOut">
              <a:rPr lang="sv-FI" smtClean="0"/>
              <a:t>14-04-2022</a:t>
            </a:fld>
            <a:endParaRPr lang="sv-FI"/>
          </a:p>
        </p:txBody>
      </p:sp>
      <p:sp>
        <p:nvSpPr>
          <p:cNvPr id="4" name="Footer Placeholder 3"/>
          <p:cNvSpPr>
            <a:spLocks noGrp="1"/>
          </p:cNvSpPr>
          <p:nvPr>
            <p:ph type="ftr" sz="quarter" idx="11"/>
          </p:nvPr>
        </p:nvSpPr>
        <p:spPr/>
        <p:txBody>
          <a:bodyPr/>
          <a:lstStyle/>
          <a:p>
            <a:endParaRPr lang="sv-FI"/>
          </a:p>
        </p:txBody>
      </p:sp>
      <p:sp>
        <p:nvSpPr>
          <p:cNvPr id="5" name="Slide Number Placeholder 4"/>
          <p:cNvSpPr>
            <a:spLocks noGrp="1"/>
          </p:cNvSpPr>
          <p:nvPr>
            <p:ph type="sldNum" sz="quarter" idx="12"/>
          </p:nvPr>
        </p:nvSpPr>
        <p:spPr/>
        <p:txBody>
          <a:bodyPr/>
          <a:lstStyle/>
          <a:p>
            <a:fld id="{A1393064-9C56-40EA-8F2B-D85B61B10EA9}" type="slidenum">
              <a:rPr lang="sv-FI" smtClean="0"/>
              <a:t>‹#›</a:t>
            </a:fld>
            <a:endParaRPr lang="sv-FI"/>
          </a:p>
        </p:txBody>
      </p:sp>
    </p:spTree>
    <p:extLst>
      <p:ext uri="{BB962C8B-B14F-4D97-AF65-F5344CB8AC3E}">
        <p14:creationId xmlns:p14="http://schemas.microsoft.com/office/powerpoint/2010/main" val="303160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E4890-CB01-4ED6-91EE-98F7263C307A}" type="datetimeFigureOut">
              <a:rPr lang="sv-FI" smtClean="0"/>
              <a:t>14-04-2022</a:t>
            </a:fld>
            <a:endParaRPr lang="sv-FI"/>
          </a:p>
        </p:txBody>
      </p:sp>
      <p:sp>
        <p:nvSpPr>
          <p:cNvPr id="3" name="Footer Placeholder 2"/>
          <p:cNvSpPr>
            <a:spLocks noGrp="1"/>
          </p:cNvSpPr>
          <p:nvPr>
            <p:ph type="ftr" sz="quarter" idx="11"/>
          </p:nvPr>
        </p:nvSpPr>
        <p:spPr/>
        <p:txBody>
          <a:bodyPr/>
          <a:lstStyle/>
          <a:p>
            <a:endParaRPr lang="sv-FI"/>
          </a:p>
        </p:txBody>
      </p:sp>
      <p:sp>
        <p:nvSpPr>
          <p:cNvPr id="4" name="Slide Number Placeholder 3"/>
          <p:cNvSpPr>
            <a:spLocks noGrp="1"/>
          </p:cNvSpPr>
          <p:nvPr>
            <p:ph type="sldNum" sz="quarter" idx="12"/>
          </p:nvPr>
        </p:nvSpPr>
        <p:spPr/>
        <p:txBody>
          <a:bodyPr/>
          <a:lstStyle/>
          <a:p>
            <a:fld id="{A1393064-9C56-40EA-8F2B-D85B61B10EA9}" type="slidenum">
              <a:rPr lang="sv-FI" smtClean="0"/>
              <a:t>‹#›</a:t>
            </a:fld>
            <a:endParaRPr lang="sv-FI"/>
          </a:p>
        </p:txBody>
      </p:sp>
    </p:spTree>
    <p:extLst>
      <p:ext uri="{BB962C8B-B14F-4D97-AF65-F5344CB8AC3E}">
        <p14:creationId xmlns:p14="http://schemas.microsoft.com/office/powerpoint/2010/main" val="359218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B2E4890-CB01-4ED6-91EE-98F7263C307A}" type="datetimeFigureOut">
              <a:rPr lang="sv-FI" smtClean="0"/>
              <a:t>14-04-2022</a:t>
            </a:fld>
            <a:endParaRPr lang="sv-FI"/>
          </a:p>
        </p:txBody>
      </p:sp>
      <p:sp>
        <p:nvSpPr>
          <p:cNvPr id="6" name="Footer Placeholder 5"/>
          <p:cNvSpPr>
            <a:spLocks noGrp="1"/>
          </p:cNvSpPr>
          <p:nvPr>
            <p:ph type="ftr" sz="quarter" idx="11"/>
          </p:nvPr>
        </p:nvSpPr>
        <p:spPr/>
        <p:txBody>
          <a:bodyPr/>
          <a:lstStyle/>
          <a:p>
            <a:endParaRPr lang="sv-FI"/>
          </a:p>
        </p:txBody>
      </p:sp>
      <p:sp>
        <p:nvSpPr>
          <p:cNvPr id="7" name="Slide Number Placeholder 6"/>
          <p:cNvSpPr>
            <a:spLocks noGrp="1"/>
          </p:cNvSpPr>
          <p:nvPr>
            <p:ph type="sldNum" sz="quarter" idx="12"/>
          </p:nvPr>
        </p:nvSpPr>
        <p:spPr/>
        <p:txBody>
          <a:bodyPr/>
          <a:lstStyle/>
          <a:p>
            <a:fld id="{A1393064-9C56-40EA-8F2B-D85B61B10EA9}" type="slidenum">
              <a:rPr lang="sv-FI" smtClean="0"/>
              <a:t>‹#›</a:t>
            </a:fld>
            <a:endParaRPr lang="sv-FI"/>
          </a:p>
        </p:txBody>
      </p:sp>
    </p:spTree>
    <p:extLst>
      <p:ext uri="{BB962C8B-B14F-4D97-AF65-F5344CB8AC3E}">
        <p14:creationId xmlns:p14="http://schemas.microsoft.com/office/powerpoint/2010/main" val="376819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B2E4890-CB01-4ED6-91EE-98F7263C307A}" type="datetimeFigureOut">
              <a:rPr lang="sv-FI" smtClean="0"/>
              <a:t>14-04-2022</a:t>
            </a:fld>
            <a:endParaRPr lang="sv-FI"/>
          </a:p>
        </p:txBody>
      </p:sp>
      <p:sp>
        <p:nvSpPr>
          <p:cNvPr id="6" name="Footer Placeholder 5"/>
          <p:cNvSpPr>
            <a:spLocks noGrp="1"/>
          </p:cNvSpPr>
          <p:nvPr>
            <p:ph type="ftr" sz="quarter" idx="11"/>
          </p:nvPr>
        </p:nvSpPr>
        <p:spPr/>
        <p:txBody>
          <a:bodyPr/>
          <a:lstStyle/>
          <a:p>
            <a:endParaRPr lang="sv-FI"/>
          </a:p>
        </p:txBody>
      </p:sp>
      <p:sp>
        <p:nvSpPr>
          <p:cNvPr id="7" name="Slide Number Placeholder 6"/>
          <p:cNvSpPr>
            <a:spLocks noGrp="1"/>
          </p:cNvSpPr>
          <p:nvPr>
            <p:ph type="sldNum" sz="quarter" idx="12"/>
          </p:nvPr>
        </p:nvSpPr>
        <p:spPr/>
        <p:txBody>
          <a:bodyPr/>
          <a:lstStyle/>
          <a:p>
            <a:fld id="{A1393064-9C56-40EA-8F2B-D85B61B10EA9}" type="slidenum">
              <a:rPr lang="sv-FI" smtClean="0"/>
              <a:t>‹#›</a:t>
            </a:fld>
            <a:endParaRPr lang="sv-FI"/>
          </a:p>
        </p:txBody>
      </p:sp>
    </p:spTree>
    <p:extLst>
      <p:ext uri="{BB962C8B-B14F-4D97-AF65-F5344CB8AC3E}">
        <p14:creationId xmlns:p14="http://schemas.microsoft.com/office/powerpoint/2010/main" val="20282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E4890-CB01-4ED6-91EE-98F7263C307A}" type="datetimeFigureOut">
              <a:rPr lang="sv-FI" smtClean="0"/>
              <a:t>14-04-2022</a:t>
            </a:fld>
            <a:endParaRPr lang="sv-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93064-9C56-40EA-8F2B-D85B61B10EA9}" type="slidenum">
              <a:rPr lang="sv-FI" smtClean="0"/>
              <a:t>‹#›</a:t>
            </a:fld>
            <a:endParaRPr lang="sv-FI"/>
          </a:p>
        </p:txBody>
      </p:sp>
    </p:spTree>
    <p:extLst>
      <p:ext uri="{BB962C8B-B14F-4D97-AF65-F5344CB8AC3E}">
        <p14:creationId xmlns:p14="http://schemas.microsoft.com/office/powerpoint/2010/main" val="30518506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he-buyer.net/wp-content/uploads/2019/06/Seghesio.jp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74">
            <a:extLst>
              <a:ext uri="{FF2B5EF4-FFF2-40B4-BE49-F238E27FC236}">
                <a16:creationId xmlns:a16="http://schemas.microsoft.com/office/drawing/2014/main" id="{0F1E46FF-DB9D-4186-A05C-1B1007586A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9773" y="2293691"/>
            <a:ext cx="6874227" cy="4587380"/>
          </a:xfrm>
          <a:prstGeom prst="rect">
            <a:avLst/>
          </a:prstGeom>
          <a:noFill/>
          <a:ln>
            <a:noFill/>
          </a:ln>
        </p:spPr>
      </p:pic>
      <p:pic>
        <p:nvPicPr>
          <p:cNvPr id="7" name="Bild 78" descr="Visa information om relaterad bild">
            <a:extLst>
              <a:ext uri="{FF2B5EF4-FFF2-40B4-BE49-F238E27FC236}">
                <a16:creationId xmlns:a16="http://schemas.microsoft.com/office/drawing/2014/main" id="{FE1B871C-D072-42BF-84E0-75F7042D65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414" y="2583873"/>
            <a:ext cx="2773110" cy="28643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extruta 1">
            <a:extLst>
              <a:ext uri="{FF2B5EF4-FFF2-40B4-BE49-F238E27FC236}">
                <a16:creationId xmlns:a16="http://schemas.microsoft.com/office/drawing/2014/main" id="{D5DADD1A-4B13-42F5-B13E-978693553FBB}"/>
              </a:ext>
            </a:extLst>
          </p:cNvPr>
          <p:cNvSpPr txBox="1"/>
          <p:nvPr/>
        </p:nvSpPr>
        <p:spPr>
          <a:xfrm>
            <a:off x="1032164" y="430579"/>
            <a:ext cx="7079672" cy="1938992"/>
          </a:xfrm>
          <a:prstGeom prst="rect">
            <a:avLst/>
          </a:prstGeom>
          <a:noFill/>
        </p:spPr>
        <p:txBody>
          <a:bodyPr wrap="square" rtlCol="0">
            <a:spAutoFit/>
          </a:bodyPr>
          <a:lstStyle/>
          <a:p>
            <a:pPr algn="ctr"/>
            <a:r>
              <a:rPr lang="sv-FI" sz="3200">
                <a:latin typeface="Arial Rounded MT Bold" panose="020F0704030504030204" pitchFamily="34" charset="0"/>
              </a:rPr>
              <a:t>Handelsgillets Vinklubb</a:t>
            </a:r>
          </a:p>
          <a:p>
            <a:pPr algn="ctr"/>
            <a:r>
              <a:rPr lang="sv-FI" sz="3733">
                <a:solidFill>
                  <a:schemeClr val="accent6">
                    <a:lumMod val="50000"/>
                  </a:schemeClr>
                </a:solidFill>
                <a:latin typeface="Arial Rounded MT Bold" panose="020F0704030504030204" pitchFamily="34" charset="0"/>
              </a:rPr>
              <a:t>Zinfandel/Primitivo/Crljenak</a:t>
            </a:r>
          </a:p>
          <a:p>
            <a:pPr algn="ctr"/>
            <a:r>
              <a:rPr lang="sv-FI" sz="3200">
                <a:latin typeface="Arial Rounded MT Bold" panose="020F0704030504030204" pitchFamily="34" charset="0"/>
              </a:rPr>
              <a:t>Presentation 20.4.2022</a:t>
            </a:r>
          </a:p>
          <a:p>
            <a:pPr algn="ctr"/>
            <a:r>
              <a:rPr lang="sv-FI" sz="1867">
                <a:latin typeface="Arial Rounded MT Bold" panose="020F0704030504030204" pitchFamily="34" charset="0"/>
              </a:rPr>
              <a:t>Christer Svedberg</a:t>
            </a:r>
          </a:p>
        </p:txBody>
      </p:sp>
    </p:spTree>
    <p:extLst>
      <p:ext uri="{BB962C8B-B14F-4D97-AF65-F5344CB8AC3E}">
        <p14:creationId xmlns:p14="http://schemas.microsoft.com/office/powerpoint/2010/main" val="2851236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EDFD5137-37EE-4BCB-AEC2-963904866B25}"/>
              </a:ext>
            </a:extLst>
          </p:cNvPr>
          <p:cNvSpPr txBox="1"/>
          <p:nvPr/>
        </p:nvSpPr>
        <p:spPr>
          <a:xfrm>
            <a:off x="526377" y="613146"/>
            <a:ext cx="7439891" cy="6045309"/>
          </a:xfrm>
          <a:prstGeom prst="rect">
            <a:avLst/>
          </a:prstGeom>
          <a:noFill/>
        </p:spPr>
        <p:txBody>
          <a:bodyPr wrap="square">
            <a:spAutoFit/>
          </a:bodyPr>
          <a:lstStyle/>
          <a:p>
            <a:pPr>
              <a:lnSpc>
                <a:spcPct val="107000"/>
              </a:lnSpc>
              <a:spcAft>
                <a:spcPts val="1067"/>
              </a:spcAft>
            </a:pPr>
            <a:r>
              <a:rPr lang="sv-FI" sz="2000" b="1">
                <a:latin typeface="Comic Sans MS" panose="030F0702030302020204" pitchFamily="66" charset="0"/>
                <a:ea typeface="Calibri" panose="020F0502020204030204" pitchFamily="34" charset="0"/>
                <a:cs typeface="Times New Roman" panose="02020603050405020304" pitchFamily="18" charset="0"/>
              </a:rPr>
              <a:t>Zinfandel och Primitivo druvans ursprung,</a:t>
            </a:r>
            <a:r>
              <a:rPr lang="sv-FI" sz="2000">
                <a:latin typeface="Comic Sans MS" panose="030F0702030302020204" pitchFamily="66" charset="0"/>
                <a:ea typeface="Calibri" panose="020F0502020204030204" pitchFamily="34" charset="0"/>
                <a:cs typeface="Times New Roman" panose="02020603050405020304" pitchFamily="18" charset="0"/>
              </a:rPr>
              <a:t> enligt Vivino</a:t>
            </a:r>
          </a:p>
          <a:p>
            <a:pPr marL="380990" indent="-380990">
              <a:lnSpc>
                <a:spcPct val="107000"/>
              </a:lnSpc>
              <a:spcAft>
                <a:spcPts val="1067"/>
              </a:spcAft>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För fyra decennier sen var det ingen som visste att det var samma druva!</a:t>
            </a:r>
          </a:p>
          <a:p>
            <a:pPr marL="380990" indent="-380990">
              <a:lnSpc>
                <a:spcPct val="107000"/>
              </a:lnSpc>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Ännu mindre kände man till att druvan härstammar från Kroatien där namnet på druvan är “Crljenak Kaštelanski” </a:t>
            </a:r>
            <a:r>
              <a:rPr lang="sv-FI" sz="2000">
                <a:solidFill>
                  <a:srgbClr val="000000"/>
                </a:solidFill>
                <a:latin typeface="Comic Sans MS" panose="030F0702030302020204" pitchFamily="66" charset="0"/>
                <a:ea typeface="Calibri" panose="020F0502020204030204" pitchFamily="34" charset="0"/>
              </a:rPr>
              <a:t>(</a:t>
            </a:r>
            <a:r>
              <a:rPr lang="sv-FI" sz="2000" i="1">
                <a:solidFill>
                  <a:srgbClr val="FF0000"/>
                </a:solidFill>
                <a:latin typeface="Comic Sans MS" panose="030F0702030302020204" pitchFamily="66" charset="0"/>
                <a:ea typeface="Calibri" panose="020F0502020204030204" pitchFamily="34" charset="0"/>
              </a:rPr>
              <a:t>uttalas Tserl-yee-ehnak Kashh-tell-ann-skee) </a:t>
            </a:r>
            <a:r>
              <a:rPr lang="sv-FI" sz="2000">
                <a:solidFill>
                  <a:srgbClr val="333333"/>
                </a:solidFill>
                <a:latin typeface="Comic Sans MS" panose="030F0702030302020204" pitchFamily="66" charset="0"/>
                <a:ea typeface="Times New Roman" panose="02020603050405020304" pitchFamily="18" charset="0"/>
              </a:rPr>
              <a:t>. Druvan som också kallas Tribidrag har vuxit i Kroatien ända från det man börjat vinodling här. Det </a:t>
            </a:r>
          </a:p>
          <a:p>
            <a:pPr>
              <a:lnSpc>
                <a:spcPct val="107000"/>
              </a:lnSpc>
            </a:pPr>
            <a:r>
              <a:rPr lang="sv-FI" sz="2000">
                <a:solidFill>
                  <a:srgbClr val="333333"/>
                </a:solidFill>
                <a:latin typeface="Comic Sans MS" panose="030F0702030302020204" pitchFamily="66" charset="0"/>
                <a:ea typeface="Times New Roman" panose="02020603050405020304" pitchFamily="18" charset="0"/>
              </a:rPr>
              <a:t>	finns anteckningar från 1400-talet </a:t>
            </a:r>
          </a:p>
          <a:p>
            <a:pPr>
              <a:lnSpc>
                <a:spcPct val="107000"/>
              </a:lnSpc>
            </a:pPr>
            <a:r>
              <a:rPr lang="sv-FI" sz="2000">
                <a:solidFill>
                  <a:srgbClr val="333333"/>
                </a:solidFill>
                <a:latin typeface="Comic Sans MS" panose="030F0702030302020204" pitchFamily="66" charset="0"/>
                <a:ea typeface="Times New Roman" panose="02020603050405020304" pitchFamily="18" charset="0"/>
              </a:rPr>
              <a:t>	om vinproduktion på Tribidrag på </a:t>
            </a:r>
          </a:p>
          <a:p>
            <a:pPr>
              <a:lnSpc>
                <a:spcPct val="107000"/>
              </a:lnSpc>
              <a:spcAft>
                <a:spcPts val="600"/>
              </a:spcAft>
            </a:pPr>
            <a:r>
              <a:rPr lang="sv-FI" sz="2000">
                <a:solidFill>
                  <a:srgbClr val="333333"/>
                </a:solidFill>
                <a:latin typeface="Comic Sans MS" panose="030F0702030302020204" pitchFamily="66" charset="0"/>
                <a:ea typeface="Times New Roman" panose="02020603050405020304" pitchFamily="18" charset="0"/>
              </a:rPr>
              <a:t>	öarna Hvar och Vis. </a:t>
            </a:r>
            <a:endParaRPr lang="sv-FI" sz="200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Faktiskt först 2001 kunde man med </a:t>
            </a:r>
          </a:p>
          <a:p>
            <a:pPr>
              <a:lnSpc>
                <a:spcPct val="107000"/>
              </a:lnSpc>
              <a:spcAft>
                <a:spcPts val="1067"/>
              </a:spcAft>
            </a:pPr>
            <a:r>
              <a:rPr lang="sv-FI" sz="2000">
                <a:latin typeface="Comic Sans MS" panose="030F0702030302020204" pitchFamily="66" charset="0"/>
                <a:ea typeface="Calibri" panose="020F0502020204030204" pitchFamily="34" charset="0"/>
                <a:cs typeface="Times New Roman" panose="02020603050405020304" pitchFamily="18" charset="0"/>
              </a:rPr>
              <a:t>	hjälp av DNA spåra druvans ursprung. </a:t>
            </a:r>
          </a:p>
          <a:p>
            <a:pPr marL="380990" indent="-380990">
              <a:lnSpc>
                <a:spcPct val="107000"/>
              </a:lnSpc>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Hur  blev druvan splittad och senare </a:t>
            </a:r>
          </a:p>
          <a:p>
            <a:pPr>
              <a:lnSpc>
                <a:spcPct val="107000"/>
              </a:lnSpc>
              <a:spcAft>
                <a:spcPts val="1067"/>
              </a:spcAft>
            </a:pPr>
            <a:r>
              <a:rPr lang="sv-FI" sz="2000">
                <a:latin typeface="Comic Sans MS" panose="030F0702030302020204" pitchFamily="66" charset="0"/>
                <a:ea typeface="Calibri" panose="020F0502020204030204" pitchFamily="34" charset="0"/>
                <a:cs typeface="Times New Roman" panose="02020603050405020304" pitchFamily="18" charset="0"/>
              </a:rPr>
              <a:t>	identifierad som samma druva?</a:t>
            </a:r>
            <a:r>
              <a:rPr lang="sv-FI" sz="2000" b="1">
                <a:latin typeface="Comic Sans MS" panose="030F0702030302020204" pitchFamily="66" charset="0"/>
                <a:ea typeface="Calibri" panose="020F0502020204030204" pitchFamily="34" charset="0"/>
                <a:cs typeface="Times New Roman" panose="02020603050405020304" pitchFamily="18" charset="0"/>
              </a:rPr>
              <a:t> </a:t>
            </a:r>
          </a:p>
          <a:p>
            <a:pPr>
              <a:lnSpc>
                <a:spcPct val="107000"/>
              </a:lnSpc>
              <a:spcAft>
                <a:spcPts val="1067"/>
              </a:spcAft>
            </a:pPr>
            <a:endParaRPr lang="sv-FI" sz="1467">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4" descr="Den mest kända druvan på Kroatien är Plavac Mali – en druva som många trodde var anfader till Zinfandel.">
            <a:extLst>
              <a:ext uri="{FF2B5EF4-FFF2-40B4-BE49-F238E27FC236}">
                <a16:creationId xmlns:a16="http://schemas.microsoft.com/office/drawing/2014/main" id="{1BECC153-C4A2-45E7-BB0C-49FD362A5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823" y="3924407"/>
            <a:ext cx="3123274" cy="2320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56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B635C549-5A66-43C1-AA86-B1A10094B8EE}"/>
              </a:ext>
            </a:extLst>
          </p:cNvPr>
          <p:cNvSpPr txBox="1"/>
          <p:nvPr/>
        </p:nvSpPr>
        <p:spPr>
          <a:xfrm>
            <a:off x="691667" y="696430"/>
            <a:ext cx="7760666" cy="4637680"/>
          </a:xfrm>
          <a:prstGeom prst="rect">
            <a:avLst/>
          </a:prstGeom>
          <a:noFill/>
        </p:spPr>
        <p:txBody>
          <a:bodyPr wrap="square">
            <a:spAutoFit/>
          </a:bodyPr>
          <a:lstStyle/>
          <a:p>
            <a:pPr marL="380990" indent="-380990">
              <a:lnSpc>
                <a:spcPct val="107000"/>
              </a:lnSpc>
              <a:spcAft>
                <a:spcPts val="1067"/>
              </a:spcAft>
              <a:buFont typeface="Wingdings" panose="05000000000000000000" pitchFamily="2" charset="2"/>
              <a:buChar char="Ø"/>
            </a:pPr>
            <a:r>
              <a:rPr lang="sv-FI" sz="2000" b="1">
                <a:latin typeface="Comic Sans MS" panose="030F0702030302020204" pitchFamily="66" charset="0"/>
                <a:ea typeface="Calibri" panose="020F0502020204030204" pitchFamily="34" charset="0"/>
                <a:cs typeface="Times New Roman" panose="02020603050405020304" pitchFamily="18" charset="0"/>
              </a:rPr>
              <a:t>The Grape Adventur</a:t>
            </a:r>
          </a:p>
          <a:p>
            <a:pPr marL="1752590" lvl="3" indent="-380990">
              <a:lnSpc>
                <a:spcPct val="107000"/>
              </a:lnSpc>
              <a:spcAft>
                <a:spcPts val="1067"/>
              </a:spcAft>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Munken Filippo Francesco Indellicati, </a:t>
            </a:r>
            <a:r>
              <a:rPr lang="sv-FI" sz="2000">
                <a:effectLst/>
                <a:latin typeface="Comic Sans MS" panose="030F0702030302020204" pitchFamily="66" charset="0"/>
                <a:ea typeface="Calibri" panose="020F0502020204030204" pitchFamily="34" charset="0"/>
                <a:cs typeface="Times New Roman" panose="02020603050405020304" pitchFamily="18" charset="0"/>
              </a:rPr>
              <a:t>hämtade </a:t>
            </a:r>
            <a:r>
              <a:rPr lang="sv-FI" sz="2000">
                <a:latin typeface="Comic Sans MS" panose="030F0702030302020204" pitchFamily="66" charset="0"/>
                <a:ea typeface="Calibri" panose="020F0502020204030204" pitchFamily="34" charset="0"/>
                <a:cs typeface="Times New Roman" panose="02020603050405020304" pitchFamily="18" charset="0"/>
              </a:rPr>
              <a:t>i slutet av 1700-talet vinstockar </a:t>
            </a:r>
            <a:r>
              <a:rPr lang="sv-FI" sz="2000">
                <a:effectLst/>
                <a:latin typeface="Comic Sans MS" panose="030F0702030302020204" pitchFamily="66" charset="0"/>
                <a:ea typeface="Calibri" panose="020F0502020204030204" pitchFamily="34" charset="0"/>
                <a:cs typeface="Times New Roman" panose="02020603050405020304" pitchFamily="18" charset="0"/>
              </a:rPr>
              <a:t>från Kroatien, bland dem </a:t>
            </a:r>
            <a:r>
              <a:rPr lang="sv-FI" sz="2000">
                <a:latin typeface="Comic Sans MS" panose="030F0702030302020204" pitchFamily="66" charset="0"/>
                <a:ea typeface="Calibri" panose="020F0502020204030204" pitchFamily="34" charset="0"/>
                <a:cs typeface="Times New Roman" panose="02020603050405020304" pitchFamily="18" charset="0"/>
              </a:rPr>
              <a:t>“Crljenak Kaštelanski” och planterade dem i Apulien.</a:t>
            </a:r>
          </a:p>
          <a:p>
            <a:pPr marL="1657350" lvl="3" indent="-285750">
              <a:lnSpc>
                <a:spcPct val="107000"/>
              </a:lnSpc>
              <a:buFont typeface="Wingdings" panose="05000000000000000000" pitchFamily="2" charset="2"/>
              <a:buChar char="Ø"/>
            </a:pPr>
            <a:r>
              <a:rPr lang="sv-FI" sz="2000">
                <a:effectLst/>
                <a:latin typeface="Comic Sans MS" panose="030F0702030302020204" pitchFamily="66" charset="0"/>
                <a:ea typeface="Calibri" panose="020F0502020204030204" pitchFamily="34" charset="0"/>
                <a:cs typeface="Times New Roman" panose="02020603050405020304" pitchFamily="18" charset="0"/>
              </a:rPr>
              <a:t>Han gav druvan </a:t>
            </a:r>
            <a:r>
              <a:rPr lang="sv-FI" sz="2000">
                <a:latin typeface="Comic Sans MS" panose="030F0702030302020204" pitchFamily="66" charset="0"/>
                <a:ea typeface="Calibri" panose="020F0502020204030204" pitchFamily="34" charset="0"/>
                <a:cs typeface="Times New Roman" panose="02020603050405020304" pitchFamily="18" charset="0"/>
              </a:rPr>
              <a:t>namnet Primitivo (</a:t>
            </a:r>
            <a:r>
              <a:rPr lang="sv-FI" sz="2000">
                <a:effectLst/>
                <a:latin typeface="Comic Sans MS" panose="030F0702030302020204" pitchFamily="66" charset="0"/>
                <a:ea typeface="Calibri" panose="020F0502020204030204" pitchFamily="34" charset="0"/>
                <a:cs typeface="Times New Roman" panose="02020603050405020304" pitchFamily="18" charset="0"/>
              </a:rPr>
              <a:t>från latinska Primativus), som alljämnt består. </a:t>
            </a:r>
          </a:p>
          <a:p>
            <a:pPr marL="1657350" lvl="3" indent="-285750">
              <a:lnSpc>
                <a:spcPct val="107000"/>
              </a:lnSpc>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Druvan var lätt odlad i det lägliga klimatet och Primitivo odlingen tog fart som en löpeld i Apulien och var den mest odlade druvan i regionen.</a:t>
            </a:r>
          </a:p>
          <a:p>
            <a:pPr marL="1657350" lvl="3" indent="-285750">
              <a:lnSpc>
                <a:spcPct val="107000"/>
              </a:lnSpc>
              <a:buFont typeface="Wingdings" panose="05000000000000000000" pitchFamily="2" charset="2"/>
              <a:buChar char="Ø"/>
            </a:pPr>
            <a:endParaRPr lang="sv-FI" sz="2000">
              <a:latin typeface="Comic Sans MS" panose="030F0702030302020204" pitchFamily="66" charset="0"/>
              <a:ea typeface="Calibri" panose="020F0502020204030204" pitchFamily="34" charset="0"/>
              <a:cs typeface="Times New Roman" panose="02020603050405020304" pitchFamily="18" charset="0"/>
            </a:endParaRPr>
          </a:p>
          <a:p>
            <a:pPr marL="380990" indent="-380990">
              <a:lnSpc>
                <a:spcPct val="107000"/>
              </a:lnSpc>
              <a:spcAft>
                <a:spcPts val="1067"/>
              </a:spcAft>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Habsburgska ätten som regerade över Kroatien vid den tiden hade infört vinstockar av druvan till Wien. </a:t>
            </a:r>
            <a:r>
              <a:rPr lang="sv-FI" sz="2000">
                <a:solidFill>
                  <a:srgbClr val="333333"/>
                </a:solidFill>
                <a:latin typeface="Comic Sans MS" panose="030F0702030302020204" pitchFamily="66" charset="0"/>
                <a:ea typeface="Times New Roman" panose="02020603050405020304" pitchFamily="18" charset="0"/>
                <a:cs typeface="Times New Roman" panose="02020603050405020304" pitchFamily="18" charset="0"/>
              </a:rPr>
              <a:t> </a:t>
            </a:r>
          </a:p>
        </p:txBody>
      </p:sp>
      <p:sp>
        <p:nvSpPr>
          <p:cNvPr id="6" name="AutoShape 2">
            <a:extLst>
              <a:ext uri="{FF2B5EF4-FFF2-40B4-BE49-F238E27FC236}">
                <a16:creationId xmlns:a16="http://schemas.microsoft.com/office/drawing/2014/main" id="{C76CA747-08A7-45CC-A7D6-870874503D4B}"/>
              </a:ext>
            </a:extLst>
          </p:cNvPr>
          <p:cNvSpPr>
            <a:spLocks noChangeAspect="1" noChangeArrowheads="1"/>
          </p:cNvSpPr>
          <p:nvPr/>
        </p:nvSpPr>
        <p:spPr bwMode="auto">
          <a:xfrm>
            <a:off x="4368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sv-FI" sz="2400"/>
          </a:p>
        </p:txBody>
      </p:sp>
      <p:pic>
        <p:nvPicPr>
          <p:cNvPr id="14342" name="Picture 6" descr="Visa källbilden">
            <a:extLst>
              <a:ext uri="{FF2B5EF4-FFF2-40B4-BE49-F238E27FC236}">
                <a16:creationId xmlns:a16="http://schemas.microsoft.com/office/drawing/2014/main" id="{C90646F1-CD0C-484F-BF34-3768C9854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3580"/>
            <a:ext cx="2013511" cy="2684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530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B33A39E8-A3EB-491D-B34D-6E1C0354F10B}"/>
              </a:ext>
            </a:extLst>
          </p:cNvPr>
          <p:cNvSpPr txBox="1"/>
          <p:nvPr/>
        </p:nvSpPr>
        <p:spPr>
          <a:xfrm>
            <a:off x="809922" y="1215444"/>
            <a:ext cx="7273636" cy="3547125"/>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En </a:t>
            </a:r>
            <a:r>
              <a:rPr lang="sv-FI" sz="2000">
                <a:effectLst/>
                <a:latin typeface="Comic Sans MS" panose="030F0702030302020204" pitchFamily="66" charset="0"/>
                <a:ea typeface="Calibri" panose="020F0502020204030204" pitchFamily="34" charset="0"/>
                <a:cs typeface="Times New Roman" panose="02020603050405020304" pitchFamily="18" charset="0"/>
              </a:rPr>
              <a:t>mängd vinstockar exporterades år 1829 från Wien till en </a:t>
            </a:r>
            <a:r>
              <a:rPr lang="sv-FI" sz="2000">
                <a:latin typeface="Comic Sans MS" panose="030F0702030302020204" pitchFamily="66" charset="0"/>
                <a:ea typeface="Calibri" panose="020F0502020204030204" pitchFamily="34" charset="0"/>
                <a:cs typeface="Times New Roman" panose="02020603050405020304" pitchFamily="18" charset="0"/>
              </a:rPr>
              <a:t>växthusodlare, Georg Gibbs, i Boston men på östkusten var odling av druvsorten inte särskilt lyckad</a:t>
            </a:r>
            <a:endParaRPr lang="sv-FI" sz="2000">
              <a:effectLst/>
              <a:latin typeface="Comic Sans MS" panose="030F0702030302020204" pitchFamily="66"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sv-FI" sz="2000">
                <a:effectLst/>
                <a:latin typeface="Comic Sans MS" panose="030F0702030302020204" pitchFamily="66" charset="0"/>
                <a:ea typeface="Calibri" panose="020F0502020204030204" pitchFamily="34" charset="0"/>
                <a:cs typeface="Times New Roman" panose="02020603050405020304" pitchFamily="18" charset="0"/>
              </a:rPr>
              <a:t>Gibbs följde med i guldrushen </a:t>
            </a:r>
          </a:p>
          <a:p>
            <a:pPr>
              <a:lnSpc>
                <a:spcPct val="107000"/>
              </a:lnSpc>
            </a:pPr>
            <a:r>
              <a:rPr lang="sv-FI" sz="2000">
                <a:effectLst/>
                <a:latin typeface="Comic Sans MS" panose="030F0702030302020204" pitchFamily="66" charset="0"/>
                <a:ea typeface="Calibri" panose="020F0502020204030204" pitchFamily="34" charset="0"/>
                <a:cs typeface="Times New Roman" panose="02020603050405020304" pitchFamily="18" charset="0"/>
              </a:rPr>
              <a:t>   till Kalifornien i medlet av 1850 </a:t>
            </a:r>
          </a:p>
          <a:p>
            <a:pPr>
              <a:lnSpc>
                <a:spcPct val="107000"/>
              </a:lnSpc>
              <a:spcAft>
                <a:spcPts val="600"/>
              </a:spcAft>
            </a:pPr>
            <a:r>
              <a:rPr lang="sv-FI" sz="2000">
                <a:effectLst/>
                <a:latin typeface="Comic Sans MS" panose="030F0702030302020204" pitchFamily="66" charset="0"/>
                <a:ea typeface="Calibri" panose="020F0502020204030204" pitchFamily="34" charset="0"/>
                <a:cs typeface="Times New Roman" panose="02020603050405020304" pitchFamily="18" charset="0"/>
              </a:rPr>
              <a:t>   och tog med Zinfandel vinstockar</a:t>
            </a:r>
          </a:p>
          <a:p>
            <a:pPr marL="285750" indent="-285750">
              <a:lnSpc>
                <a:spcPct val="107000"/>
              </a:lnSpc>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Vinet fick överväldigande </a:t>
            </a:r>
          </a:p>
          <a:p>
            <a:pPr>
              <a:lnSpc>
                <a:spcPct val="107000"/>
              </a:lnSpc>
            </a:pPr>
            <a:r>
              <a:rPr lang="sv-FI" sz="2000">
                <a:latin typeface="Comic Sans MS" panose="030F0702030302020204" pitchFamily="66" charset="0"/>
                <a:ea typeface="Calibri" panose="020F0502020204030204" pitchFamily="34" charset="0"/>
                <a:cs typeface="Times New Roman" panose="02020603050405020304" pitchFamily="18" charset="0"/>
              </a:rPr>
              <a:t>    mottagande och Zinfandel </a:t>
            </a:r>
          </a:p>
          <a:p>
            <a:pPr>
              <a:lnSpc>
                <a:spcPct val="107000"/>
              </a:lnSpc>
            </a:pPr>
            <a:r>
              <a:rPr lang="sv-FI" sz="2000">
                <a:latin typeface="Comic Sans MS" panose="030F0702030302020204" pitchFamily="66" charset="0"/>
                <a:ea typeface="Calibri" panose="020F0502020204030204" pitchFamily="34" charset="0"/>
                <a:cs typeface="Times New Roman" panose="02020603050405020304" pitchFamily="18" charset="0"/>
              </a:rPr>
              <a:t>    odlingen blomstrade nästan över </a:t>
            </a:r>
          </a:p>
          <a:p>
            <a:pPr>
              <a:lnSpc>
                <a:spcPct val="107000"/>
              </a:lnSpc>
              <a:spcAft>
                <a:spcPts val="800"/>
              </a:spcAft>
            </a:pPr>
            <a:r>
              <a:rPr lang="sv-FI" sz="2000">
                <a:latin typeface="Comic Sans MS" panose="030F0702030302020204" pitchFamily="66" charset="0"/>
                <a:ea typeface="Calibri" panose="020F0502020204030204" pitchFamily="34" charset="0"/>
                <a:cs typeface="Times New Roman" panose="02020603050405020304" pitchFamily="18" charset="0"/>
              </a:rPr>
              <a:t>    en natt </a:t>
            </a:r>
          </a:p>
        </p:txBody>
      </p:sp>
      <p:pic>
        <p:nvPicPr>
          <p:cNvPr id="16386" name="Picture 2" descr="Visa källbilden">
            <a:extLst>
              <a:ext uri="{FF2B5EF4-FFF2-40B4-BE49-F238E27FC236}">
                <a16:creationId xmlns:a16="http://schemas.microsoft.com/office/drawing/2014/main" id="{6CB90EA2-CCE4-4FD2-A69D-3276A1A95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715" y="3857083"/>
            <a:ext cx="3869706" cy="26314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Visa källbilden">
            <a:extLst>
              <a:ext uri="{FF2B5EF4-FFF2-40B4-BE49-F238E27FC236}">
                <a16:creationId xmlns:a16="http://schemas.microsoft.com/office/drawing/2014/main" id="{E00E5D73-4F4B-4253-B950-57AD8B725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402" y="2778104"/>
            <a:ext cx="3537922" cy="253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641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7EEE522B-2AFF-41C8-9F1E-1C4895774CF5}"/>
              </a:ext>
            </a:extLst>
          </p:cNvPr>
          <p:cNvSpPr txBox="1"/>
          <p:nvPr/>
        </p:nvSpPr>
        <p:spPr>
          <a:xfrm>
            <a:off x="722744" y="733634"/>
            <a:ext cx="7398982" cy="5904245"/>
          </a:xfrm>
          <a:prstGeom prst="rect">
            <a:avLst/>
          </a:prstGeom>
          <a:noFill/>
        </p:spPr>
        <p:txBody>
          <a:bodyPr wrap="square">
            <a:spAutoFit/>
          </a:bodyPr>
          <a:lstStyle/>
          <a:p>
            <a:pPr>
              <a:lnSpc>
                <a:spcPct val="107000"/>
              </a:lnSpc>
              <a:spcAft>
                <a:spcPts val="1067"/>
              </a:spcAft>
            </a:pPr>
            <a:r>
              <a:rPr lang="sv-FI" sz="2000" b="1">
                <a:latin typeface="Comic Sans MS" panose="030F0702030302020204" pitchFamily="66" charset="0"/>
                <a:ea typeface="Calibri" panose="020F0502020204030204" pitchFamily="34" charset="0"/>
                <a:cs typeface="Times New Roman" panose="02020603050405020304" pitchFamily="18" charset="0"/>
              </a:rPr>
              <a:t>Discovery</a:t>
            </a:r>
            <a:endParaRPr lang="sv-FI" sz="2000">
              <a:latin typeface="Comic Sans MS" panose="030F0702030302020204" pitchFamily="66" charset="0"/>
              <a:ea typeface="Calibri" panose="020F0502020204030204" pitchFamily="34" charset="0"/>
              <a:cs typeface="Times New Roman" panose="02020603050405020304" pitchFamily="18" charset="0"/>
            </a:endParaRPr>
          </a:p>
          <a:p>
            <a:pPr marL="380990" indent="-380990">
              <a:lnSpc>
                <a:spcPct val="107000"/>
              </a:lnSpc>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När Professor Austin Goheen från </a:t>
            </a:r>
          </a:p>
          <a:p>
            <a:pPr>
              <a:lnSpc>
                <a:spcPct val="107000"/>
              </a:lnSpc>
            </a:pPr>
            <a:r>
              <a:rPr lang="sv-FI" sz="2000">
                <a:latin typeface="Comic Sans MS" panose="030F0702030302020204" pitchFamily="66" charset="0"/>
                <a:ea typeface="Calibri" panose="020F0502020204030204" pitchFamily="34" charset="0"/>
                <a:cs typeface="Times New Roman" panose="02020603050405020304" pitchFamily="18" charset="0"/>
              </a:rPr>
              <a:t>	UC Davis university i Kalifornien </a:t>
            </a:r>
          </a:p>
          <a:p>
            <a:pPr>
              <a:lnSpc>
                <a:spcPct val="107000"/>
              </a:lnSpc>
            </a:pPr>
            <a:r>
              <a:rPr lang="sv-FI" sz="2000">
                <a:latin typeface="Comic Sans MS" panose="030F0702030302020204" pitchFamily="66" charset="0"/>
                <a:ea typeface="Calibri" panose="020F0502020204030204" pitchFamily="34" charset="0"/>
                <a:cs typeface="Times New Roman" panose="02020603050405020304" pitchFamily="18" charset="0"/>
              </a:rPr>
              <a:t>	besökte Apulien 1967 noterade han </a:t>
            </a:r>
          </a:p>
          <a:p>
            <a:pPr>
              <a:lnSpc>
                <a:spcPct val="107000"/>
              </a:lnSpc>
            </a:pPr>
            <a:r>
              <a:rPr lang="sv-FI" sz="2000">
                <a:latin typeface="Comic Sans MS" panose="030F0702030302020204" pitchFamily="66" charset="0"/>
                <a:ea typeface="Calibri" panose="020F0502020204030204" pitchFamily="34" charset="0"/>
                <a:cs typeface="Times New Roman" panose="02020603050405020304" pitchFamily="18" charset="0"/>
              </a:rPr>
              <a:t>	en förvånande likhet mellan </a:t>
            </a:r>
          </a:p>
          <a:p>
            <a:pPr>
              <a:lnSpc>
                <a:spcPct val="107000"/>
              </a:lnSpc>
              <a:spcAft>
                <a:spcPts val="600"/>
              </a:spcAft>
            </a:pPr>
            <a:r>
              <a:rPr lang="sv-FI" sz="2000">
                <a:latin typeface="Comic Sans MS" panose="030F0702030302020204" pitchFamily="66" charset="0"/>
                <a:ea typeface="Calibri" panose="020F0502020204030204" pitchFamily="34" charset="0"/>
                <a:cs typeface="Times New Roman" panose="02020603050405020304" pitchFamily="18" charset="0"/>
              </a:rPr>
              <a:t>	Zinfandel och Primitivo.</a:t>
            </a:r>
          </a:p>
          <a:p>
            <a:pPr marL="380990" indent="-380990">
              <a:lnSpc>
                <a:spcPct val="107000"/>
              </a:lnSpc>
              <a:spcAft>
                <a:spcPts val="1067"/>
              </a:spcAft>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Efter analyser konstaterades att druvorna var identiska.</a:t>
            </a:r>
          </a:p>
          <a:p>
            <a:pPr marL="380990" indent="-380990">
              <a:lnSpc>
                <a:spcPct val="107000"/>
              </a:lnSpc>
              <a:spcAft>
                <a:spcPts val="1067"/>
              </a:spcAft>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På 1990-talet upptog Carole Meredith från UC Davis forskningen och kunde peka ut Kroatien som födelseplats för dessa druvor.</a:t>
            </a:r>
          </a:p>
          <a:p>
            <a:pPr marL="380990" indent="-380990">
              <a:lnSpc>
                <a:spcPct val="107000"/>
              </a:lnSpc>
              <a:spcAft>
                <a:spcPts val="1067"/>
              </a:spcAft>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År 2001, efter nästan ett decennium letande bland 150 vinstockar kom genombrottet på Dalmatiens kust. Efter provtagning av en vinstock på gammal vingård i Kastela nära Split, kunde man med hjälp av DNA fastställa att den urspruingliga druvan är Crljenak Kaštelanski. </a:t>
            </a:r>
            <a:endParaRPr lang="sv-FI" sz="1467"/>
          </a:p>
          <a:p>
            <a:pPr>
              <a:lnSpc>
                <a:spcPct val="107000"/>
              </a:lnSpc>
              <a:spcAft>
                <a:spcPts val="1067"/>
              </a:spcAft>
            </a:pPr>
            <a:endParaRPr lang="sv-FI" sz="1467">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 descr="Visa källbilden">
            <a:extLst>
              <a:ext uri="{FF2B5EF4-FFF2-40B4-BE49-F238E27FC236}">
                <a16:creationId xmlns:a16="http://schemas.microsoft.com/office/drawing/2014/main" id="{281A474E-8D0F-4211-8E00-0710597B3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549484" y="1202106"/>
            <a:ext cx="2572242" cy="157401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Visa källbilden">
            <a:extLst>
              <a:ext uri="{FF2B5EF4-FFF2-40B4-BE49-F238E27FC236}">
                <a16:creationId xmlns:a16="http://schemas.microsoft.com/office/drawing/2014/main" id="{65BA0D7A-4593-494E-9092-715AB33FE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35605" y="733634"/>
            <a:ext cx="2027423" cy="2176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030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B27DB62-452F-4D4C-82A9-06A4A3434739}"/>
              </a:ext>
            </a:extLst>
          </p:cNvPr>
          <p:cNvSpPr txBox="1"/>
          <p:nvPr/>
        </p:nvSpPr>
        <p:spPr>
          <a:xfrm>
            <a:off x="927117" y="976491"/>
            <a:ext cx="6511636" cy="5249129"/>
          </a:xfrm>
          <a:prstGeom prst="rect">
            <a:avLst/>
          </a:prstGeom>
          <a:noFill/>
        </p:spPr>
        <p:txBody>
          <a:bodyPr wrap="square">
            <a:spAutoFit/>
          </a:bodyPr>
          <a:lstStyle/>
          <a:p>
            <a:pPr marL="380990" indent="-380990">
              <a:lnSpc>
                <a:spcPct val="107000"/>
              </a:lnSpc>
              <a:spcAft>
                <a:spcPts val="1067"/>
              </a:spcAft>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Den tidigare stora druvan drabbades svårt av </a:t>
            </a:r>
            <a:r>
              <a:rPr lang="sv-FI" sz="2000">
                <a:solidFill>
                  <a:srgbClr val="333333"/>
                </a:solidFill>
                <a:latin typeface="Comic Sans MS" panose="030F0702030302020204" pitchFamily="66" charset="0"/>
                <a:ea typeface="Times New Roman" panose="02020603050405020304" pitchFamily="18" charset="0"/>
                <a:cs typeface="Times New Roman" panose="02020603050405020304" pitchFamily="18" charset="0"/>
              </a:rPr>
              <a:t>phylloxera epidemin i Kroatien i</a:t>
            </a:r>
            <a:r>
              <a:rPr lang="sv-FI" sz="2000">
                <a:latin typeface="Comic Sans MS" panose="030F0702030302020204" pitchFamily="66" charset="0"/>
                <a:ea typeface="Calibri" panose="020F0502020204030204" pitchFamily="34" charset="0"/>
                <a:cs typeface="Times New Roman" panose="02020603050405020304" pitchFamily="18" charset="0"/>
              </a:rPr>
              <a:t> slutet av 1800-talet </a:t>
            </a:r>
            <a:r>
              <a:rPr lang="sv-FI" sz="2000">
                <a:solidFill>
                  <a:srgbClr val="333333"/>
                </a:solidFill>
                <a:latin typeface="Comic Sans MS" panose="030F0702030302020204" pitchFamily="66" charset="0"/>
                <a:ea typeface="Times New Roman" panose="02020603050405020304" pitchFamily="18" charset="0"/>
                <a:cs typeface="Times New Roman" panose="02020603050405020304" pitchFamily="18" charset="0"/>
              </a:rPr>
              <a:t>och försvann nästan helt.</a:t>
            </a:r>
            <a:endParaRPr lang="sv-FI" sz="2000">
              <a:latin typeface="Comic Sans MS" panose="030F0702030302020204" pitchFamily="66" charset="0"/>
              <a:ea typeface="Calibri" panose="020F0502020204030204" pitchFamily="34" charset="0"/>
              <a:cs typeface="Times New Roman" panose="02020603050405020304" pitchFamily="18" charset="0"/>
            </a:endParaRPr>
          </a:p>
          <a:p>
            <a:pPr marL="380990" indent="-380990">
              <a:lnSpc>
                <a:spcPct val="107000"/>
              </a:lnSpc>
              <a:spcAft>
                <a:spcPts val="1067"/>
              </a:spcAft>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Det tog nästan 50 år förrän man blev säker, men till slut lyckades man finna den ursprungliga druvan till Zinfandel och Primitivo och druvornas historia blev utredd!</a:t>
            </a:r>
          </a:p>
          <a:p>
            <a:pPr marL="380990" indent="-380990">
              <a:lnSpc>
                <a:spcPct val="107000"/>
              </a:lnSpc>
              <a:spcAft>
                <a:spcPts val="1067"/>
              </a:spcAft>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Många vinodlare i Kastela området har börjat odla Crljenak Kaštelanski så varför inte prova ett glas vid nästa besök i Kroatien!?</a:t>
            </a:r>
          </a:p>
          <a:p>
            <a:pPr marL="380990" indent="-380990">
              <a:lnSpc>
                <a:spcPct val="107000"/>
              </a:lnSpc>
              <a:spcAft>
                <a:spcPts val="1067"/>
              </a:spcAft>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Viner gjorda på Kroatiska druvan </a:t>
            </a:r>
            <a:r>
              <a:rPr lang="sv-FI" sz="2000">
                <a:solidFill>
                  <a:srgbClr val="333333"/>
                </a:solidFill>
                <a:latin typeface="Comic Sans MS" panose="030F0702030302020204" pitchFamily="66" charset="0"/>
                <a:ea typeface="Times New Roman" panose="02020603050405020304" pitchFamily="18" charset="0"/>
              </a:rPr>
              <a:t>Plavac Mali som är en korsning mellan </a:t>
            </a:r>
            <a:r>
              <a:rPr lang="sv-FI" sz="2000">
                <a:latin typeface="Comic Sans MS" panose="030F0702030302020204" pitchFamily="66" charset="0"/>
                <a:ea typeface="Calibri" panose="020F0502020204030204" pitchFamily="34" charset="0"/>
                <a:cs typeface="Times New Roman" panose="02020603050405020304" pitchFamily="18" charset="0"/>
              </a:rPr>
              <a:t>Crljenak Kaštelanski och </a:t>
            </a:r>
            <a:r>
              <a:rPr lang="sv-FI" sz="2000">
                <a:solidFill>
                  <a:srgbClr val="333333"/>
                </a:solidFill>
                <a:latin typeface="Comic Sans MS" panose="030F0702030302020204" pitchFamily="66" charset="0"/>
                <a:ea typeface="Times New Roman" panose="02020603050405020304" pitchFamily="18" charset="0"/>
              </a:rPr>
              <a:t>övertog dess plats på Dalmatiska vingårdarna.</a:t>
            </a:r>
          </a:p>
          <a:p>
            <a:pPr marL="380990" indent="-380990">
              <a:lnSpc>
                <a:spcPct val="107000"/>
              </a:lnSpc>
              <a:spcAft>
                <a:spcPts val="1067"/>
              </a:spcAft>
              <a:buFont typeface="Wingdings" panose="05000000000000000000" pitchFamily="2" charset="2"/>
              <a:buChar char="Ø"/>
            </a:pPr>
            <a:r>
              <a:rPr lang="sv-FI" sz="2000">
                <a:solidFill>
                  <a:srgbClr val="333333"/>
                </a:solidFill>
                <a:latin typeface="Comic Sans MS" panose="030F0702030302020204" pitchFamily="66" charset="0"/>
                <a:ea typeface="Calibri" panose="020F0502020204030204" pitchFamily="34" charset="0"/>
                <a:cs typeface="Times New Roman" panose="02020603050405020304" pitchFamily="18" charset="0"/>
              </a:rPr>
              <a:t>Viner på denna druva finns bland Alkos sortiment.</a:t>
            </a:r>
            <a:endParaRPr lang="sv-FI" sz="2000">
              <a:latin typeface="Comic Sans MS" panose="030F0702030302020204" pitchFamily="66" charset="0"/>
              <a:ea typeface="Calibri" panose="020F0502020204030204" pitchFamily="34" charset="0"/>
              <a:cs typeface="Times New Roman" panose="02020603050405020304" pitchFamily="18" charset="0"/>
            </a:endParaRPr>
          </a:p>
        </p:txBody>
      </p:sp>
      <p:pic>
        <p:nvPicPr>
          <p:cNvPr id="17414" name="Picture 6" descr="Visa källbilden">
            <a:extLst>
              <a:ext uri="{FF2B5EF4-FFF2-40B4-BE49-F238E27FC236}">
                <a16:creationId xmlns:a16="http://schemas.microsoft.com/office/drawing/2014/main" id="{17154F26-8C1D-4678-B7DC-B3EA39303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8753" y="1105990"/>
            <a:ext cx="1439735" cy="2722035"/>
          </a:xfrm>
          <a:prstGeom prst="ellipse">
            <a:avLst/>
          </a:prstGeom>
          <a:ln w="63500" cap="rnd">
            <a:solidFill>
              <a:schemeClr val="accent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89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Visa källbilden">
            <a:extLst>
              <a:ext uri="{FF2B5EF4-FFF2-40B4-BE49-F238E27FC236}">
                <a16:creationId xmlns:a16="http://schemas.microsoft.com/office/drawing/2014/main" id="{20599369-C295-48BD-8700-A0B0E4712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468" y="348585"/>
            <a:ext cx="3417250" cy="3493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BB0D5868-D8D4-4945-8C8C-6B2D681B770C}"/>
              </a:ext>
            </a:extLst>
          </p:cNvPr>
          <p:cNvSpPr txBox="1"/>
          <p:nvPr/>
        </p:nvSpPr>
        <p:spPr>
          <a:xfrm>
            <a:off x="736007" y="4317841"/>
            <a:ext cx="7671985" cy="2515817"/>
          </a:xfrm>
          <a:prstGeom prst="rect">
            <a:avLst/>
          </a:prstGeom>
          <a:noFill/>
        </p:spPr>
        <p:txBody>
          <a:bodyPr wrap="square">
            <a:spAutoFit/>
          </a:bodyPr>
          <a:lstStyle/>
          <a:p>
            <a:pPr marL="507974" indent="-507974">
              <a:lnSpc>
                <a:spcPct val="107000"/>
              </a:lnSpc>
              <a:buFont typeface="Wingdings" panose="05000000000000000000" pitchFamily="2" charset="2"/>
              <a:buChar char="Ø"/>
            </a:pPr>
            <a:r>
              <a:rPr lang="sv-FI" sz="2000">
                <a:solidFill>
                  <a:srgbClr val="202122"/>
                </a:solidFill>
                <a:latin typeface="Comic Sans MS" panose="030F0702030302020204" pitchFamily="66" charset="0"/>
                <a:ea typeface="Times New Roman" panose="02020603050405020304" pitchFamily="18" charset="0"/>
                <a:cs typeface="Times New Roman" panose="02020603050405020304" pitchFamily="18" charset="0"/>
              </a:rPr>
              <a:t>Har odlats i Kalifornien sedan medlet av 1800 talet.</a:t>
            </a:r>
          </a:p>
          <a:p>
            <a:pPr marL="507974" indent="-507974">
              <a:lnSpc>
                <a:spcPct val="107000"/>
              </a:lnSpc>
              <a:buFont typeface="Wingdings" panose="05000000000000000000" pitchFamily="2" charset="2"/>
              <a:buChar char="Ø"/>
            </a:pPr>
            <a:r>
              <a:rPr lang="sv-FI" sz="2000">
                <a:solidFill>
                  <a:srgbClr val="202122"/>
                </a:solidFill>
                <a:latin typeface="Comic Sans MS" panose="030F0702030302020204" pitchFamily="66" charset="0"/>
                <a:ea typeface="Times New Roman" panose="02020603050405020304" pitchFamily="18" charset="0"/>
                <a:cs typeface="Times New Roman" panose="02020603050405020304" pitchFamily="18" charset="0"/>
              </a:rPr>
              <a:t>Odlas på ca 10% av vingårdarna i Kalifornien, t.ex. </a:t>
            </a:r>
            <a:r>
              <a:rPr lang="sv-FI" sz="2000">
                <a:latin typeface="Comic Sans MS" panose="030F0702030302020204" pitchFamily="66" charset="0"/>
                <a:ea typeface="Times New Roman" panose="02020603050405020304" pitchFamily="18" charset="0"/>
                <a:cs typeface="Times New Roman" panose="02020603050405020304" pitchFamily="18" charset="0"/>
              </a:rPr>
              <a:t>i Sonoma, Napa Valley, Sierra Foothills och Lodi, som betraktas som huvudstad för Zinfandel. 	</a:t>
            </a:r>
            <a:endParaRPr lang="sv-FI" sz="2000">
              <a:latin typeface="Comic Sans MS" panose="030F0702030302020204" pitchFamily="66" charset="0"/>
              <a:ea typeface="Calibri" panose="020F0502020204030204" pitchFamily="34" charset="0"/>
              <a:cs typeface="Times New Roman" panose="02020603050405020304" pitchFamily="18" charset="0"/>
            </a:endParaRPr>
          </a:p>
          <a:p>
            <a:pPr marL="507974" indent="-507974">
              <a:lnSpc>
                <a:spcPct val="107000"/>
              </a:lnSpc>
              <a:buFont typeface="Wingdings" panose="05000000000000000000" pitchFamily="2" charset="2"/>
              <a:buChar char="Ø"/>
            </a:pPr>
            <a:r>
              <a:rPr lang="sv-FI" sz="2000">
                <a:solidFill>
                  <a:srgbClr val="202122"/>
                </a:solidFill>
                <a:latin typeface="Comic Sans MS" panose="030F0702030302020204" pitchFamily="66" charset="0"/>
                <a:ea typeface="Times New Roman" panose="02020603050405020304" pitchFamily="18" charset="0"/>
                <a:cs typeface="Arial" panose="020B0604020202020204" pitchFamily="34" charset="0"/>
              </a:rPr>
              <a:t>Med Zinfandel avses vanligen röda viner med smak av körsbär, plommon och mörka bär, lakrits och mynta. </a:t>
            </a:r>
          </a:p>
          <a:p>
            <a:pPr marL="406379">
              <a:lnSpc>
                <a:spcPct val="107000"/>
              </a:lnSpc>
              <a:spcAft>
                <a:spcPts val="1423"/>
              </a:spcAft>
            </a:pPr>
            <a:endParaRPr lang="sv-FI" sz="2844">
              <a:latin typeface="Calibri" panose="020F0502020204030204" pitchFamily="34" charset="0"/>
              <a:ea typeface="Calibri" panose="020F0502020204030204" pitchFamily="34" charset="0"/>
              <a:cs typeface="Times New Roman" panose="02020603050405020304" pitchFamily="18" charset="0"/>
            </a:endParaRPr>
          </a:p>
        </p:txBody>
      </p:sp>
      <p:sp>
        <p:nvSpPr>
          <p:cNvPr id="2" name="Ellips 1">
            <a:extLst>
              <a:ext uri="{FF2B5EF4-FFF2-40B4-BE49-F238E27FC236}">
                <a16:creationId xmlns:a16="http://schemas.microsoft.com/office/drawing/2014/main" id="{19C1F176-75F3-4980-95D2-51EB401EEB5C}"/>
              </a:ext>
            </a:extLst>
          </p:cNvPr>
          <p:cNvSpPr/>
          <p:nvPr/>
        </p:nvSpPr>
        <p:spPr>
          <a:xfrm>
            <a:off x="7466272" y="1698632"/>
            <a:ext cx="623455" cy="24938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sz="2400"/>
          </a:p>
        </p:txBody>
      </p:sp>
      <p:sp>
        <p:nvSpPr>
          <p:cNvPr id="4" name="textruta 3">
            <a:extLst>
              <a:ext uri="{FF2B5EF4-FFF2-40B4-BE49-F238E27FC236}">
                <a16:creationId xmlns:a16="http://schemas.microsoft.com/office/drawing/2014/main" id="{2BD3ACB4-31CA-404A-B03C-2EF4BDDBE85D}"/>
              </a:ext>
            </a:extLst>
          </p:cNvPr>
          <p:cNvSpPr txBox="1"/>
          <p:nvPr/>
        </p:nvSpPr>
        <p:spPr>
          <a:xfrm>
            <a:off x="1040020" y="734148"/>
            <a:ext cx="3050657" cy="830997"/>
          </a:xfrm>
          <a:prstGeom prst="rect">
            <a:avLst/>
          </a:prstGeom>
          <a:noFill/>
        </p:spPr>
        <p:txBody>
          <a:bodyPr wrap="square" rtlCol="0">
            <a:spAutoFit/>
          </a:bodyPr>
          <a:lstStyle/>
          <a:p>
            <a:r>
              <a:rPr lang="sv-FI" sz="4800">
                <a:latin typeface="Comic Sans MS" panose="030F0702030302020204" pitchFamily="66" charset="0"/>
              </a:rPr>
              <a:t>Zinfandel</a:t>
            </a:r>
          </a:p>
        </p:txBody>
      </p:sp>
      <p:pic>
        <p:nvPicPr>
          <p:cNvPr id="16" name="Picture 2" descr="Primitivo">
            <a:extLst>
              <a:ext uri="{FF2B5EF4-FFF2-40B4-BE49-F238E27FC236}">
                <a16:creationId xmlns:a16="http://schemas.microsoft.com/office/drawing/2014/main" id="{DDFEDD19-A98B-4130-ADD8-BDBA46506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819" y="1872568"/>
            <a:ext cx="3310858" cy="220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2494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75E3AADD-ADB0-4F5D-BE05-20ECDF429312}"/>
              </a:ext>
            </a:extLst>
          </p:cNvPr>
          <p:cNvSpPr txBox="1"/>
          <p:nvPr/>
        </p:nvSpPr>
        <p:spPr>
          <a:xfrm>
            <a:off x="818747" y="551359"/>
            <a:ext cx="7698952" cy="6057556"/>
          </a:xfrm>
          <a:prstGeom prst="rect">
            <a:avLst/>
          </a:prstGeom>
          <a:noFill/>
        </p:spPr>
        <p:txBody>
          <a:bodyPr wrap="square">
            <a:spAutoFit/>
          </a:bodyPr>
          <a:lstStyle/>
          <a:p>
            <a:pPr marL="507974" indent="-507974">
              <a:lnSpc>
                <a:spcPct val="107000"/>
              </a:lnSpc>
              <a:spcAft>
                <a:spcPts val="600"/>
              </a:spcAft>
              <a:buFont typeface="Wingdings" panose="05000000000000000000" pitchFamily="2" charset="2"/>
              <a:buChar char="Ø"/>
            </a:pPr>
            <a:r>
              <a:rPr lang="sv-FI" sz="2000">
                <a:solidFill>
                  <a:srgbClr val="202122"/>
                </a:solidFill>
                <a:latin typeface="Comic Sans MS" panose="030F0702030302020204" pitchFamily="66" charset="0"/>
                <a:ea typeface="Times New Roman" panose="02020603050405020304" pitchFamily="18" charset="0"/>
                <a:cs typeface="Arial" panose="020B0604020202020204" pitchFamily="34" charset="0"/>
              </a:rPr>
              <a:t>Klimatet med soliga och torra somrar, kalla nätter, väldrenerad vulkanisk jord och med allt regn vintertid resulterar i ett rödvin allt från pepprigt kryddiga och mustiga till lätt syltiga och fruktiga. </a:t>
            </a:r>
          </a:p>
          <a:p>
            <a:pPr marL="507974" indent="-507974">
              <a:lnSpc>
                <a:spcPct val="107000"/>
              </a:lnSpc>
              <a:buFont typeface="Wingdings" panose="05000000000000000000" pitchFamily="2" charset="2"/>
              <a:buChar char="Ø"/>
            </a:pPr>
            <a:r>
              <a:rPr lang="sv-FI" sz="2000">
                <a:solidFill>
                  <a:srgbClr val="202122"/>
                </a:solidFill>
                <a:latin typeface="Comic Sans MS" panose="030F0702030302020204" pitchFamily="66" charset="0"/>
                <a:ea typeface="Times New Roman" panose="02020603050405020304" pitchFamily="18" charset="0"/>
                <a:cs typeface="Arial" panose="020B0604020202020204" pitchFamily="34" charset="0"/>
              </a:rPr>
              <a:t>Zinfasndel ger ett fylligt moget rött vin </a:t>
            </a:r>
          </a:p>
          <a:p>
            <a:pPr>
              <a:lnSpc>
                <a:spcPct val="107000"/>
              </a:lnSpc>
              <a:spcAft>
                <a:spcPts val="600"/>
              </a:spcAft>
            </a:pPr>
            <a:r>
              <a:rPr lang="sv-FI" sz="2000">
                <a:solidFill>
                  <a:srgbClr val="202122"/>
                </a:solidFill>
                <a:latin typeface="Comic Sans MS" panose="030F0702030302020204" pitchFamily="66" charset="0"/>
                <a:ea typeface="Times New Roman" panose="02020603050405020304" pitchFamily="18" charset="0"/>
                <a:cs typeface="Arial" panose="020B0604020202020204" pitchFamily="34" charset="0"/>
              </a:rPr>
              <a:t>	med hög alkoholhalt 16 -17 %. </a:t>
            </a:r>
            <a:endParaRPr lang="sv-FI" sz="2000">
              <a:latin typeface="Comic Sans MS" panose="030F0702030302020204" pitchFamily="66" charset="0"/>
              <a:ea typeface="Calibri" panose="020F0502020204030204" pitchFamily="34" charset="0"/>
              <a:cs typeface="Arial" panose="020B0604020202020204" pitchFamily="34" charset="0"/>
            </a:endParaRPr>
          </a:p>
          <a:p>
            <a:pPr marL="507974" indent="-507974">
              <a:lnSpc>
                <a:spcPct val="107000"/>
              </a:lnSpc>
              <a:buFont typeface="Wingdings" panose="05000000000000000000" pitchFamily="2" charset="2"/>
              <a:buChar char="Ø"/>
            </a:pPr>
            <a:r>
              <a:rPr lang="sv-FI" sz="2000">
                <a:solidFill>
                  <a:srgbClr val="000000"/>
                </a:solidFill>
                <a:latin typeface="Comic Sans MS" panose="030F0702030302020204" pitchFamily="66" charset="0"/>
              </a:rPr>
              <a:t>Vinen blir ofta mörka i färgen då musten </a:t>
            </a:r>
          </a:p>
          <a:p>
            <a:pPr lvl="1">
              <a:lnSpc>
                <a:spcPct val="107000"/>
              </a:lnSpc>
              <a:spcAft>
                <a:spcPts val="600"/>
              </a:spcAft>
            </a:pPr>
            <a:r>
              <a:rPr lang="sv-FI" sz="2000">
                <a:solidFill>
                  <a:srgbClr val="000000"/>
                </a:solidFill>
                <a:latin typeface="Comic Sans MS" panose="030F0702030302020204" pitchFamily="66" charset="0"/>
              </a:rPr>
              <a:t>ligger i skalkontakt länge.</a:t>
            </a:r>
            <a:endParaRPr lang="sv-FI" sz="2000">
              <a:solidFill>
                <a:srgbClr val="202122"/>
              </a:solidFill>
              <a:latin typeface="Comic Sans MS" panose="030F0702030302020204" pitchFamily="66" charset="0"/>
              <a:ea typeface="Times New Roman" panose="02020603050405020304" pitchFamily="18" charset="0"/>
              <a:cs typeface="Arial" panose="020B0604020202020204" pitchFamily="34" charset="0"/>
            </a:endParaRPr>
          </a:p>
          <a:p>
            <a:pPr marL="507974" indent="-507974">
              <a:lnSpc>
                <a:spcPct val="107000"/>
              </a:lnSpc>
              <a:buFont typeface="Wingdings" panose="05000000000000000000" pitchFamily="2" charset="2"/>
              <a:buChar char="Ø"/>
            </a:pPr>
            <a:r>
              <a:rPr lang="sv-FI" sz="2000">
                <a:solidFill>
                  <a:srgbClr val="202122"/>
                </a:solidFill>
                <a:latin typeface="Comic Sans MS" panose="030F0702030302020204" pitchFamily="66" charset="0"/>
                <a:ea typeface="Times New Roman" panose="02020603050405020304" pitchFamily="18" charset="0"/>
                <a:cs typeface="Times New Roman" panose="02020603050405020304" pitchFamily="18" charset="0"/>
              </a:rPr>
              <a:t>Mångsidig druva som även producerar </a:t>
            </a:r>
          </a:p>
          <a:p>
            <a:pPr>
              <a:lnSpc>
                <a:spcPct val="107000"/>
              </a:lnSpc>
            </a:pPr>
            <a:r>
              <a:rPr lang="sv-FI" sz="2000">
                <a:solidFill>
                  <a:srgbClr val="202122"/>
                </a:solidFill>
                <a:latin typeface="Comic Sans MS" panose="030F0702030302020204" pitchFamily="66" charset="0"/>
                <a:ea typeface="Times New Roman" panose="02020603050405020304" pitchFamily="18" charset="0"/>
                <a:cs typeface="Times New Roman" panose="02020603050405020304" pitchFamily="18" charset="0"/>
              </a:rPr>
              <a:t>	vittvin, rosévin (</a:t>
            </a:r>
            <a:r>
              <a:rPr lang="sv-FI" sz="2000">
                <a:solidFill>
                  <a:srgbClr val="0A0A0A"/>
                </a:solidFill>
                <a:latin typeface="Comic Sans MS" panose="030F0702030302020204" pitchFamily="66" charset="0"/>
                <a:ea typeface="Times New Roman" panose="02020603050405020304" pitchFamily="18" charset="0"/>
                <a:cs typeface="Times New Roman" panose="02020603050405020304" pitchFamily="18" charset="0"/>
              </a:rPr>
              <a:t>White </a:t>
            </a:r>
            <a:r>
              <a:rPr lang="sv-FI" sz="2000">
                <a:latin typeface="Comic Sans MS" panose="030F0702030302020204" pitchFamily="66" charset="0"/>
                <a:ea typeface="Times New Roman" panose="02020603050405020304" pitchFamily="18" charset="0"/>
                <a:cs typeface="Times New Roman" panose="02020603050405020304" pitchFamily="18" charset="0"/>
              </a:rPr>
              <a:t>Zinfandel</a:t>
            </a:r>
            <a:r>
              <a:rPr lang="sv-FI" sz="2000">
                <a:solidFill>
                  <a:srgbClr val="202122"/>
                </a:solidFill>
                <a:latin typeface="Comic Sans MS" panose="030F0702030302020204" pitchFamily="66" charset="0"/>
                <a:ea typeface="Times New Roman" panose="02020603050405020304" pitchFamily="18" charset="0"/>
                <a:cs typeface="Times New Roman" panose="02020603050405020304" pitchFamily="18" charset="0"/>
              </a:rPr>
              <a:t>), </a:t>
            </a:r>
          </a:p>
          <a:p>
            <a:pPr>
              <a:lnSpc>
                <a:spcPct val="107000"/>
              </a:lnSpc>
            </a:pPr>
            <a:r>
              <a:rPr lang="sv-FI" sz="2000">
                <a:solidFill>
                  <a:srgbClr val="202122"/>
                </a:solidFill>
                <a:latin typeface="Comic Sans MS" panose="030F0702030302020204" pitchFamily="66" charset="0"/>
                <a:ea typeface="Times New Roman" panose="02020603050405020304" pitchFamily="18" charset="0"/>
                <a:cs typeface="Times New Roman" panose="02020603050405020304" pitchFamily="18" charset="0"/>
              </a:rPr>
              <a:t>	mousserande vin och ett </a:t>
            </a:r>
            <a:r>
              <a:rPr lang="sv-FI" sz="2000">
                <a:latin typeface="Comic Sans MS" panose="030F0702030302020204" pitchFamily="66" charset="0"/>
                <a:ea typeface="Times New Roman" panose="02020603050405020304" pitchFamily="18" charset="0"/>
                <a:cs typeface="Times New Roman" panose="02020603050405020304" pitchFamily="18" charset="0"/>
              </a:rPr>
              <a:t>starkvin av </a:t>
            </a:r>
          </a:p>
          <a:p>
            <a:pPr>
              <a:lnSpc>
                <a:spcPct val="107000"/>
              </a:lnSpc>
              <a:spcAft>
                <a:spcPts val="600"/>
              </a:spcAft>
            </a:pPr>
            <a:r>
              <a:rPr lang="sv-FI" sz="2000">
                <a:latin typeface="Comic Sans MS" panose="030F0702030302020204" pitchFamily="66" charset="0"/>
                <a:ea typeface="Times New Roman" panose="02020603050405020304" pitchFamily="18" charset="0"/>
                <a:cs typeface="Times New Roman" panose="02020603050405020304" pitchFamily="18" charset="0"/>
              </a:rPr>
              <a:t>	portvinkaraktär. </a:t>
            </a:r>
            <a:endParaRPr lang="sv-FI" sz="2000">
              <a:latin typeface="Comic Sans MS" panose="030F0702030302020204" pitchFamily="66" charset="0"/>
              <a:ea typeface="Calibri" panose="020F0502020204030204" pitchFamily="34" charset="0"/>
              <a:cs typeface="Times New Roman" panose="02020603050405020304" pitchFamily="18" charset="0"/>
            </a:endParaRPr>
          </a:p>
          <a:p>
            <a:pPr marL="507974" indent="-507974">
              <a:lnSpc>
                <a:spcPct val="107000"/>
              </a:lnSpc>
              <a:spcAft>
                <a:spcPts val="600"/>
              </a:spcAft>
              <a:buFont typeface="Wingdings" panose="05000000000000000000" pitchFamily="2" charset="2"/>
              <a:buChar char="Ø"/>
            </a:pPr>
            <a:r>
              <a:rPr lang="sv-FI" sz="2000">
                <a:solidFill>
                  <a:srgbClr val="202122"/>
                </a:solidFill>
                <a:latin typeface="Comic Sans MS" panose="030F0702030302020204" pitchFamily="66" charset="0"/>
                <a:ea typeface="Times New Roman" panose="02020603050405020304" pitchFamily="18" charset="0"/>
                <a:cs typeface="Times New Roman" panose="02020603050405020304" pitchFamily="18" charset="0"/>
              </a:rPr>
              <a:t>Zinfandel är i högsta grad en amerikansk stolthet, odlas i små mängder i Sydafrika, Australien och Chile. </a:t>
            </a:r>
          </a:p>
          <a:p>
            <a:pPr marL="507974" indent="-507974">
              <a:lnSpc>
                <a:spcPct val="107000"/>
              </a:lnSpc>
              <a:buFont typeface="Wingdings" panose="05000000000000000000" pitchFamily="2" charset="2"/>
              <a:buChar char="Ø"/>
            </a:pPr>
            <a:r>
              <a:rPr lang="sv-FI" sz="2000">
                <a:solidFill>
                  <a:srgbClr val="202122"/>
                </a:solidFill>
                <a:latin typeface="Comic Sans MS" panose="030F0702030302020204" pitchFamily="66" charset="0"/>
                <a:ea typeface="Times New Roman" panose="02020603050405020304" pitchFamily="18" charset="0"/>
                <a:cs typeface="Times New Roman" panose="02020603050405020304" pitchFamily="18" charset="0"/>
              </a:rPr>
              <a:t>Druvan ansågs vara av amerikanskt ursprung tills den obehagliga sanningen uppdagades i slutet av 1960-talet. </a:t>
            </a:r>
            <a:endParaRPr lang="sv-FI" sz="2000">
              <a:latin typeface="Comic Sans MS" panose="030F0702030302020204" pitchFamily="66" charset="0"/>
              <a:ea typeface="Calibri" panose="020F0502020204030204" pitchFamily="34" charset="0"/>
              <a:cs typeface="Times New Roman" panose="02020603050405020304" pitchFamily="18" charset="0"/>
            </a:endParaRPr>
          </a:p>
          <a:p>
            <a:pPr marL="507974" indent="-507974">
              <a:lnSpc>
                <a:spcPct val="107000"/>
              </a:lnSpc>
              <a:spcAft>
                <a:spcPts val="600"/>
              </a:spcAft>
              <a:buFont typeface="Wingdings" panose="05000000000000000000" pitchFamily="2" charset="2"/>
              <a:buChar char="Ø"/>
            </a:pPr>
            <a:endParaRPr lang="sv-FI" sz="2000">
              <a:solidFill>
                <a:srgbClr val="202122"/>
              </a:solidFill>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9" name="Picture 2" descr="wine-barrels">
            <a:extLst>
              <a:ext uri="{FF2B5EF4-FFF2-40B4-BE49-F238E27FC236}">
                <a16:creationId xmlns:a16="http://schemas.microsoft.com/office/drawing/2014/main" id="{7CBA48D8-F441-4194-99BD-2F773F6DB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066" y="1820257"/>
            <a:ext cx="2855934" cy="2474481"/>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a:extLst>
              <a:ext uri="{FF2B5EF4-FFF2-40B4-BE49-F238E27FC236}">
                <a16:creationId xmlns:a16="http://schemas.microsoft.com/office/drawing/2014/main" id="{FF2BE042-5BC2-4690-8E82-5E27DD313BD3}"/>
              </a:ext>
            </a:extLst>
          </p:cNvPr>
          <p:cNvSpPr/>
          <p:nvPr/>
        </p:nvSpPr>
        <p:spPr>
          <a:xfrm>
            <a:off x="6288066" y="1820257"/>
            <a:ext cx="2855934" cy="2474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Tree>
    <p:extLst>
      <p:ext uri="{BB962C8B-B14F-4D97-AF65-F5344CB8AC3E}">
        <p14:creationId xmlns:p14="http://schemas.microsoft.com/office/powerpoint/2010/main" val="2243727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B0A862DD-D101-44E2-98BF-B22462CBABE2}"/>
              </a:ext>
            </a:extLst>
          </p:cNvPr>
          <p:cNvSpPr txBox="1"/>
          <p:nvPr/>
        </p:nvSpPr>
        <p:spPr>
          <a:xfrm>
            <a:off x="553121" y="804531"/>
            <a:ext cx="7676477" cy="5247590"/>
          </a:xfrm>
          <a:prstGeom prst="rect">
            <a:avLst/>
          </a:prstGeom>
          <a:noFill/>
        </p:spPr>
        <p:txBody>
          <a:bodyPr wrap="square">
            <a:spAutoFit/>
          </a:bodyPr>
          <a:lstStyle/>
          <a:p>
            <a:pPr marL="342900" indent="-342900">
              <a:buFont typeface="Wingdings" panose="05000000000000000000" pitchFamily="2" charset="2"/>
              <a:buChar char="Ø"/>
            </a:pPr>
            <a:r>
              <a:rPr lang="sv-FI" sz="2000">
                <a:solidFill>
                  <a:srgbClr val="333333"/>
                </a:solidFill>
                <a:latin typeface="Comic Sans MS" panose="030F0702030302020204" pitchFamily="66" charset="0"/>
              </a:rPr>
              <a:t>Begreppet ”Old Vine Zinfandel” är en slags oreglerad kvalitetsterm som anger att vinstockarna är över 50 år gamla. En del av de gamla knotiga </a:t>
            </a:r>
          </a:p>
          <a:p>
            <a:pPr>
              <a:spcAft>
                <a:spcPts val="600"/>
              </a:spcAft>
            </a:pPr>
            <a:r>
              <a:rPr lang="sv-FI" sz="2000">
                <a:solidFill>
                  <a:srgbClr val="333333"/>
                </a:solidFill>
                <a:latin typeface="Comic Sans MS" panose="030F0702030302020204" pitchFamily="66" charset="0"/>
              </a:rPr>
              <a:t>     och krumma vinstockarna över 100 år! </a:t>
            </a:r>
          </a:p>
          <a:p>
            <a:pPr marL="342900" indent="-342900">
              <a:buFont typeface="Wingdings" panose="05000000000000000000" pitchFamily="2" charset="2"/>
              <a:buChar char="Ø"/>
            </a:pPr>
            <a:r>
              <a:rPr lang="sv-FI" altLang="sv-FI" sz="2000">
                <a:latin typeface="Comic Sans MS" panose="030F0702030302020204" pitchFamily="66" charset="0"/>
                <a:ea typeface="Times New Roman" panose="02020603050405020304" pitchFamily="18" charset="0"/>
                <a:cs typeface="Arial" panose="020B0604020202020204" pitchFamily="34" charset="0"/>
              </a:rPr>
              <a:t>Växer fritt utan uppbindning. Bevattnas två ggr per år            med översvämningsbevattning, innebär att man stressar </a:t>
            </a:r>
          </a:p>
          <a:p>
            <a:pPr>
              <a:spcAft>
                <a:spcPts val="600"/>
              </a:spcAft>
            </a:pPr>
            <a:r>
              <a:rPr lang="sv-FI" altLang="sv-FI" sz="2000">
                <a:latin typeface="Comic Sans MS" panose="030F0702030302020204" pitchFamily="66" charset="0"/>
                <a:ea typeface="Times New Roman" panose="02020603050405020304" pitchFamily="18" charset="0"/>
                <a:cs typeface="Arial" panose="020B0604020202020204" pitchFamily="34" charset="0"/>
              </a:rPr>
              <a:t>     vinstockarna vilket genererar druvor med mer        	koncentrerad frukt. </a:t>
            </a:r>
            <a:endParaRPr lang="sv-FI" sz="2000">
              <a:solidFill>
                <a:srgbClr val="333333"/>
              </a:solidFill>
              <a:latin typeface="Comic Sans MS" panose="030F0702030302020204" pitchFamily="66" charset="0"/>
            </a:endParaRPr>
          </a:p>
          <a:p>
            <a:pPr marL="342900" indent="-342900">
              <a:buFont typeface="Wingdings" panose="05000000000000000000" pitchFamily="2" charset="2"/>
              <a:buChar char="Ø"/>
            </a:pPr>
            <a:r>
              <a:rPr lang="sv-FI" sz="2000">
                <a:solidFill>
                  <a:srgbClr val="333333"/>
                </a:solidFill>
                <a:latin typeface="Comic Sans MS" panose="030F0702030302020204" pitchFamily="66" charset="0"/>
              </a:rPr>
              <a:t>Druvor som växer på </a:t>
            </a:r>
          </a:p>
          <a:p>
            <a:r>
              <a:rPr lang="sv-FI" sz="2000">
                <a:solidFill>
                  <a:srgbClr val="333333"/>
                </a:solidFill>
                <a:latin typeface="Comic Sans MS" panose="030F0702030302020204" pitchFamily="66" charset="0"/>
              </a:rPr>
              <a:t>    dessa gamla vinstockar, </a:t>
            </a:r>
          </a:p>
          <a:p>
            <a:r>
              <a:rPr lang="sv-FI" sz="2000">
                <a:solidFill>
                  <a:srgbClr val="333333"/>
                </a:solidFill>
                <a:latin typeface="Comic Sans MS" panose="030F0702030302020204" pitchFamily="66" charset="0"/>
              </a:rPr>
              <a:t>    tex i Lodi, är eftertrak-</a:t>
            </a:r>
          </a:p>
          <a:p>
            <a:r>
              <a:rPr lang="sv-FI" sz="2000">
                <a:solidFill>
                  <a:srgbClr val="333333"/>
                </a:solidFill>
                <a:latin typeface="Comic Sans MS" panose="030F0702030302020204" pitchFamily="66" charset="0"/>
              </a:rPr>
              <a:t>    tade eftersom de får </a:t>
            </a:r>
          </a:p>
          <a:p>
            <a:r>
              <a:rPr lang="sv-FI" sz="2000">
                <a:solidFill>
                  <a:srgbClr val="333333"/>
                </a:solidFill>
                <a:latin typeface="Comic Sans MS" panose="030F0702030302020204" pitchFamily="66" charset="0"/>
              </a:rPr>
              <a:t>    en intensivare fruktighet </a:t>
            </a:r>
          </a:p>
          <a:p>
            <a:pPr>
              <a:spcAft>
                <a:spcPts val="600"/>
              </a:spcAft>
            </a:pPr>
            <a:r>
              <a:rPr lang="sv-FI" sz="2000">
                <a:solidFill>
                  <a:srgbClr val="333333"/>
                </a:solidFill>
                <a:latin typeface="Comic Sans MS" panose="030F0702030302020204" pitchFamily="66" charset="0"/>
              </a:rPr>
              <a:t>    och kryddighet. </a:t>
            </a:r>
          </a:p>
          <a:p>
            <a:pPr marL="342900" indent="-342900">
              <a:buFont typeface="Wingdings" panose="05000000000000000000" pitchFamily="2" charset="2"/>
              <a:buChar char="Ø"/>
            </a:pPr>
            <a:r>
              <a:rPr lang="sv-FI" sz="2000">
                <a:solidFill>
                  <a:srgbClr val="333333"/>
                </a:solidFill>
                <a:latin typeface="Comic Sans MS" panose="030F0702030302020204" pitchFamily="66" charset="0"/>
              </a:rPr>
              <a:t>Ju äldre vinranka desto </a:t>
            </a:r>
          </a:p>
          <a:p>
            <a:r>
              <a:rPr lang="sv-FI" sz="2000">
                <a:solidFill>
                  <a:srgbClr val="333333"/>
                </a:solidFill>
                <a:latin typeface="Comic Sans MS" panose="030F0702030302020204" pitchFamily="66" charset="0"/>
              </a:rPr>
              <a:t>     bättre vin!</a:t>
            </a:r>
            <a:endParaRPr lang="sv-FI" sz="2000">
              <a:latin typeface="Comic Sans MS" panose="030F0702030302020204" pitchFamily="66" charset="0"/>
            </a:endParaRPr>
          </a:p>
        </p:txBody>
      </p:sp>
      <p:pic>
        <p:nvPicPr>
          <p:cNvPr id="9" name="Bild 69" descr="Zinfandel">
            <a:hlinkClick r:id="rId2"/>
            <a:extLst>
              <a:ext uri="{FF2B5EF4-FFF2-40B4-BE49-F238E27FC236}">
                <a16:creationId xmlns:a16="http://schemas.microsoft.com/office/drawing/2014/main" id="{3AEFF2F7-0248-4D5B-B5F4-D1DC0226A9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6942" y="6107589"/>
            <a:ext cx="3181611" cy="3181611"/>
          </a:xfrm>
          <a:prstGeom prst="rect">
            <a:avLst/>
          </a:prstGeom>
          <a:ln>
            <a:noFill/>
          </a:ln>
          <a:effectLst>
            <a:softEdge rad="112500"/>
          </a:effectLst>
        </p:spPr>
      </p:pic>
      <p:pic>
        <p:nvPicPr>
          <p:cNvPr id="11270" name="Picture 6">
            <a:extLst>
              <a:ext uri="{FF2B5EF4-FFF2-40B4-BE49-F238E27FC236}">
                <a16:creationId xmlns:a16="http://schemas.microsoft.com/office/drawing/2014/main" id="{AD40AE3F-C3E9-4D31-BDC0-D33D88971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7286" y="3368377"/>
            <a:ext cx="5036714" cy="348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4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034BA40-F970-4365-AD8F-18F93025B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 y="0"/>
            <a:ext cx="9186011" cy="33219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0243F54D-9744-4BBF-89B2-44A16D93D63C}"/>
              </a:ext>
            </a:extLst>
          </p:cNvPr>
          <p:cNvSpPr txBox="1"/>
          <p:nvPr/>
        </p:nvSpPr>
        <p:spPr>
          <a:xfrm>
            <a:off x="1093855" y="1348233"/>
            <a:ext cx="8244113" cy="1323439"/>
          </a:xfrm>
          <a:prstGeom prst="rect">
            <a:avLst/>
          </a:prstGeom>
          <a:noFill/>
        </p:spPr>
        <p:txBody>
          <a:bodyPr wrap="square">
            <a:spAutoFit/>
          </a:bodyPr>
          <a:lstStyle/>
          <a:p>
            <a:r>
              <a:rPr lang="sv-FI" sz="8000">
                <a:solidFill>
                  <a:schemeClr val="bg1"/>
                </a:solidFill>
                <a:latin typeface="Arial Rounded MT Bold" panose="020F0704030504030204" pitchFamily="34" charset="0"/>
                <a:ea typeface="Microsoft YaHei UI" panose="020B0503020204020204" pitchFamily="34" charset="-122"/>
              </a:rPr>
              <a:t>Primitivo</a:t>
            </a:r>
          </a:p>
        </p:txBody>
      </p:sp>
      <p:sp>
        <p:nvSpPr>
          <p:cNvPr id="13" name="textruta 12">
            <a:extLst>
              <a:ext uri="{FF2B5EF4-FFF2-40B4-BE49-F238E27FC236}">
                <a16:creationId xmlns:a16="http://schemas.microsoft.com/office/drawing/2014/main" id="{2D507F23-DA89-46D3-A60B-A88DD60DA824}"/>
              </a:ext>
            </a:extLst>
          </p:cNvPr>
          <p:cNvSpPr txBox="1"/>
          <p:nvPr/>
        </p:nvSpPr>
        <p:spPr>
          <a:xfrm>
            <a:off x="6056275" y="-676819"/>
            <a:ext cx="7842556" cy="1389868"/>
          </a:xfrm>
          <a:prstGeom prst="rect">
            <a:avLst/>
          </a:prstGeom>
          <a:noFill/>
        </p:spPr>
        <p:txBody>
          <a:bodyPr wrap="square">
            <a:spAutoFit/>
          </a:bodyPr>
          <a:lstStyle/>
          <a:p>
            <a:pPr marL="457189" indent="-457189">
              <a:buFont typeface="Wingdings" panose="05000000000000000000" pitchFamily="2" charset="2"/>
              <a:buChar char="Ø"/>
            </a:pPr>
            <a:endParaRPr lang="sv-FI" sz="2667">
              <a:solidFill>
                <a:srgbClr val="111111"/>
              </a:solidFill>
              <a:latin typeface="Comic Sans MS" panose="030F0702030302020204" pitchFamily="66" charset="0"/>
            </a:endParaRPr>
          </a:p>
          <a:p>
            <a:pPr algn="l"/>
            <a:endParaRPr lang="sv-FI" sz="2667">
              <a:solidFill>
                <a:srgbClr val="202122"/>
              </a:solidFill>
              <a:latin typeface="Comic Sans MS" panose="030F0702030302020204" pitchFamily="66" charset="0"/>
              <a:cs typeface="Times New Roman" panose="02020603050405020304" pitchFamily="18" charset="0"/>
            </a:endParaRPr>
          </a:p>
          <a:p>
            <a:pPr>
              <a:lnSpc>
                <a:spcPct val="107000"/>
              </a:lnSpc>
              <a:spcBef>
                <a:spcPts val="1067"/>
              </a:spcBef>
              <a:spcAft>
                <a:spcPts val="1067"/>
              </a:spcAft>
            </a:pPr>
            <a:endParaRPr lang="sv-FI" sz="2133">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ruta 6">
            <a:extLst>
              <a:ext uri="{FF2B5EF4-FFF2-40B4-BE49-F238E27FC236}">
                <a16:creationId xmlns:a16="http://schemas.microsoft.com/office/drawing/2014/main" id="{9CE726DB-3A68-46D7-AC63-DE8D94AD9720}"/>
              </a:ext>
            </a:extLst>
          </p:cNvPr>
          <p:cNvSpPr txBox="1"/>
          <p:nvPr/>
        </p:nvSpPr>
        <p:spPr>
          <a:xfrm>
            <a:off x="1106593" y="712195"/>
            <a:ext cx="7538642" cy="5647700"/>
          </a:xfrm>
          <a:prstGeom prst="rect">
            <a:avLst/>
          </a:prstGeom>
          <a:noFill/>
        </p:spPr>
        <p:txBody>
          <a:bodyPr wrap="square">
            <a:spAutoFit/>
          </a:bodyPr>
          <a:lstStyle/>
          <a:p>
            <a:pPr algn="l"/>
            <a:endParaRPr lang="sv-FI" sz="2400">
              <a:solidFill>
                <a:srgbClr val="2D2926"/>
              </a:solidFill>
              <a:latin typeface="Comic Sans MS" panose="030F0702030302020204" pitchFamily="66" charset="0"/>
            </a:endParaRPr>
          </a:p>
          <a:p>
            <a:pPr marL="457189" indent="-457189">
              <a:buFont typeface="Wingdings" panose="05000000000000000000" pitchFamily="2" charset="2"/>
              <a:buChar char="Ø"/>
            </a:pPr>
            <a:endParaRPr lang="sv-FI" sz="2400">
              <a:solidFill>
                <a:srgbClr val="111111"/>
              </a:solidFill>
              <a:latin typeface="Comic Sans MS" panose="030F0702030302020204" pitchFamily="66" charset="0"/>
            </a:endParaRPr>
          </a:p>
          <a:p>
            <a:pPr marL="457189" indent="-457189">
              <a:buFont typeface="Wingdings" panose="05000000000000000000" pitchFamily="2" charset="2"/>
              <a:buChar char="Ø"/>
            </a:pPr>
            <a:endParaRPr lang="sv-FI" sz="2400">
              <a:solidFill>
                <a:srgbClr val="111111"/>
              </a:solidFill>
              <a:latin typeface="Comic Sans MS" panose="030F0702030302020204" pitchFamily="66" charset="0"/>
            </a:endParaRPr>
          </a:p>
          <a:p>
            <a:pPr marL="457189" indent="-457189">
              <a:buFont typeface="Wingdings" panose="05000000000000000000" pitchFamily="2" charset="2"/>
              <a:buChar char="Ø"/>
            </a:pPr>
            <a:endParaRPr lang="sv-FI" sz="2400">
              <a:latin typeface="Comic Sans MS" panose="030F0702030302020204" pitchFamily="66" charset="0"/>
            </a:endParaRPr>
          </a:p>
          <a:p>
            <a:pPr marL="457189" indent="-457189">
              <a:buFont typeface="Wingdings" panose="05000000000000000000" pitchFamily="2" charset="2"/>
              <a:buChar char="Ø"/>
            </a:pPr>
            <a:endParaRPr lang="sv-FI" sz="2400">
              <a:solidFill>
                <a:srgbClr val="111111"/>
              </a:solidFill>
              <a:latin typeface="Comic Sans MS" panose="030F0702030302020204" pitchFamily="66" charset="0"/>
            </a:endParaRPr>
          </a:p>
          <a:p>
            <a:pPr marL="457189" indent="-457189">
              <a:buFont typeface="Wingdings" panose="05000000000000000000" pitchFamily="2" charset="2"/>
              <a:buChar char="Ø"/>
            </a:pPr>
            <a:endParaRPr lang="sv-FI" sz="2400">
              <a:solidFill>
                <a:srgbClr val="111111"/>
              </a:solidFill>
              <a:latin typeface="Comic Sans MS" panose="030F0702030302020204" pitchFamily="66" charset="0"/>
            </a:endParaRPr>
          </a:p>
          <a:p>
            <a:pPr marL="457189" indent="-457189">
              <a:buFont typeface="Wingdings" panose="05000000000000000000" pitchFamily="2" charset="2"/>
              <a:buChar char="Ø"/>
            </a:pPr>
            <a:endParaRPr lang="sv-FI" sz="2400">
              <a:solidFill>
                <a:srgbClr val="111111"/>
              </a:solidFill>
              <a:latin typeface="Comic Sans MS" panose="030F0702030302020204" pitchFamily="66" charset="0"/>
            </a:endParaRPr>
          </a:p>
          <a:p>
            <a:pPr marL="457189" indent="-457189">
              <a:buFont typeface="Wingdings" panose="05000000000000000000" pitchFamily="2" charset="2"/>
              <a:buChar char="Ø"/>
            </a:pPr>
            <a:endParaRPr lang="sv-FI" sz="2400">
              <a:solidFill>
                <a:srgbClr val="111111"/>
              </a:solidFill>
              <a:latin typeface="Comic Sans MS" panose="030F0702030302020204" pitchFamily="66" charset="0"/>
            </a:endParaRPr>
          </a:p>
          <a:p>
            <a:pPr marL="457189" indent="-457189">
              <a:spcAft>
                <a:spcPts val="600"/>
              </a:spcAft>
              <a:buFont typeface="Wingdings" panose="05000000000000000000" pitchFamily="2" charset="2"/>
              <a:buChar char="Ø"/>
            </a:pPr>
            <a:r>
              <a:rPr lang="sv-FI" sz="2000">
                <a:solidFill>
                  <a:srgbClr val="111111"/>
                </a:solidFill>
                <a:latin typeface="Comic Sans MS" panose="030F0702030302020204" pitchFamily="66" charset="0"/>
              </a:rPr>
              <a:t>Den italienska druvan Primitivo är en blå druva som ger mörka, fruktiga och tanninrika viner med hög alkoholhalt. </a:t>
            </a:r>
          </a:p>
          <a:p>
            <a:pPr marL="457189" indent="-457189">
              <a:buFont typeface="Wingdings" panose="05000000000000000000" pitchFamily="2" charset="2"/>
              <a:buChar char="Ø"/>
            </a:pPr>
            <a:r>
              <a:rPr lang="sv-FI" sz="2000">
                <a:solidFill>
                  <a:srgbClr val="111111"/>
                </a:solidFill>
                <a:latin typeface="Comic Sans MS" panose="030F0702030302020204" pitchFamily="66" charset="0"/>
              </a:rPr>
              <a:t>Primitivo som odlas i Apulien slog igenom stort under 1990-talet.</a:t>
            </a:r>
          </a:p>
          <a:p>
            <a:pPr marL="457189" indent="-457189">
              <a:buFont typeface="Wingdings" panose="05000000000000000000" pitchFamily="2" charset="2"/>
              <a:buChar char="Ø"/>
            </a:pPr>
            <a:endParaRPr lang="sv-FI" sz="2000">
              <a:solidFill>
                <a:srgbClr val="111111"/>
              </a:solidFill>
              <a:latin typeface="Comic Sans MS" panose="030F0702030302020204" pitchFamily="66" charset="0"/>
            </a:endParaRPr>
          </a:p>
          <a:p>
            <a:pPr marL="457189" indent="-457189">
              <a:buFont typeface="Wingdings" panose="05000000000000000000" pitchFamily="2" charset="2"/>
              <a:buChar char="Ø"/>
            </a:pPr>
            <a:r>
              <a:rPr lang="sv-FI" sz="2000">
                <a:solidFill>
                  <a:srgbClr val="111111"/>
                </a:solidFill>
                <a:latin typeface="Comic Sans MS" panose="030F0702030302020204" pitchFamily="66" charset="0"/>
              </a:rPr>
              <a:t>Druvan har fått sitt namn av att den mognar tidigare än andra druvor (primo = tidig). </a:t>
            </a:r>
          </a:p>
          <a:p>
            <a:pPr marL="457189" indent="-457189">
              <a:buFont typeface="Wingdings" panose="05000000000000000000" pitchFamily="2" charset="2"/>
              <a:buChar char="Ø"/>
            </a:pPr>
            <a:endParaRPr lang="sv-FI" sz="2400">
              <a:solidFill>
                <a:srgbClr val="111111"/>
              </a:solidFill>
              <a:latin typeface="Comic Sans MS" panose="030F0702030302020204" pitchFamily="66" charset="0"/>
            </a:endParaRPr>
          </a:p>
        </p:txBody>
      </p:sp>
    </p:spTree>
    <p:extLst>
      <p:ext uri="{BB962C8B-B14F-4D97-AF65-F5344CB8AC3E}">
        <p14:creationId xmlns:p14="http://schemas.microsoft.com/office/powerpoint/2010/main" val="4480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620FD670-38A2-4A93-B20E-2DD49F979090}"/>
              </a:ext>
            </a:extLst>
          </p:cNvPr>
          <p:cNvSpPr txBox="1"/>
          <p:nvPr/>
        </p:nvSpPr>
        <p:spPr>
          <a:xfrm>
            <a:off x="607511" y="718416"/>
            <a:ext cx="7797453" cy="5940088"/>
          </a:xfrm>
          <a:prstGeom prst="rect">
            <a:avLst/>
          </a:prstGeom>
          <a:noFill/>
        </p:spPr>
        <p:txBody>
          <a:bodyPr wrap="square">
            <a:spAutoFit/>
          </a:bodyPr>
          <a:lstStyle/>
          <a:p>
            <a:pPr marL="457189" indent="-457189">
              <a:buFont typeface="Wingdings" panose="05000000000000000000" pitchFamily="2" charset="2"/>
              <a:buChar char="Ø"/>
            </a:pPr>
            <a:r>
              <a:rPr lang="sv-FI" sz="2000">
                <a:solidFill>
                  <a:srgbClr val="000000"/>
                </a:solidFill>
                <a:latin typeface="Comic Sans MS" panose="030F0702030302020204" pitchFamily="66" charset="0"/>
              </a:rPr>
              <a:t>Normalt är dessa viner för omedelbar konsumtion. Vinerna från Kalifornien, de allra bästa, lämpar sig däremot för något års lagring.</a:t>
            </a:r>
            <a:r>
              <a:rPr lang="sv-FI" sz="2000">
                <a:latin typeface="Comic Sans MS" panose="030F0702030302020204" pitchFamily="66" charset="0"/>
                <a:ea typeface="Calibri" panose="020F0502020204030204" pitchFamily="34" charset="0"/>
                <a:cs typeface="Times New Roman" panose="02020603050405020304" pitchFamily="18" charset="0"/>
              </a:rPr>
              <a:t> </a:t>
            </a:r>
          </a:p>
          <a:p>
            <a:pPr marL="457189" indent="-457189">
              <a:buFont typeface="Wingdings" panose="05000000000000000000" pitchFamily="2" charset="2"/>
              <a:buChar char="Ø"/>
            </a:pPr>
            <a:endParaRPr lang="sv-FI" sz="2000">
              <a:latin typeface="Comic Sans MS" panose="030F0702030302020204" pitchFamily="66" charset="0"/>
              <a:ea typeface="Calibri" panose="020F0502020204030204" pitchFamily="34" charset="0"/>
              <a:cs typeface="Times New Roman" panose="02020603050405020304" pitchFamily="18" charset="0"/>
            </a:endParaRPr>
          </a:p>
          <a:p>
            <a:pPr marL="457189" indent="-457189">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Stora volymer av Primitivo skickades tidigare till norra Italien där de blandades ut med ljusare, lättare viner </a:t>
            </a:r>
          </a:p>
          <a:p>
            <a:r>
              <a:rPr lang="sv-FI" sz="2000">
                <a:latin typeface="Comic Sans MS" panose="030F0702030302020204" pitchFamily="66" charset="0"/>
                <a:ea typeface="Calibri" panose="020F0502020204030204" pitchFamily="34" charset="0"/>
                <a:cs typeface="Times New Roman" panose="02020603050405020304" pitchFamily="18" charset="0"/>
              </a:rPr>
              <a:t>	för att ge mer smak och alkohol.</a:t>
            </a:r>
          </a:p>
          <a:p>
            <a:endParaRPr lang="sv-FI" sz="2000">
              <a:latin typeface="Comic Sans MS" panose="030F0702030302020204" pitchFamily="66" charset="0"/>
              <a:ea typeface="Calibri" panose="020F0502020204030204" pitchFamily="34" charset="0"/>
              <a:cs typeface="Times New Roman" panose="02020603050405020304" pitchFamily="18" charset="0"/>
            </a:endParaRPr>
          </a:p>
          <a:p>
            <a:pPr marL="457189" indent="-457189">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Druvan har fått sig ett rejält uppsving på senare år </a:t>
            </a:r>
          </a:p>
          <a:p>
            <a:r>
              <a:rPr lang="sv-FI" sz="2000">
                <a:latin typeface="Comic Sans MS" panose="030F0702030302020204" pitchFamily="66" charset="0"/>
                <a:ea typeface="Calibri" panose="020F0502020204030204" pitchFamily="34" charset="0"/>
                <a:cs typeface="Times New Roman" panose="02020603050405020304" pitchFamily="18" charset="0"/>
              </a:rPr>
              <a:t>	sedan man konstaterat att det är samma druva som 	Zinfandel i Kalifornien. </a:t>
            </a:r>
          </a:p>
          <a:p>
            <a:pPr marL="457189" indent="-457189">
              <a:buFont typeface="Wingdings" panose="05000000000000000000" pitchFamily="2" charset="2"/>
              <a:buChar char="Ø"/>
            </a:pPr>
            <a:endParaRPr lang="sv-FI" sz="2000">
              <a:latin typeface="Comic Sans MS" panose="030F0702030302020204" pitchFamily="66" charset="0"/>
              <a:ea typeface="Calibri" panose="020F0502020204030204" pitchFamily="34" charset="0"/>
              <a:cs typeface="Times New Roman" panose="02020603050405020304" pitchFamily="18" charset="0"/>
            </a:endParaRPr>
          </a:p>
          <a:p>
            <a:pPr marL="457189" indent="-457189">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Idag, när den fruktiga stilen och druvan har blivit eftertraktad, skriver man ut Primitivo på etiketten. </a:t>
            </a:r>
          </a:p>
          <a:p>
            <a:r>
              <a:rPr lang="sv-FI" sz="2000">
                <a:latin typeface="Comic Sans MS" panose="030F0702030302020204" pitchFamily="66" charset="0"/>
                <a:ea typeface="Calibri" panose="020F0502020204030204" pitchFamily="34" charset="0"/>
                <a:cs typeface="Times New Roman" panose="02020603050405020304" pitchFamily="18" charset="0"/>
              </a:rPr>
              <a:t>	En del italienska producenter skriver istället ut </a:t>
            </a:r>
          </a:p>
          <a:p>
            <a:r>
              <a:rPr lang="sv-FI" sz="2000">
                <a:latin typeface="Comic Sans MS" panose="030F0702030302020204" pitchFamily="66" charset="0"/>
                <a:ea typeface="Calibri" panose="020F0502020204030204" pitchFamily="34" charset="0"/>
                <a:cs typeface="Times New Roman" panose="02020603050405020304" pitchFamily="18" charset="0"/>
              </a:rPr>
              <a:t>	zinfandel på etiketten, något som fått de kaliforniska 	producenterna att gå i taket. </a:t>
            </a:r>
          </a:p>
          <a:p>
            <a:pPr marL="457189" indent="-457189">
              <a:buFont typeface="Wingdings" panose="05000000000000000000" pitchFamily="2" charset="2"/>
              <a:buChar char="Ø"/>
            </a:pPr>
            <a:endParaRPr lang="sv-FI" sz="2000">
              <a:latin typeface="Comic Sans MS" panose="030F0702030302020204" pitchFamily="66" charset="0"/>
              <a:ea typeface="Calibri" panose="020F0502020204030204" pitchFamily="34" charset="0"/>
              <a:cs typeface="Times New Roman" panose="02020603050405020304" pitchFamily="18" charset="0"/>
            </a:endParaRPr>
          </a:p>
          <a:p>
            <a:pPr marL="457189" indent="-457189">
              <a:buFont typeface="Wingdings" panose="05000000000000000000" pitchFamily="2" charset="2"/>
              <a:buChar char="Ø"/>
            </a:pPr>
            <a:endParaRPr lang="sv-FI" sz="2000">
              <a:solidFill>
                <a:srgbClr val="000000"/>
              </a:solidFill>
              <a:latin typeface="Comic Sans MS" panose="030F0702030302020204" pitchFamily="66" charset="0"/>
            </a:endParaRPr>
          </a:p>
        </p:txBody>
      </p:sp>
      <p:pic>
        <p:nvPicPr>
          <p:cNvPr id="6" name="Bildobjekt 5">
            <a:extLst>
              <a:ext uri="{FF2B5EF4-FFF2-40B4-BE49-F238E27FC236}">
                <a16:creationId xmlns:a16="http://schemas.microsoft.com/office/drawing/2014/main" id="{009F533A-502B-4735-96A6-92524691C57B}"/>
              </a:ext>
            </a:extLst>
          </p:cNvPr>
          <p:cNvPicPr>
            <a:picLocks noChangeAspect="1"/>
          </p:cNvPicPr>
          <p:nvPr/>
        </p:nvPicPr>
        <p:blipFill>
          <a:blip r:embed="rId2"/>
          <a:stretch>
            <a:fillRect/>
          </a:stretch>
        </p:blipFill>
        <p:spPr>
          <a:xfrm rot="20997057">
            <a:off x="7638061" y="1270958"/>
            <a:ext cx="1018784" cy="3806860"/>
          </a:xfrm>
          <a:prstGeom prst="rect">
            <a:avLst/>
          </a:prstGeom>
        </p:spPr>
      </p:pic>
    </p:spTree>
    <p:extLst>
      <p:ext uri="{BB962C8B-B14F-4D97-AF65-F5344CB8AC3E}">
        <p14:creationId xmlns:p14="http://schemas.microsoft.com/office/powerpoint/2010/main" val="356255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E6F63D69-FE3C-448E-A94C-C4A6EABCD74B}"/>
              </a:ext>
            </a:extLst>
          </p:cNvPr>
          <p:cNvSpPr txBox="1"/>
          <p:nvPr/>
        </p:nvSpPr>
        <p:spPr>
          <a:xfrm>
            <a:off x="638638" y="612844"/>
            <a:ext cx="7620000" cy="4524315"/>
          </a:xfrm>
          <a:prstGeom prst="rect">
            <a:avLst/>
          </a:prstGeom>
          <a:noFill/>
        </p:spPr>
        <p:txBody>
          <a:bodyPr wrap="square">
            <a:spAutoFit/>
          </a:bodyPr>
          <a:lstStyle/>
          <a:p>
            <a:endParaRPr lang="sv-FI" sz="2400">
              <a:latin typeface="Comic Sans MS" panose="030F0702030302020204" pitchFamily="66" charset="0"/>
              <a:ea typeface="Calibri" panose="020F0502020204030204" pitchFamily="34" charset="0"/>
              <a:cs typeface="Times New Roman" panose="02020603050405020304" pitchFamily="18" charset="0"/>
            </a:endParaRPr>
          </a:p>
          <a:p>
            <a:pPr marL="457189" indent="-457189">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Primitivoviner blir ofta smakintensiva som därför kräver smakrika rätter med sin bäriga och ofta sötaktiga ton. </a:t>
            </a:r>
          </a:p>
          <a:p>
            <a:pPr marL="457189" indent="-457189">
              <a:buFont typeface="Wingdings" panose="05000000000000000000" pitchFamily="2" charset="2"/>
              <a:buChar char="Ø"/>
            </a:pPr>
            <a:endParaRPr lang="sv-FI" sz="2000">
              <a:latin typeface="Comic Sans MS" panose="030F0702030302020204" pitchFamily="66" charset="0"/>
              <a:ea typeface="Calibri" panose="020F0502020204030204" pitchFamily="34" charset="0"/>
              <a:cs typeface="Times New Roman" panose="02020603050405020304" pitchFamily="18" charset="0"/>
            </a:endParaRPr>
          </a:p>
          <a:p>
            <a:pPr marL="457189" indent="-457189">
              <a:buFont typeface="Wingdings" panose="05000000000000000000" pitchFamily="2" charset="2"/>
              <a:buChar char="Ø"/>
            </a:pPr>
            <a:r>
              <a:rPr lang="sv-FI" sz="2000">
                <a:latin typeface="Comic Sans MS" panose="030F0702030302020204" pitchFamily="66" charset="0"/>
                <a:ea typeface="Calibri" panose="020F0502020204030204" pitchFamily="34" charset="0"/>
                <a:cs typeface="Times New Roman" panose="02020603050405020304" pitchFamily="18" charset="0"/>
              </a:rPr>
              <a:t>Dessa går bra till vilt med sötaktiga tillbehör och till grillade korvar med grillade rotfrukter som har en anstrykning av sötma. En klassiker är viltgryta med liten hetta som gifter sig väl med den sötaktiga karaktären i ett vin på Primitivo.</a:t>
            </a:r>
          </a:p>
          <a:p>
            <a:endParaRPr lang="sv-FI" sz="2000">
              <a:latin typeface="Comic Sans MS" panose="030F0702030302020204" pitchFamily="66" charset="0"/>
              <a:ea typeface="Calibri" panose="020F0502020204030204" pitchFamily="34" charset="0"/>
              <a:cs typeface="Times New Roman" panose="02020603050405020304" pitchFamily="18" charset="0"/>
            </a:endParaRPr>
          </a:p>
          <a:p>
            <a:pPr marL="457189" indent="-457189">
              <a:buFont typeface="Wingdings" panose="05000000000000000000" pitchFamily="2" charset="2"/>
              <a:buChar char="Ø"/>
            </a:pPr>
            <a:r>
              <a:rPr lang="en-US" sz="2000">
                <a:latin typeface="Comic Sans MS" panose="030F0702030302020204" pitchFamily="66" charset="0"/>
              </a:rPr>
              <a:t>Primitivo är mer inskränkt återhållsam, </a:t>
            </a:r>
          </a:p>
          <a:p>
            <a:r>
              <a:rPr lang="en-US" sz="2000">
                <a:latin typeface="Comic Sans MS" panose="030F0702030302020204" pitchFamily="66" charset="0"/>
              </a:rPr>
              <a:t>	tenderar att ha en smula lättare kropp </a:t>
            </a:r>
          </a:p>
          <a:p>
            <a:r>
              <a:rPr lang="en-US" sz="2000">
                <a:latin typeface="Comic Sans MS" panose="030F0702030302020204" pitchFamily="66" charset="0"/>
              </a:rPr>
              <a:t>	och högre syrehalt än Zinfandel</a:t>
            </a:r>
            <a:r>
              <a:rPr lang="en-US" sz="2000">
                <a:solidFill>
                  <a:srgbClr val="100F0B"/>
                </a:solidFill>
                <a:latin typeface="Comic Sans MS" panose="030F0702030302020204" pitchFamily="66" charset="0"/>
              </a:rPr>
              <a:t> </a:t>
            </a:r>
            <a:endParaRPr lang="sv-FI" sz="2000">
              <a:latin typeface="Comic Sans MS" panose="030F0702030302020204" pitchFamily="66" charset="0"/>
              <a:ea typeface="Calibri" panose="020F0502020204030204" pitchFamily="34" charset="0"/>
              <a:cs typeface="Times New Roman" panose="02020603050405020304" pitchFamily="18" charset="0"/>
            </a:endParaRPr>
          </a:p>
          <a:p>
            <a:pPr marL="457189" indent="-457189">
              <a:buFont typeface="Wingdings" panose="05000000000000000000" pitchFamily="2" charset="2"/>
              <a:buChar char="Ø"/>
            </a:pPr>
            <a:endParaRPr lang="sv-FI" sz="2400">
              <a:latin typeface="Comic Sans MS" panose="030F0702030302020204" pitchFamily="66" charset="0"/>
              <a:ea typeface="Calibri" panose="020F0502020204030204" pitchFamily="34" charset="0"/>
              <a:cs typeface="Times New Roman" panose="02020603050405020304" pitchFamily="18" charset="0"/>
            </a:endParaRPr>
          </a:p>
        </p:txBody>
      </p:sp>
      <p:pic>
        <p:nvPicPr>
          <p:cNvPr id="10" name="Bildobjekt 9">
            <a:extLst>
              <a:ext uri="{FF2B5EF4-FFF2-40B4-BE49-F238E27FC236}">
                <a16:creationId xmlns:a16="http://schemas.microsoft.com/office/drawing/2014/main" id="{6B315CB9-FCB8-4AAC-92C9-F02C94017182}"/>
              </a:ext>
            </a:extLst>
          </p:cNvPr>
          <p:cNvPicPr>
            <a:picLocks noChangeAspect="1"/>
          </p:cNvPicPr>
          <p:nvPr/>
        </p:nvPicPr>
        <p:blipFill>
          <a:blip r:embed="rId2"/>
          <a:stretch>
            <a:fillRect/>
          </a:stretch>
        </p:blipFill>
        <p:spPr>
          <a:xfrm>
            <a:off x="6300592" y="3490734"/>
            <a:ext cx="5892715" cy="3367266"/>
          </a:xfrm>
          <a:prstGeom prst="rect">
            <a:avLst/>
          </a:prstGeom>
        </p:spPr>
      </p:pic>
      <p:sp>
        <p:nvSpPr>
          <p:cNvPr id="8" name="Rektangel 7">
            <a:extLst>
              <a:ext uri="{FF2B5EF4-FFF2-40B4-BE49-F238E27FC236}">
                <a16:creationId xmlns:a16="http://schemas.microsoft.com/office/drawing/2014/main" id="{CF221500-9D65-4431-AF85-EEDA24AF4EF8}"/>
              </a:ext>
            </a:extLst>
          </p:cNvPr>
          <p:cNvSpPr/>
          <p:nvPr/>
        </p:nvSpPr>
        <p:spPr>
          <a:xfrm>
            <a:off x="9144000" y="3429000"/>
            <a:ext cx="3206663"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Tree>
    <p:extLst>
      <p:ext uri="{BB962C8B-B14F-4D97-AF65-F5344CB8AC3E}">
        <p14:creationId xmlns:p14="http://schemas.microsoft.com/office/powerpoint/2010/main" val="282132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FBC9204-9C12-4E09-AFB6-B5233E32394F}"/>
              </a:ext>
            </a:extLst>
          </p:cNvPr>
          <p:cNvPicPr>
            <a:picLocks noChangeAspect="1"/>
          </p:cNvPicPr>
          <p:nvPr/>
        </p:nvPicPr>
        <p:blipFill>
          <a:blip r:embed="rId2"/>
          <a:stretch>
            <a:fillRect/>
          </a:stretch>
        </p:blipFill>
        <p:spPr>
          <a:xfrm>
            <a:off x="4516775" y="467971"/>
            <a:ext cx="4597053" cy="4583263"/>
          </a:xfrm>
          <a:prstGeom prst="rect">
            <a:avLst/>
          </a:prstGeom>
        </p:spPr>
      </p:pic>
      <p:sp>
        <p:nvSpPr>
          <p:cNvPr id="8" name="Rektangel 7">
            <a:extLst>
              <a:ext uri="{FF2B5EF4-FFF2-40B4-BE49-F238E27FC236}">
                <a16:creationId xmlns:a16="http://schemas.microsoft.com/office/drawing/2014/main" id="{B3298CA9-114B-4D1B-9F00-BD35873DC722}"/>
              </a:ext>
            </a:extLst>
          </p:cNvPr>
          <p:cNvSpPr/>
          <p:nvPr/>
        </p:nvSpPr>
        <p:spPr>
          <a:xfrm>
            <a:off x="4037954" y="4938500"/>
            <a:ext cx="1716066" cy="112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5" name="textruta 4">
            <a:extLst>
              <a:ext uri="{FF2B5EF4-FFF2-40B4-BE49-F238E27FC236}">
                <a16:creationId xmlns:a16="http://schemas.microsoft.com/office/drawing/2014/main" id="{7897E57C-9D0E-42F8-99EA-230183812870}"/>
              </a:ext>
            </a:extLst>
          </p:cNvPr>
          <p:cNvSpPr txBox="1"/>
          <p:nvPr/>
        </p:nvSpPr>
        <p:spPr>
          <a:xfrm>
            <a:off x="531214" y="961064"/>
            <a:ext cx="7881156" cy="5304081"/>
          </a:xfrm>
          <a:prstGeom prst="rect">
            <a:avLst/>
          </a:prstGeom>
          <a:noFill/>
        </p:spPr>
        <p:txBody>
          <a:bodyPr wrap="square">
            <a:spAutoFit/>
          </a:bodyPr>
          <a:lstStyle/>
          <a:p>
            <a:pPr marL="342900" indent="-342900">
              <a:buFont typeface="Wingdings" panose="05000000000000000000" pitchFamily="2" charset="2"/>
              <a:buChar char="Ø"/>
            </a:pPr>
            <a:r>
              <a:rPr lang="en-US" sz="2000">
                <a:solidFill>
                  <a:srgbClr val="2F2A18"/>
                </a:solidFill>
                <a:latin typeface="Comic Sans MS" panose="030F0702030302020204" pitchFamily="66" charset="0"/>
              </a:rPr>
              <a:t>Tre underregioner i </a:t>
            </a:r>
            <a:r>
              <a:rPr lang="en-US" sz="2000">
                <a:latin typeface="Comic Sans MS" panose="030F0702030302020204" pitchFamily="66" charset="0"/>
              </a:rPr>
              <a:t>stövel-</a:t>
            </a:r>
          </a:p>
          <a:p>
            <a:r>
              <a:rPr lang="en-US" sz="2000">
                <a:latin typeface="Comic Sans MS" panose="030F0702030302020204" pitchFamily="66" charset="0"/>
              </a:rPr>
              <a:t>	klacken </a:t>
            </a:r>
            <a:r>
              <a:rPr lang="en-US" sz="2000">
                <a:solidFill>
                  <a:srgbClr val="2F2A18"/>
                </a:solidFill>
                <a:latin typeface="Comic Sans MS" panose="030F0702030302020204" pitchFamily="66" charset="0"/>
              </a:rPr>
              <a:t>Apulien </a:t>
            </a:r>
          </a:p>
          <a:p>
            <a:r>
              <a:rPr lang="en-US" sz="2000">
                <a:solidFill>
                  <a:srgbClr val="2F2A18"/>
                </a:solidFill>
                <a:latin typeface="Comic Sans MS" panose="030F0702030302020204" pitchFamily="66" charset="0"/>
              </a:rPr>
              <a:t>	representerar de </a:t>
            </a:r>
          </a:p>
          <a:p>
            <a:r>
              <a:rPr lang="en-US" sz="2000">
                <a:solidFill>
                  <a:srgbClr val="2F2A18"/>
                </a:solidFill>
                <a:latin typeface="Comic Sans MS" panose="030F0702030302020204" pitchFamily="66" charset="0"/>
              </a:rPr>
              <a:t>	främsta källorna för </a:t>
            </a:r>
          </a:p>
          <a:p>
            <a:r>
              <a:rPr lang="en-US" sz="2000">
                <a:solidFill>
                  <a:srgbClr val="2F2A18"/>
                </a:solidFill>
                <a:latin typeface="Comic Sans MS" panose="030F0702030302020204" pitchFamily="66" charset="0"/>
              </a:rPr>
              <a:t>	Primitivo viner:</a:t>
            </a:r>
          </a:p>
          <a:p>
            <a:pPr marL="800100" lvl="1" indent="-342900">
              <a:buFont typeface="Wingdings" panose="05000000000000000000" pitchFamily="2" charset="2"/>
              <a:buChar char="§"/>
            </a:pPr>
            <a:r>
              <a:rPr lang="en-US" sz="2000">
                <a:solidFill>
                  <a:srgbClr val="2F2A18"/>
                </a:solidFill>
                <a:latin typeface="Comic Sans MS" panose="030F0702030302020204" pitchFamily="66" charset="0"/>
              </a:rPr>
              <a:t>	Primitivo di Manduria DOC (1974)</a:t>
            </a:r>
          </a:p>
          <a:p>
            <a:pPr marL="800100" lvl="1" indent="-342900">
              <a:buFont typeface="Wingdings" panose="05000000000000000000" pitchFamily="2" charset="2"/>
              <a:buChar char="§"/>
            </a:pPr>
            <a:r>
              <a:rPr lang="en-US" sz="2000">
                <a:solidFill>
                  <a:srgbClr val="2F2A18"/>
                </a:solidFill>
                <a:latin typeface="Comic Sans MS" panose="030F0702030302020204" pitchFamily="66" charset="0"/>
              </a:rPr>
              <a:t>	Gioia del Colle DOC</a:t>
            </a:r>
          </a:p>
          <a:p>
            <a:pPr marL="800100" lvl="1" indent="-342900">
              <a:buFont typeface="Wingdings" panose="05000000000000000000" pitchFamily="2" charset="2"/>
              <a:buChar char="§"/>
            </a:pPr>
            <a:r>
              <a:rPr lang="en-US" sz="2000">
                <a:solidFill>
                  <a:srgbClr val="2F2A18"/>
                </a:solidFill>
                <a:latin typeface="Comic Sans MS" panose="030F0702030302020204" pitchFamily="66" charset="0"/>
              </a:rPr>
              <a:t>	Salento </a:t>
            </a:r>
            <a:r>
              <a:rPr lang="en-US" sz="2000">
                <a:solidFill>
                  <a:srgbClr val="171717"/>
                </a:solidFill>
                <a:latin typeface="Comic Sans MS" panose="030F0702030302020204" pitchFamily="66" charset="0"/>
              </a:rPr>
              <a:t>‘IGT’ </a:t>
            </a:r>
          </a:p>
          <a:p>
            <a:r>
              <a:rPr lang="en-US" sz="2000" i="1">
                <a:solidFill>
                  <a:srgbClr val="171717"/>
                </a:solidFill>
                <a:latin typeface="Comic Sans MS" panose="030F0702030302020204" pitchFamily="66" charset="0"/>
              </a:rPr>
              <a:t>		(Indicazione Geografica Tipica)</a:t>
            </a:r>
            <a:endParaRPr lang="en-US" sz="2000">
              <a:solidFill>
                <a:srgbClr val="2F2A18"/>
              </a:solidFill>
              <a:latin typeface="Comic Sans MS" panose="030F0702030302020204" pitchFamily="66" charset="0"/>
            </a:endParaRPr>
          </a:p>
          <a:p>
            <a:endParaRPr lang="en-US" sz="2000">
              <a:solidFill>
                <a:srgbClr val="2F2A18"/>
              </a:solidFill>
              <a:latin typeface="Comic Sans MS" panose="030F0702030302020204" pitchFamily="66" charset="0"/>
            </a:endParaRPr>
          </a:p>
          <a:p>
            <a:pPr marL="380990" indent="-380990">
              <a:buFont typeface="Wingdings" panose="05000000000000000000" pitchFamily="2" charset="2"/>
              <a:buChar char="Ø"/>
            </a:pPr>
            <a:r>
              <a:rPr lang="en-US" sz="2000">
                <a:solidFill>
                  <a:srgbClr val="2F2A18"/>
                </a:solidFill>
                <a:latin typeface="Comic Sans MS" panose="030F0702030302020204" pitchFamily="66" charset="0"/>
              </a:rPr>
              <a:t>Primitivo di Manduria </a:t>
            </a:r>
          </a:p>
          <a:p>
            <a:r>
              <a:rPr lang="en-US" sz="2000">
                <a:solidFill>
                  <a:srgbClr val="2F2A18"/>
                </a:solidFill>
                <a:latin typeface="Comic Sans MS" panose="030F0702030302020204" pitchFamily="66" charset="0"/>
              </a:rPr>
              <a:t>	Den främsta apellationen, en av </a:t>
            </a:r>
          </a:p>
          <a:p>
            <a:pPr lvl="1"/>
            <a:r>
              <a:rPr lang="en-US" sz="2000">
                <a:solidFill>
                  <a:srgbClr val="2F2A18"/>
                </a:solidFill>
                <a:latin typeface="Comic Sans MS" panose="030F0702030302020204" pitchFamily="66" charset="0"/>
              </a:rPr>
              <a:t>regionens äldsta med ca 900 ha </a:t>
            </a:r>
          </a:p>
          <a:p>
            <a:pPr lvl="1"/>
            <a:r>
              <a:rPr lang="en-US" sz="2000">
                <a:solidFill>
                  <a:srgbClr val="2F2A18"/>
                </a:solidFill>
                <a:latin typeface="Comic Sans MS" panose="030F0702030302020204" pitchFamily="66" charset="0"/>
              </a:rPr>
              <a:t>vinodlingar. Specialiserar sig på Primitivo. </a:t>
            </a:r>
          </a:p>
          <a:p>
            <a:pPr lvl="1"/>
            <a:r>
              <a:rPr lang="en-US" sz="2000">
                <a:solidFill>
                  <a:srgbClr val="2F2A18"/>
                </a:solidFill>
                <a:latin typeface="Comic Sans MS" panose="030F0702030302020204" pitchFamily="66" charset="0"/>
              </a:rPr>
              <a:t>Max tillåtna druvuttag 9 ton/ha,</a:t>
            </a:r>
          </a:p>
          <a:p>
            <a:pPr lvl="1"/>
            <a:r>
              <a:rPr lang="en-US" sz="2000">
                <a:solidFill>
                  <a:srgbClr val="2F2A18"/>
                </a:solidFill>
                <a:latin typeface="Comic Sans MS" panose="030F0702030302020204" pitchFamily="66" charset="0"/>
              </a:rPr>
              <a:t>Produktion 19 milj buteljer per år.</a:t>
            </a:r>
            <a:endParaRPr lang="en-US" sz="1867">
              <a:latin typeface="Comic Sans MS" panose="030F0702030302020204" pitchFamily="66" charset="0"/>
            </a:endParaRPr>
          </a:p>
          <a:p>
            <a:pPr algn="l" fontAlgn="base"/>
            <a:endParaRPr lang="en-US" sz="1867">
              <a:latin typeface="Comic Sans MS" panose="030F0702030302020204" pitchFamily="66" charset="0"/>
            </a:endParaRPr>
          </a:p>
        </p:txBody>
      </p:sp>
    </p:spTree>
    <p:extLst>
      <p:ext uri="{BB962C8B-B14F-4D97-AF65-F5344CB8AC3E}">
        <p14:creationId xmlns:p14="http://schemas.microsoft.com/office/powerpoint/2010/main" val="363069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Map of Wine Denominations of Puglia, Italy - Primitivo di Manduria DOC, Salice Salentino DOC, Salento IGT. Independent Wine">
            <a:extLst>
              <a:ext uri="{FF2B5EF4-FFF2-40B4-BE49-F238E27FC236}">
                <a16:creationId xmlns:a16="http://schemas.microsoft.com/office/drawing/2014/main" id="{80E1FDB6-7BEC-443C-9B11-E157EAC3B5CA}"/>
              </a:ext>
            </a:extLst>
          </p:cNvPr>
          <p:cNvSpPr>
            <a:spLocks noChangeAspect="1" noChangeArrowheads="1"/>
          </p:cNvSpPr>
          <p:nvPr/>
        </p:nvSpPr>
        <p:spPr bwMode="auto">
          <a:xfrm>
            <a:off x="4368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sv-FI" sz="2400"/>
          </a:p>
        </p:txBody>
      </p:sp>
      <p:sp>
        <p:nvSpPr>
          <p:cNvPr id="26" name="textruta 25">
            <a:extLst>
              <a:ext uri="{FF2B5EF4-FFF2-40B4-BE49-F238E27FC236}">
                <a16:creationId xmlns:a16="http://schemas.microsoft.com/office/drawing/2014/main" id="{0B45D518-16F2-4FBD-94BC-5DCAE843758F}"/>
              </a:ext>
            </a:extLst>
          </p:cNvPr>
          <p:cNvSpPr txBox="1"/>
          <p:nvPr/>
        </p:nvSpPr>
        <p:spPr>
          <a:xfrm>
            <a:off x="627432" y="399933"/>
            <a:ext cx="8090682" cy="5442580"/>
          </a:xfrm>
          <a:prstGeom prst="rect">
            <a:avLst/>
          </a:prstGeom>
          <a:noFill/>
        </p:spPr>
        <p:txBody>
          <a:bodyPr wrap="square">
            <a:spAutoFit/>
          </a:bodyPr>
          <a:lstStyle/>
          <a:p>
            <a:pPr marL="380990" indent="-380990">
              <a:buFont typeface="Wingdings" panose="05000000000000000000" pitchFamily="2" charset="2"/>
              <a:buChar char="Ø"/>
            </a:pPr>
            <a:endParaRPr lang="en-US" sz="2400">
              <a:solidFill>
                <a:srgbClr val="2F2A18"/>
              </a:solidFill>
              <a:latin typeface="Comic Sans MS" panose="030F0702030302020204" pitchFamily="66" charset="0"/>
            </a:endParaRPr>
          </a:p>
          <a:p>
            <a:pPr marL="380990" indent="-380990">
              <a:buFont typeface="Wingdings" panose="05000000000000000000" pitchFamily="2" charset="2"/>
              <a:buChar char="Ø"/>
            </a:pPr>
            <a:r>
              <a:rPr lang="en-US" sz="2000">
                <a:solidFill>
                  <a:srgbClr val="2F2A18"/>
                </a:solidFill>
                <a:latin typeface="Comic Sans MS" panose="030F0702030302020204" pitchFamily="66" charset="0"/>
              </a:rPr>
              <a:t>Gioia del Colle region längre norrut på 200 – 400 m höjd har visat lovande potential på senare år. Känd för kalkstens jord som producerar vin med lägre alkoholhalt och syra än Manduria. Vinet har friska dofter av körsbär och björnbär med pepprig markering, inslag av ek. </a:t>
            </a:r>
          </a:p>
          <a:p>
            <a:pPr lvl="1">
              <a:spcAft>
                <a:spcPts val="600"/>
              </a:spcAft>
            </a:pPr>
            <a:r>
              <a:rPr lang="en-US" sz="2000">
                <a:solidFill>
                  <a:srgbClr val="2F2A18"/>
                </a:solidFill>
                <a:latin typeface="Comic Sans MS" panose="030F0702030302020204" pitchFamily="66" charset="0"/>
              </a:rPr>
              <a:t>Produktion 0,8 milj buteljer per år.</a:t>
            </a:r>
          </a:p>
          <a:p>
            <a:pPr marL="380990" indent="-380990">
              <a:buFont typeface="Wingdings" panose="05000000000000000000" pitchFamily="2" charset="2"/>
              <a:buChar char="Ø"/>
            </a:pPr>
            <a:r>
              <a:rPr lang="en-US" sz="2000">
                <a:solidFill>
                  <a:srgbClr val="2F2A18"/>
                </a:solidFill>
                <a:latin typeface="Comic Sans MS" panose="030F0702030302020204" pitchFamily="66" charset="0"/>
              </a:rPr>
              <a:t>Salento 	Apuliens ledande vinområde i </a:t>
            </a:r>
          </a:p>
          <a:p>
            <a:r>
              <a:rPr lang="en-US" sz="2000">
                <a:solidFill>
                  <a:srgbClr val="2F2A18"/>
                </a:solidFill>
                <a:latin typeface="Comic Sans MS" panose="030F0702030302020204" pitchFamily="66" charset="0"/>
              </a:rPr>
              <a:t>	decennier. De kyliga vindarna från </a:t>
            </a:r>
          </a:p>
          <a:p>
            <a:r>
              <a:rPr lang="en-US" sz="2000">
                <a:solidFill>
                  <a:srgbClr val="2F2A18"/>
                </a:solidFill>
                <a:latin typeface="Comic Sans MS" panose="030F0702030302020204" pitchFamily="66" charset="0"/>
              </a:rPr>
              <a:t>	Adriatiska och Ioniska haven är en </a:t>
            </a:r>
          </a:p>
          <a:p>
            <a:r>
              <a:rPr lang="en-US" sz="2000">
                <a:solidFill>
                  <a:srgbClr val="2F2A18"/>
                </a:solidFill>
                <a:latin typeface="Comic Sans MS" panose="030F0702030302020204" pitchFamily="66" charset="0"/>
              </a:rPr>
              <a:t>	fördel för vinodlingen främst i västra </a:t>
            </a:r>
          </a:p>
          <a:p>
            <a:r>
              <a:rPr lang="en-US" sz="2000">
                <a:solidFill>
                  <a:srgbClr val="2F2A18"/>
                </a:solidFill>
                <a:latin typeface="Comic Sans MS" panose="030F0702030302020204" pitchFamily="66" charset="0"/>
              </a:rPr>
              <a:t>	Salento. Vinerna är eleganta, sammetslena. </a:t>
            </a:r>
          </a:p>
          <a:p>
            <a:pPr lvl="1"/>
            <a:r>
              <a:rPr lang="en-US" sz="2000">
                <a:solidFill>
                  <a:srgbClr val="2F2A18"/>
                </a:solidFill>
                <a:latin typeface="Comic Sans MS" panose="030F0702030302020204" pitchFamily="66" charset="0"/>
              </a:rPr>
              <a:t>Brukligt att tillsätta vin till druvskalen under jäsningen för att skapa en andra jäsning som ökar mjukheten i slutprodukten. </a:t>
            </a:r>
          </a:p>
          <a:p>
            <a:pPr lvl="1"/>
            <a:r>
              <a:rPr lang="en-US" sz="2000">
                <a:solidFill>
                  <a:srgbClr val="2F2A18"/>
                </a:solidFill>
                <a:latin typeface="Comic Sans MS" panose="030F0702030302020204" pitchFamily="66" charset="0"/>
              </a:rPr>
              <a:t>Druvuttag max 17 ton/ha. </a:t>
            </a:r>
          </a:p>
          <a:p>
            <a:pPr lvl="1"/>
            <a:r>
              <a:rPr lang="en-US" sz="2000">
                <a:solidFill>
                  <a:srgbClr val="2F2A18"/>
                </a:solidFill>
                <a:latin typeface="Comic Sans MS" panose="030F0702030302020204" pitchFamily="66" charset="0"/>
              </a:rPr>
              <a:t>Årlig produktion 16 milj buteljer.</a:t>
            </a:r>
          </a:p>
          <a:p>
            <a:r>
              <a:rPr lang="en-US" sz="1867">
                <a:solidFill>
                  <a:srgbClr val="2F2A18"/>
                </a:solidFill>
                <a:latin typeface="gilroy-regular"/>
              </a:rPr>
              <a:t> </a:t>
            </a:r>
          </a:p>
        </p:txBody>
      </p:sp>
      <p:pic>
        <p:nvPicPr>
          <p:cNvPr id="27" name="Picture 4" descr="The houses and vineyards of Puglia, Italy">
            <a:extLst>
              <a:ext uri="{FF2B5EF4-FFF2-40B4-BE49-F238E27FC236}">
                <a16:creationId xmlns:a16="http://schemas.microsoft.com/office/drawing/2014/main" id="{BBE83559-74B7-4306-96C2-7EA28274B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060" y="2474991"/>
            <a:ext cx="3171940" cy="208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160079"/>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10216</TotalTime>
  <Words>1214</Words>
  <Application>Microsoft Office PowerPoint</Application>
  <PresentationFormat>Bildspel på skärmen (4:3)</PresentationFormat>
  <Paragraphs>130</Paragraphs>
  <Slides>14</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14</vt:i4>
      </vt:variant>
    </vt:vector>
  </HeadingPairs>
  <TitlesOfParts>
    <vt:vector size="22" baseType="lpstr">
      <vt:lpstr>Arial</vt:lpstr>
      <vt:lpstr>Arial Rounded MT Bold</vt:lpstr>
      <vt:lpstr>Calibri</vt:lpstr>
      <vt:lpstr>Calibri Light</vt:lpstr>
      <vt:lpstr>Comic Sans MS</vt:lpstr>
      <vt:lpstr>gilroy-regular</vt:lpstr>
      <vt:lpstr>Wingdings</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Christer Svedberg</dc:creator>
  <cp:lastModifiedBy>Christer Svedberg</cp:lastModifiedBy>
  <cp:revision>8</cp:revision>
  <cp:lastPrinted>2022-04-20T09:49:13Z</cp:lastPrinted>
  <dcterms:created xsi:type="dcterms:W3CDTF">2022-04-06T03:50:50Z</dcterms:created>
  <dcterms:modified xsi:type="dcterms:W3CDTF">2022-04-20T10:00:16Z</dcterms:modified>
</cp:coreProperties>
</file>