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58" r:id="rId11"/>
    <p:sldId id="264" r:id="rId12"/>
    <p:sldId id="265" r:id="rId13"/>
    <p:sldId id="266" r:id="rId14"/>
    <p:sldId id="267" r:id="rId15"/>
    <p:sldId id="277" r:id="rId16"/>
    <p:sldId id="276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080920B-C6ED-4465-B977-7B4D8C24E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00214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30" imgH="531" progId="TCLayout.ActiveDocument.1">
                  <p:embed/>
                </p:oleObj>
              </mc:Choice>
              <mc:Fallback>
                <p:oleObj name="think-cell Slide" r:id="rId14" imgW="530" imgH="53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080920B-C6ED-4465-B977-7B4D8C24E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E771E8-D341-4FAB-8A28-B1B5FDCD99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410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E771E8-D341-4FAB-8A28-B1B5FDCD9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FA266C-5727-4356-8858-20DD4762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11823"/>
            <a:ext cx="8637073" cy="2541431"/>
          </a:xfrm>
        </p:spPr>
        <p:txBody>
          <a:bodyPr vert="horz">
            <a:normAutofit/>
          </a:bodyPr>
          <a:lstStyle/>
          <a:p>
            <a:pPr algn="ctr"/>
            <a:r>
              <a:rPr lang="fi-FI" sz="5400" dirty="0"/>
              <a:t>APPASSIMENTO-</a:t>
            </a:r>
            <a:r>
              <a:rPr lang="fi-FI" sz="5400" dirty="0" err="1"/>
              <a:t>metoden</a:t>
            </a:r>
            <a:br>
              <a:rPr lang="fi-FI" sz="5400" dirty="0"/>
            </a:br>
            <a:r>
              <a:rPr lang="fi-FI" sz="5400" dirty="0"/>
              <a:t>28.10.2022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E6A0F-1E00-4B58-82EC-228EA8697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Trolle</a:t>
            </a:r>
            <a:r>
              <a:rPr lang="fi-FI" dirty="0"/>
              <a:t> Lindgren</a:t>
            </a:r>
          </a:p>
        </p:txBody>
      </p:sp>
    </p:spTree>
    <p:extLst>
      <p:ext uri="{BB962C8B-B14F-4D97-AF65-F5344CB8AC3E}">
        <p14:creationId xmlns:p14="http://schemas.microsoft.com/office/powerpoint/2010/main" val="107660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9850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it-IT" b="0" i="0" dirty="0">
                <a:solidFill>
                  <a:srgbClr val="2A2A2A"/>
                </a:solidFill>
                <a:effectLst/>
                <a:latin typeface="LocatorWebLight"/>
              </a:rPr>
              <a:t>Sansilvestro Barbera Appassimento, Italien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492146" cy="4037749"/>
          </a:xfrm>
        </p:spPr>
        <p:txBody>
          <a:bodyPr>
            <a:normAutofit/>
          </a:bodyPr>
          <a:lstStyle/>
          <a:p>
            <a:pPr algn="l"/>
            <a:r>
              <a:rPr lang="sv-SE" b="1" i="0" dirty="0">
                <a:solidFill>
                  <a:srgbClr val="2A2A2A"/>
                </a:solidFill>
                <a:effectLst/>
                <a:latin typeface="LocatorWebRegular"/>
              </a:rPr>
              <a:t>Fyllig</a:t>
            </a:r>
            <a:r>
              <a:rPr lang="sv-SE" b="0" i="0" dirty="0">
                <a:solidFill>
                  <a:srgbClr val="2A2A2A"/>
                </a:solidFill>
                <a:effectLst/>
                <a:latin typeface="LocatorWebRegular"/>
              </a:rPr>
              <a:t>, medelhöga tanniner, toner av björnbärssylt, svartvinbärig, körsbärig</a:t>
            </a:r>
          </a:p>
          <a:p>
            <a:r>
              <a:rPr lang="da-DK" dirty="0">
                <a:solidFill>
                  <a:srgbClr val="2A2A2A"/>
                </a:solidFill>
                <a:latin typeface="LocatorWebRegular"/>
              </a:rPr>
              <a:t>ALKOHOL: 14.0%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SOCKER: 9.0 g/l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SYROR: 6.3 g/l</a:t>
            </a:r>
          </a:p>
          <a:p>
            <a:endParaRPr lang="sv-FI" dirty="0"/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1C7A8C03-E41F-4C34-8C95-09D09D2C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73" y="2015732"/>
            <a:ext cx="1061288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2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rgbClr val="2A2A2A"/>
                </a:solidFill>
                <a:latin typeface="LocatorWebLight"/>
              </a:rPr>
              <a:t>Mayu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Gran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Reserva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Carmenere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2018, Chile</a:t>
            </a:r>
            <a:endParaRPr lang="en-FI" dirty="0">
              <a:solidFill>
                <a:srgbClr val="2A2A2A"/>
              </a:solidFill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68321" cy="4037749"/>
          </a:xfrm>
        </p:spPr>
        <p:txBody>
          <a:bodyPr>
            <a:normAutofit/>
          </a:bodyPr>
          <a:lstStyle/>
          <a:p>
            <a:r>
              <a:rPr lang="sv-SE" b="1" i="0" dirty="0">
                <a:solidFill>
                  <a:srgbClr val="2A2A2A"/>
                </a:solidFill>
                <a:effectLst/>
                <a:latin typeface="LocatorWebRegular"/>
              </a:rPr>
              <a:t>Fyllig</a:t>
            </a:r>
            <a:r>
              <a:rPr lang="sv-SE" b="0" i="0" dirty="0">
                <a:solidFill>
                  <a:srgbClr val="2A2A2A"/>
                </a:solidFill>
                <a:effectLst/>
                <a:latin typeface="LocatorWebRegular"/>
              </a:rPr>
              <a:t>, medelhöga tanniner, toner av mörka körsbär, plommonkaraktär, björnbärig, pepprig, lätta inslag av paprika, rostad</a:t>
            </a:r>
          </a:p>
          <a:p>
            <a:r>
              <a:rPr lang="da-DK" dirty="0">
                <a:solidFill>
                  <a:srgbClr val="2A2A2A"/>
                </a:solidFill>
                <a:latin typeface="LocatorWebRegular"/>
              </a:rPr>
              <a:t>ALKOHOL: 15.0%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SOCKER: 5.0 g/l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SYROR: 5.3 g/l</a:t>
            </a:r>
          </a:p>
          <a:p>
            <a:endParaRPr lang="sv-FI" dirty="0"/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414DCB58-0744-495D-98EE-1EA9CB1E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43" y="2015732"/>
            <a:ext cx="1038840" cy="40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4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2A2A2A"/>
                </a:solidFill>
                <a:latin typeface="LocatorWebLight"/>
              </a:rPr>
              <a:t>Casa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Marrone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Gran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Marrone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Appassimento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Primitivo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2020,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Italien</a:t>
            </a:r>
            <a:endParaRPr lang="en-US" dirty="0">
              <a:solidFill>
                <a:srgbClr val="2A2A2A"/>
              </a:solidFill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68321" cy="4037749"/>
          </a:xfrm>
        </p:spPr>
        <p:txBody>
          <a:bodyPr>
            <a:normAutofit/>
          </a:bodyPr>
          <a:lstStyle/>
          <a:p>
            <a:r>
              <a:rPr lang="sv-SE" b="1" i="0" dirty="0">
                <a:solidFill>
                  <a:srgbClr val="2A2A2A"/>
                </a:solidFill>
                <a:effectLst/>
                <a:latin typeface="LocatorWebRegular"/>
              </a:rPr>
              <a:t>Fyllig</a:t>
            </a:r>
            <a:r>
              <a:rPr lang="sv-SE" b="0" i="0" dirty="0">
                <a:solidFill>
                  <a:srgbClr val="2A2A2A"/>
                </a:solidFill>
                <a:effectLst/>
                <a:latin typeface="LocatorWebRegular"/>
              </a:rPr>
              <a:t>, höga tanniner, björnbärig, toner av mörka körsbär, </a:t>
            </a:r>
            <a:r>
              <a:rPr lang="sv-SE" b="0" i="0" dirty="0" err="1">
                <a:solidFill>
                  <a:srgbClr val="2A2A2A"/>
                </a:solidFill>
                <a:effectLst/>
                <a:latin typeface="LocatorWebRegular"/>
              </a:rPr>
              <a:t>vaniljig</a:t>
            </a:r>
            <a:r>
              <a:rPr lang="sv-SE" b="0" i="0" dirty="0">
                <a:solidFill>
                  <a:srgbClr val="2A2A2A"/>
                </a:solidFill>
                <a:effectLst/>
                <a:latin typeface="LocatorWebRegular"/>
              </a:rPr>
              <a:t>, svag läderton, </a:t>
            </a:r>
            <a:r>
              <a:rPr lang="sv-SE" b="0" i="0" dirty="0" err="1">
                <a:solidFill>
                  <a:srgbClr val="2A2A2A"/>
                </a:solidFill>
                <a:effectLst/>
                <a:latin typeface="LocatorWebRegular"/>
              </a:rPr>
              <a:t>ekig</a:t>
            </a:r>
            <a:endParaRPr lang="sv-SE" b="0" i="0" dirty="0">
              <a:solidFill>
                <a:srgbClr val="2A2A2A"/>
              </a:solidFill>
              <a:effectLst/>
              <a:latin typeface="LocatorWebRegular"/>
            </a:endParaRPr>
          </a:p>
          <a:p>
            <a:r>
              <a:rPr lang="da-DK" dirty="0">
                <a:solidFill>
                  <a:srgbClr val="2A2A2A"/>
                </a:solidFill>
                <a:latin typeface="LocatorWebRegular"/>
              </a:rPr>
              <a:t>ALKOHOL: 14.5%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SOCKER: 7.0 g/l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SYROR: 5.8 g/l</a:t>
            </a:r>
          </a:p>
          <a:p>
            <a:endParaRPr lang="sv-FI" dirty="0"/>
          </a:p>
        </p:txBody>
      </p:sp>
      <p:pic>
        <p:nvPicPr>
          <p:cNvPr id="11275" name="Picture 11">
            <a:extLst>
              <a:ext uri="{FF2B5EF4-FFF2-40B4-BE49-F238E27FC236}">
                <a16:creationId xmlns:a16="http://schemas.microsoft.com/office/drawing/2014/main" id="{EBCBDF48-7303-492F-BEFA-38A22102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43" y="2015731"/>
            <a:ext cx="104592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6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rgbClr val="2A2A2A"/>
                </a:solidFill>
                <a:latin typeface="LocatorWebLight"/>
              </a:rPr>
              <a:t>Hewitson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Le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Secateur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Shiraz 2020,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Australien</a:t>
            </a:r>
            <a:endParaRPr lang="en-FI" dirty="0">
              <a:solidFill>
                <a:srgbClr val="2A2A2A"/>
              </a:solidFill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68321" cy="4037749"/>
          </a:xfrm>
        </p:spPr>
        <p:txBody>
          <a:bodyPr>
            <a:normAutofit/>
          </a:bodyPr>
          <a:lstStyle/>
          <a:p>
            <a:pPr algn="l"/>
            <a:r>
              <a:rPr lang="sv-SE" b="1" i="0" dirty="0">
                <a:solidFill>
                  <a:srgbClr val="2A2A2A"/>
                </a:solidFill>
                <a:effectLst/>
                <a:latin typeface="LocatorWebRegular"/>
              </a:rPr>
              <a:t>Fyllig</a:t>
            </a:r>
            <a:r>
              <a:rPr lang="sv-SE" b="0" i="0" dirty="0">
                <a:solidFill>
                  <a:srgbClr val="2A2A2A"/>
                </a:solidFill>
                <a:effectLst/>
                <a:latin typeface="LocatorWebRegular"/>
              </a:rPr>
              <a:t>, medelhöga tanniner, toner av körsbärssylt, vinbärig, mörka plommontoner, lätt vaniljton, rostad</a:t>
            </a:r>
          </a:p>
          <a:p>
            <a:r>
              <a:rPr lang="da-DK" dirty="0">
                <a:solidFill>
                  <a:srgbClr val="2A2A2A"/>
                </a:solidFill>
                <a:latin typeface="LocatorWebRegular"/>
              </a:rPr>
              <a:t>ALKOHOL: 14.0%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SOCKER: 6.0 g/l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SYROR: 5.1 g/l</a:t>
            </a:r>
          </a:p>
          <a:p>
            <a:endParaRPr lang="sv-FI" dirty="0"/>
          </a:p>
        </p:txBody>
      </p:sp>
      <p:pic>
        <p:nvPicPr>
          <p:cNvPr id="12305" name="Picture 17">
            <a:extLst>
              <a:ext uri="{FF2B5EF4-FFF2-40B4-BE49-F238E27FC236}">
                <a16:creationId xmlns:a16="http://schemas.microsoft.com/office/drawing/2014/main" id="{11D6A653-0CBC-4C6F-A3D4-0DE5189E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76" y="2025360"/>
            <a:ext cx="1080773" cy="39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1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rgbClr val="2A2A2A"/>
                </a:solidFill>
                <a:latin typeface="LocatorWebLight"/>
              </a:rPr>
              <a:t>Nino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Negri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SfurSat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Carlo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Negri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Nebbiolo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2019,	</a:t>
            </a:r>
            <a:br>
              <a:rPr lang="en-FI" dirty="0">
                <a:solidFill>
                  <a:srgbClr val="2A2A2A"/>
                </a:solidFill>
                <a:latin typeface="LocatorWebLight"/>
              </a:rPr>
            </a:br>
            <a:r>
              <a:rPr lang="fi-FI" dirty="0" err="1">
                <a:solidFill>
                  <a:srgbClr val="2A2A2A"/>
                </a:solidFill>
                <a:latin typeface="LocatorWebLight"/>
              </a:rPr>
              <a:t>Italien</a:t>
            </a:r>
            <a:endParaRPr lang="en-FI" dirty="0">
              <a:solidFill>
                <a:srgbClr val="2A2A2A"/>
              </a:solidFill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68321" cy="4037749"/>
          </a:xfrm>
        </p:spPr>
        <p:txBody>
          <a:bodyPr>
            <a:normAutofit/>
          </a:bodyPr>
          <a:lstStyle/>
          <a:p>
            <a:r>
              <a:rPr lang="sv-SE" b="1" i="0" dirty="0">
                <a:solidFill>
                  <a:srgbClr val="2A2A2A"/>
                </a:solidFill>
                <a:effectLst/>
                <a:latin typeface="LocatorWebRegular"/>
              </a:rPr>
              <a:t>Medelfyllig</a:t>
            </a:r>
            <a:r>
              <a:rPr lang="sv-SE" b="0" i="0" dirty="0">
                <a:solidFill>
                  <a:srgbClr val="2A2A2A"/>
                </a:solidFill>
                <a:effectLst/>
                <a:latin typeface="LocatorWebRegular"/>
              </a:rPr>
              <a:t>, höga tanniner, surkörsbärskaraktär, fikonkaraktär, björnbärig, inslag av medicinalörter, svag </a:t>
            </a:r>
            <a:r>
              <a:rPr lang="sv-SE" b="0" i="0" dirty="0" err="1">
                <a:solidFill>
                  <a:srgbClr val="2A2A2A"/>
                </a:solidFill>
                <a:effectLst/>
                <a:latin typeface="LocatorWebRegular"/>
              </a:rPr>
              <a:t>lakritston</a:t>
            </a:r>
            <a:endParaRPr lang="sv-SE" b="0" i="0" dirty="0">
              <a:solidFill>
                <a:srgbClr val="2A2A2A"/>
              </a:solidFill>
              <a:effectLst/>
              <a:latin typeface="LocatorWebRegular"/>
            </a:endParaRPr>
          </a:p>
          <a:p>
            <a:r>
              <a:rPr lang="da-DK" dirty="0">
                <a:solidFill>
                  <a:srgbClr val="2A2A2A"/>
                </a:solidFill>
                <a:latin typeface="LocatorWebRegular"/>
              </a:rPr>
              <a:t>ALKOHOL: 16.0%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SOCKER: 5.0 g/l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SYROR: 6.2 g/l</a:t>
            </a:r>
          </a:p>
          <a:p>
            <a:endParaRPr lang="sv-FI" dirty="0"/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ACC7B98C-BC3F-4DDA-AC33-6AA3C1F4F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42" y="2047231"/>
            <a:ext cx="1104900" cy="39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0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solidFill>
                  <a:srgbClr val="2A2A2A"/>
                </a:solidFill>
                <a:latin typeface="LocatorWebLight"/>
              </a:rPr>
              <a:t>Tommasi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Amarone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della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Valpolicella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	</a:t>
            </a:r>
            <a:br>
              <a:rPr lang="en-FI" dirty="0">
                <a:solidFill>
                  <a:srgbClr val="2A2A2A"/>
                </a:solidFill>
                <a:latin typeface="LocatorWebLight"/>
              </a:rPr>
            </a:br>
            <a:r>
              <a:rPr lang="fi-FI" dirty="0" err="1">
                <a:solidFill>
                  <a:srgbClr val="2A2A2A"/>
                </a:solidFill>
                <a:latin typeface="LocatorWebLight"/>
              </a:rPr>
              <a:t>Classico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2018,	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Italien</a:t>
            </a:r>
            <a:endParaRPr lang="en-FI" dirty="0">
              <a:solidFill>
                <a:srgbClr val="2A2A2A"/>
              </a:solidFill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68321" cy="4037749"/>
          </a:xfrm>
        </p:spPr>
        <p:txBody>
          <a:bodyPr>
            <a:normAutofit/>
          </a:bodyPr>
          <a:lstStyle/>
          <a:p>
            <a:r>
              <a:rPr lang="sv-SE" b="1" i="0" dirty="0">
                <a:solidFill>
                  <a:srgbClr val="2A2A2A"/>
                </a:solidFill>
                <a:effectLst/>
                <a:latin typeface="LocatorWebRegular"/>
              </a:rPr>
              <a:t>Medelfyllig</a:t>
            </a:r>
            <a:r>
              <a:rPr lang="sv-SE" b="0" i="0" dirty="0">
                <a:solidFill>
                  <a:srgbClr val="2A2A2A"/>
                </a:solidFill>
                <a:effectLst/>
                <a:latin typeface="LocatorWebRegular"/>
              </a:rPr>
              <a:t>, medelhöga tanniner, björnbärig, fikonkaraktär, surkörsbärskaraktär, kakaotoner, lätt </a:t>
            </a:r>
            <a:r>
              <a:rPr lang="sv-SE" b="0" i="0" dirty="0" err="1">
                <a:solidFill>
                  <a:srgbClr val="2A2A2A"/>
                </a:solidFill>
                <a:effectLst/>
                <a:latin typeface="LocatorWebRegular"/>
              </a:rPr>
              <a:t>ekighet</a:t>
            </a:r>
            <a:endParaRPr lang="sv-SE" b="0" i="0" dirty="0">
              <a:solidFill>
                <a:srgbClr val="2A2A2A"/>
              </a:solidFill>
              <a:effectLst/>
              <a:latin typeface="LocatorWebRegular"/>
            </a:endParaRPr>
          </a:p>
          <a:p>
            <a:r>
              <a:rPr lang="da-DK" dirty="0">
                <a:solidFill>
                  <a:srgbClr val="2A2A2A"/>
                </a:solidFill>
                <a:latin typeface="LocatorWebRegular"/>
              </a:rPr>
              <a:t>ALKOHOL: 15.0%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SOCKER: 5.0 g/l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A2A2A"/>
                </a:solidFill>
                <a:latin typeface="LocatorWebRegular"/>
              </a:rPr>
              <a:t>SYROR: 5.6 g/l</a:t>
            </a:r>
          </a:p>
          <a:p>
            <a:endParaRPr lang="sv-FI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9CEF640-8590-4E99-84DC-E65BA9F0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42" y="2062559"/>
            <a:ext cx="1042631" cy="39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6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it-IT" b="0" i="0" dirty="0">
                <a:solidFill>
                  <a:srgbClr val="2A2A2A"/>
                </a:solidFill>
                <a:effectLst/>
                <a:latin typeface="LocatorWebLight"/>
              </a:rPr>
              <a:t>Kvällens viner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0" i="0" dirty="0">
                <a:solidFill>
                  <a:srgbClr val="2A2A2A"/>
                </a:solidFill>
                <a:effectLst/>
                <a:latin typeface="LocatorWebLight"/>
              </a:rPr>
              <a:t>Sansilvestro Barbera Appassimento, Italien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>
                <a:solidFill>
                  <a:srgbClr val="2A2A2A"/>
                </a:solidFill>
                <a:latin typeface="LocatorWebLight"/>
              </a:rPr>
              <a:t>Mayu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Gran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Reserva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Carmenere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2018, Chile</a:t>
            </a:r>
            <a:endParaRPr lang="it-IT" dirty="0">
              <a:solidFill>
                <a:srgbClr val="2A2A2A"/>
              </a:solidFill>
              <a:latin typeface="LocatorWeb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solidFill>
                  <a:srgbClr val="2A2A2A"/>
                </a:solidFill>
                <a:latin typeface="LocatorWebLight"/>
              </a:rPr>
              <a:t>Casa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Marrone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Gran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Marrone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Appassimento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Primitivo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2020,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Italien</a:t>
            </a:r>
            <a:endParaRPr lang="fi-FI" dirty="0">
              <a:solidFill>
                <a:srgbClr val="2A2A2A"/>
              </a:solidFill>
              <a:latin typeface="LocatorWeb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dirty="0" err="1">
                <a:solidFill>
                  <a:srgbClr val="2A2A2A"/>
                </a:solidFill>
                <a:latin typeface="LocatorWebLight"/>
              </a:rPr>
              <a:t>Hewitson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Le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Secateur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Shiraz 2020,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Australien</a:t>
            </a:r>
            <a:endParaRPr lang="fi-FI" dirty="0">
              <a:solidFill>
                <a:srgbClr val="2A2A2A"/>
              </a:solidFill>
              <a:latin typeface="LocatorWeb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dirty="0" err="1">
                <a:solidFill>
                  <a:srgbClr val="2A2A2A"/>
                </a:solidFill>
                <a:latin typeface="LocatorWebLight"/>
              </a:rPr>
              <a:t>Nino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Negri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SfurSat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Carlo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Negri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Nebbiolo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2019,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Italien</a:t>
            </a:r>
            <a:endParaRPr lang="fi-FI" dirty="0">
              <a:solidFill>
                <a:srgbClr val="2A2A2A"/>
              </a:solidFill>
              <a:latin typeface="LocatorWeb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dirty="0" err="1">
                <a:solidFill>
                  <a:srgbClr val="2A2A2A"/>
                </a:solidFill>
                <a:latin typeface="LocatorWebLight"/>
              </a:rPr>
              <a:t>Tommasi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Amarone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della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Valpolicella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Classico</a:t>
            </a:r>
            <a:r>
              <a:rPr lang="fi-FI" dirty="0">
                <a:solidFill>
                  <a:srgbClr val="2A2A2A"/>
                </a:solidFill>
                <a:latin typeface="LocatorWebLight"/>
              </a:rPr>
              <a:t> 2018, </a:t>
            </a:r>
            <a:r>
              <a:rPr lang="fi-FI" dirty="0" err="1">
                <a:solidFill>
                  <a:srgbClr val="2A2A2A"/>
                </a:solidFill>
                <a:latin typeface="LocatorWebLight"/>
              </a:rPr>
              <a:t>Italien</a:t>
            </a:r>
            <a:endParaRPr lang="en-US" b="1" dirty="0">
              <a:solidFill>
                <a:srgbClr val="2A2A2A"/>
              </a:solidFill>
              <a:latin typeface="LocatorWebRegular"/>
            </a:endParaRPr>
          </a:p>
          <a:p>
            <a:pPr marL="457200" indent="-457200">
              <a:buFont typeface="+mj-lt"/>
              <a:buAutoNum type="arabicPeriod"/>
            </a:pPr>
            <a:endParaRPr lang="da-DK" dirty="0">
              <a:solidFill>
                <a:srgbClr val="2A2A2A"/>
              </a:solidFill>
              <a:latin typeface="LocatorWebRegular"/>
            </a:endParaRPr>
          </a:p>
          <a:p>
            <a:pPr marL="457200" indent="-457200">
              <a:buFont typeface="+mj-lt"/>
              <a:buAutoNum type="arabicPeriod"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1801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fr-FR" b="0" i="0" dirty="0" err="1">
                <a:solidFill>
                  <a:srgbClr val="2A2A2A"/>
                </a:solidFill>
                <a:effectLst/>
                <a:latin typeface="LocatorWebLight"/>
              </a:rPr>
              <a:t>Appassimento</a:t>
            </a:r>
            <a:r>
              <a:rPr lang="fr-FR" b="0" i="0" dirty="0">
                <a:solidFill>
                  <a:srgbClr val="2A2A2A"/>
                </a:solidFill>
                <a:effectLst/>
                <a:latin typeface="LocatorWebLight"/>
              </a:rPr>
              <a:t> </a:t>
            </a:r>
            <a:r>
              <a:rPr lang="fr-FR" b="0" i="0" dirty="0" err="1">
                <a:solidFill>
                  <a:srgbClr val="2A2A2A"/>
                </a:solidFill>
                <a:effectLst/>
                <a:latin typeface="LocatorWebLight"/>
              </a:rPr>
              <a:t>metoden</a:t>
            </a:r>
            <a:endParaRPr lang="fr-FR" b="0" i="0" dirty="0">
              <a:solidFill>
                <a:srgbClr val="2A2A2A"/>
              </a:solidFill>
              <a:effectLst/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4420" cy="40377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Appassimento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betyden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vissen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skrumpen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Begreppet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används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passitoviner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betecknar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gjorda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torkade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druvor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0" i="0" dirty="0">
              <a:solidFill>
                <a:srgbClr val="2A2A2A"/>
              </a:solidFill>
              <a:effectLst/>
              <a:latin typeface="LocatorWebRegular"/>
            </a:endParaRPr>
          </a:p>
        </p:txBody>
      </p:sp>
      <p:pic>
        <p:nvPicPr>
          <p:cNvPr id="9227" name="Picture 11" descr="Difference between Ripasso and appassimento - ask Decanter">
            <a:extLst>
              <a:ext uri="{FF2B5EF4-FFF2-40B4-BE49-F238E27FC236}">
                <a16:creationId xmlns:a16="http://schemas.microsoft.com/office/drawing/2014/main" id="{A9B0BDB6-AC36-4C4A-89CA-214993BC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40" y="2119709"/>
            <a:ext cx="4844414" cy="32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fr-FR" b="0" i="0" dirty="0">
                <a:solidFill>
                  <a:srgbClr val="2A2A2A"/>
                </a:solidFill>
                <a:effectLst/>
                <a:latin typeface="LocatorWebLight"/>
              </a:rPr>
              <a:t>historia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4420" cy="40377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Känd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antiken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beskrevs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Hesiodus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800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f.Kr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Cassiodorus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e.Kr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0" i="0" dirty="0">
              <a:solidFill>
                <a:srgbClr val="2A2A2A"/>
              </a:solidFill>
              <a:effectLst/>
              <a:latin typeface="Locator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96983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fr-FR" b="0" i="0" dirty="0" err="1">
                <a:solidFill>
                  <a:srgbClr val="2A2A2A"/>
                </a:solidFill>
                <a:effectLst/>
                <a:latin typeface="LocatorWebLight"/>
              </a:rPr>
              <a:t>Odlingsomr</a:t>
            </a:r>
            <a:r>
              <a:rPr lang="fr-FR" dirty="0" err="1">
                <a:solidFill>
                  <a:srgbClr val="2A2A2A"/>
                </a:solidFill>
                <a:latin typeface="LocatorWebLight"/>
              </a:rPr>
              <a:t>åden</a:t>
            </a:r>
            <a:r>
              <a:rPr lang="fr-FR" dirty="0">
                <a:solidFill>
                  <a:srgbClr val="2A2A2A"/>
                </a:solidFill>
                <a:latin typeface="LocatorWebLight"/>
              </a:rPr>
              <a:t> 1</a:t>
            </a:r>
            <a:endParaRPr lang="fr-FR" b="0" i="0" dirty="0">
              <a:solidFill>
                <a:srgbClr val="2A2A2A"/>
              </a:solidFill>
              <a:effectLst/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4420" cy="40377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tillverkas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sådana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många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vinproducerande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länder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Strohwin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Österrike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Paille Jura,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Frankrike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Argentina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Chile,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Sydafrika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Canada 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USA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6" descr="Herstellung von Strohwein - YouTube">
            <a:extLst>
              <a:ext uri="{FF2B5EF4-FFF2-40B4-BE49-F238E27FC236}">
                <a16:creationId xmlns:a16="http://schemas.microsoft.com/office/drawing/2014/main" id="{A0CB8998-F733-47A4-8CE3-4F672C79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20" y="21812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fr-FR" b="0" i="0" dirty="0" err="1">
                <a:solidFill>
                  <a:srgbClr val="2A2A2A"/>
                </a:solidFill>
                <a:effectLst/>
                <a:latin typeface="LocatorWebLight"/>
              </a:rPr>
              <a:t>Odlingsomr</a:t>
            </a:r>
            <a:r>
              <a:rPr lang="fr-FR" dirty="0" err="1">
                <a:solidFill>
                  <a:srgbClr val="2A2A2A"/>
                </a:solidFill>
                <a:latin typeface="LocatorWebLight"/>
              </a:rPr>
              <a:t>åden</a:t>
            </a:r>
            <a:r>
              <a:rPr lang="fr-FR" dirty="0">
                <a:solidFill>
                  <a:srgbClr val="2A2A2A"/>
                </a:solidFill>
                <a:latin typeface="LocatorWebLight"/>
              </a:rPr>
              <a:t> 2</a:t>
            </a:r>
            <a:endParaRPr lang="fr-FR" b="0" i="0" dirty="0">
              <a:solidFill>
                <a:srgbClr val="2A2A2A"/>
              </a:solidFill>
              <a:effectLst/>
              <a:latin typeface="LocatorWeb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4420" cy="40377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störst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känt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Amarone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Recioto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Sfurzat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Sagrantino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Passito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Veneto, Piemonte,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Apulien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Lombardiet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Toscana,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mfl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b="0" i="0" dirty="0">
              <a:solidFill>
                <a:srgbClr val="2A2A2A"/>
              </a:solidFill>
              <a:effectLst/>
              <a:latin typeface="LocatorWebRegular"/>
            </a:endParaRPr>
          </a:p>
        </p:txBody>
      </p:sp>
      <p:pic>
        <p:nvPicPr>
          <p:cNvPr id="21506" name="Picture 2" descr="appassimento">
            <a:extLst>
              <a:ext uri="{FF2B5EF4-FFF2-40B4-BE49-F238E27FC236}">
                <a16:creationId xmlns:a16="http://schemas.microsoft.com/office/drawing/2014/main" id="{C28F2CAC-C3B7-4D8F-997B-9F48759E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029123"/>
            <a:ext cx="3200400" cy="40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5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fr-FR" b="0" i="0" dirty="0" err="1">
                <a:solidFill>
                  <a:srgbClr val="2A2A2A"/>
                </a:solidFill>
                <a:effectLst/>
                <a:latin typeface="LocatorWebLight"/>
              </a:rPr>
              <a:t>Framställningsmetod</a:t>
            </a:r>
            <a:r>
              <a:rPr lang="fr-FR" b="0" i="0" dirty="0">
                <a:solidFill>
                  <a:srgbClr val="2A2A2A"/>
                </a:solidFill>
                <a:effectLst/>
                <a:latin typeface="LocatorWebLight"/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4420" cy="403774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Torkning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druvor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Vikten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minskar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25-40 %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Sockerkoncentrationen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ökar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Förhållandet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fruktos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ändras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fruktos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känns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sötare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skarpa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äppelsyran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minskar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vinsyran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koncentreras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Enzymförändringar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ett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komplext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</a:t>
            </a:r>
            <a:endParaRPr lang="en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fr-FR" b="0" i="0" dirty="0" err="1">
                <a:solidFill>
                  <a:srgbClr val="2A2A2A"/>
                </a:solidFill>
                <a:effectLst/>
                <a:latin typeface="LocatorWebLight"/>
              </a:rPr>
              <a:t>Framställningsmetod</a:t>
            </a:r>
            <a:r>
              <a:rPr lang="fr-FR" b="0" i="0" dirty="0">
                <a:solidFill>
                  <a:srgbClr val="2A2A2A"/>
                </a:solidFill>
                <a:effectLst/>
                <a:latin typeface="LocatorWebLight"/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4420" cy="403774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Fruttai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torkningshus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tidigare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enkla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manuell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vädring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datorstyrda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avfuktningssystem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Druvorna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sorteras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kontinuerligt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800" b="0" i="0" dirty="0">
              <a:solidFill>
                <a:srgbClr val="2A2A2A"/>
              </a:solidFill>
              <a:effectLst/>
              <a:latin typeface="LocatorWebRegular"/>
            </a:endParaRPr>
          </a:p>
        </p:txBody>
      </p:sp>
      <p:pic>
        <p:nvPicPr>
          <p:cNvPr id="7" name="Picture 2" descr="FRUTTAI – TACINAIA">
            <a:extLst>
              <a:ext uri="{FF2B5EF4-FFF2-40B4-BE49-F238E27FC236}">
                <a16:creationId xmlns:a16="http://schemas.microsoft.com/office/drawing/2014/main" id="{6AE0CF3A-C9A3-44CB-A1B7-8D4FEF5B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29" y="2174081"/>
            <a:ext cx="4733925" cy="35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5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sv-FI" b="0" i="0">
                <a:solidFill>
                  <a:srgbClr val="2A2A2A"/>
                </a:solidFill>
                <a:effectLst/>
                <a:latin typeface="LocatorWebLight"/>
              </a:rPr>
              <a:t>amarone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644420" cy="403774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Torkning för Amarone, kvalitetstillverkare minst 100 dagar, minst 14 % alkohol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Restsockerhalt max 14 g/l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Fatlagring 2-3 år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Amarone är det mest kända vinet gjort med appasimentometoden. Många av de andra appasimentovinerna är idag lågkvalitativa bulkviner, men det finns lysande undantag.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v-F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FI" sz="1800" b="0" i="0">
              <a:solidFill>
                <a:srgbClr val="2A2A2A"/>
              </a:solidFill>
              <a:effectLst/>
              <a:latin typeface="LocatorWebRegular"/>
            </a:endParaRPr>
          </a:p>
        </p:txBody>
      </p:sp>
      <p:pic>
        <p:nvPicPr>
          <p:cNvPr id="17410" name="Picture 2" descr="Amarone: Riserva, single-vineyard and special-selection – panel tasting  results - Decanter">
            <a:extLst>
              <a:ext uri="{FF2B5EF4-FFF2-40B4-BE49-F238E27FC236}">
                <a16:creationId xmlns:a16="http://schemas.microsoft.com/office/drawing/2014/main" id="{F5BE6CB2-F0C3-472D-AB85-C041D867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70" y="2124075"/>
            <a:ext cx="4459815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7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286000"/>
            <a:ext cx="9603274" cy="37865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sv-FI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“Ord förmår icke uttrycka hur rund dess sötma är: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sv-FI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 kropp förstärkts av en okänd energi. När den först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sv-FI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 intagits</a:t>
            </a:r>
            <a:r>
              <a:rPr lang="sv-FI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blir den så tjock, att den känns som en köttig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sv-FI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vätska eller en ätbar dryck.”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v-FI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sv-FI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v-FI" b="0" i="1" dirty="0">
              <a:solidFill>
                <a:srgbClr val="2A2A2A"/>
              </a:solidFill>
              <a:effectLst/>
              <a:latin typeface="LocatorWebRegular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D387E3-6F96-484A-95E2-B3B39866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Dikt av </a:t>
            </a:r>
            <a:r>
              <a:rPr lang="sv-FI" dirty="0" err="1"/>
              <a:t>cassidorius</a:t>
            </a:r>
            <a:r>
              <a:rPr lang="sv-FI" dirty="0"/>
              <a:t> från </a:t>
            </a:r>
            <a:r>
              <a:rPr lang="sv-FI" dirty="0" err="1"/>
              <a:t>ravenna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0895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95</TotalTime>
  <Words>564</Words>
  <Application>Microsoft Office PowerPoint</Application>
  <PresentationFormat>Laajakuva</PresentationFormat>
  <Paragraphs>73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LocatorWebLight</vt:lpstr>
      <vt:lpstr>LocatorWebRegular</vt:lpstr>
      <vt:lpstr>Gallery</vt:lpstr>
      <vt:lpstr>think-cell Slide</vt:lpstr>
      <vt:lpstr>APPASSIMENTO-metoden 28.10.2022</vt:lpstr>
      <vt:lpstr>Appassimento metoden</vt:lpstr>
      <vt:lpstr>historia</vt:lpstr>
      <vt:lpstr>Odlingsområden 1</vt:lpstr>
      <vt:lpstr>Odlingsområden 2</vt:lpstr>
      <vt:lpstr>Framställningsmetod 1</vt:lpstr>
      <vt:lpstr>Framställningsmetod 2</vt:lpstr>
      <vt:lpstr>amarone</vt:lpstr>
      <vt:lpstr>Dikt av cassidorius från ravenna</vt:lpstr>
      <vt:lpstr>Sansilvestro Barbera Appassimento, Italien</vt:lpstr>
      <vt:lpstr>Mayu Gran Reserva Carmenere 2018, Chile</vt:lpstr>
      <vt:lpstr>Casa Marrone Gran Marrone Appassimento Primitivo 2020, Italien</vt:lpstr>
      <vt:lpstr>Hewitson Le Secateur Shiraz 2020, Australien</vt:lpstr>
      <vt:lpstr>Nino Negri SfurSat Carlo Negri Nebbiolo 2019,  Italien</vt:lpstr>
      <vt:lpstr>Tommasi Amarone della Valpolicella  Classico 2018, Italien</vt:lpstr>
      <vt:lpstr>Kvällens viner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Tasting 19.3.2021</dc:title>
  <dc:creator>Robert Berglund</dc:creator>
  <cp:lastModifiedBy>Hellman Guy</cp:lastModifiedBy>
  <cp:revision>8</cp:revision>
  <dcterms:created xsi:type="dcterms:W3CDTF">2021-03-14T14:02:07Z</dcterms:created>
  <dcterms:modified xsi:type="dcterms:W3CDTF">2022-10-26T10:20:56Z</dcterms:modified>
</cp:coreProperties>
</file>