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2" r:id="rId3"/>
    <p:sldId id="257" r:id="rId4"/>
    <p:sldId id="258" r:id="rId5"/>
    <p:sldId id="264" r:id="rId6"/>
    <p:sldId id="260" r:id="rId7"/>
    <p:sldId id="265" r:id="rId8"/>
    <p:sldId id="266" r:id="rId9"/>
    <p:sldId id="277" r:id="rId10"/>
    <p:sldId id="276" r:id="rId11"/>
    <p:sldId id="270" r:id="rId12"/>
    <p:sldId id="274" r:id="rId13"/>
    <p:sldId id="275" r:id="rId14"/>
    <p:sldId id="272" r:id="rId15"/>
    <p:sldId id="273" r:id="rId16"/>
    <p:sldId id="271" r:id="rId17"/>
    <p:sldId id="267" r:id="rId18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6F023EC4-7F1F-4B61-94DA-B7D77B30271F}">
          <p14:sldIdLst>
            <p14:sldId id="269"/>
            <p14:sldId id="262"/>
            <p14:sldId id="257"/>
            <p14:sldId id="258"/>
            <p14:sldId id="264"/>
            <p14:sldId id="260"/>
            <p14:sldId id="265"/>
            <p14:sldId id="266"/>
            <p14:sldId id="277"/>
            <p14:sldId id="276"/>
            <p14:sldId id="270"/>
            <p14:sldId id="274"/>
            <p14:sldId id="275"/>
            <p14:sldId id="272"/>
            <p14:sldId id="273"/>
            <p14:sldId id="271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1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D55BD9-F81B-45B0-83D1-7834428F8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B88019F-CF0B-440F-88BB-164605F47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6EC24D-7550-41C3-85DA-55782E4B1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C8D7-EE57-48AD-8540-BD35C6DA37D6}" type="datetimeFigureOut">
              <a:rPr lang="sv-FI" smtClean="0"/>
              <a:t>17-09-2020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75807-5085-40E6-B29F-0FD52936D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8B4AD6-20B9-42F9-8AF0-0E73CEBF0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2B86-3952-4FAD-A288-7931704C5E3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6048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2B3945-BDE1-471D-B681-020312B46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E6737F0-580E-4580-A34A-ACC9FA122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BD4A19-B36C-4E02-AB8D-8E3C7CEEA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C8D7-EE57-48AD-8540-BD35C6DA37D6}" type="datetimeFigureOut">
              <a:rPr lang="sv-FI" smtClean="0"/>
              <a:t>17-09-2020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D2668E-5FB7-4A46-A23A-A15816F8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BB4908-B10E-460C-BBF4-3DB611CFA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2B86-3952-4FAD-A288-7931704C5E3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5827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0C626E8-1E18-486C-B273-202AB453A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05E2089-8092-4E5C-B49F-C05537E55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5829CC-5604-4157-9A86-976269EDE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C8D7-EE57-48AD-8540-BD35C6DA37D6}" type="datetimeFigureOut">
              <a:rPr lang="sv-FI" smtClean="0"/>
              <a:t>17-09-2020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46B85E8-4032-4786-B07F-AA243A65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0DAFAC-4035-4948-AD2C-B65644A61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2B86-3952-4FAD-A288-7931704C5E3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374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863895-0B17-4C6F-931A-621DA2E17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A8C019-E00A-4FE4-A2A1-7840A2520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CCF409-5F7C-4FDA-A982-B0C71EA7E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C8D7-EE57-48AD-8540-BD35C6DA37D6}" type="datetimeFigureOut">
              <a:rPr lang="sv-FI" smtClean="0"/>
              <a:t>17-09-2020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A1004A6-FADE-4BE5-BD14-57DBBB33D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471E7E-1747-4A3C-B0D6-FB62ADFB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2B86-3952-4FAD-A288-7931704C5E3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12512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E1580F-48B7-4BBE-957B-068A79DBA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8A7066D-0652-414A-8E5F-454ADF2DC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C7A7A2D-BE2F-4BB0-AA3F-E794EDAEA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C8D7-EE57-48AD-8540-BD35C6DA37D6}" type="datetimeFigureOut">
              <a:rPr lang="sv-FI" smtClean="0"/>
              <a:t>17-09-2020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D8C4B3E-2219-49D8-8140-A2E3A48E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516945-409C-4880-8BDF-D0CA0A83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2B86-3952-4FAD-A288-7931704C5E3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11324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B26E42-94A0-427D-8EDD-2CF89EDA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707205-1266-4697-9844-231D37E96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B612136-EE34-4EB0-802D-39CB8CA48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9336BCE-122E-4D86-B8FF-A31049603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C8D7-EE57-48AD-8540-BD35C6DA37D6}" type="datetimeFigureOut">
              <a:rPr lang="sv-FI" smtClean="0"/>
              <a:t>17-09-2020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8CA339E-46C5-4C5E-9B19-1A3C758E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DABE2C8-DB0C-44F3-8F54-02EB72B4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2B86-3952-4FAD-A288-7931704C5E3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57575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EABC91-3B87-4F40-924A-CCCCFFF2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F32F1B-7142-440D-88C7-C0127B6C9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56A8D0-5E23-41A7-BACE-BF32DB01D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04595D1-C72E-41B9-A4CF-16A6C092A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B1148AB-D36D-4A2A-A112-65F2B59C14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606505D-F57F-417E-A93D-4E33A207D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C8D7-EE57-48AD-8540-BD35C6DA37D6}" type="datetimeFigureOut">
              <a:rPr lang="sv-FI" smtClean="0"/>
              <a:t>17-09-2020</a:t>
            </a:fld>
            <a:endParaRPr lang="sv-FI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84A21D4-8AAE-45A7-8116-98CFBD95C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073BF95-2CF3-40FE-938A-6BC445FC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2B86-3952-4FAD-A288-7931704C5E3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401403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A7FA5C-0EE6-4E87-8474-3B571FC7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C408436-B7B5-4340-94E9-1B29DF36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C8D7-EE57-48AD-8540-BD35C6DA37D6}" type="datetimeFigureOut">
              <a:rPr lang="sv-FI" smtClean="0"/>
              <a:t>17-09-2020</a:t>
            </a:fld>
            <a:endParaRPr lang="sv-FI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05BDFCB-8254-404B-B45F-29E6665D2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3414A8A-060C-4FD2-8187-61B0D847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2B86-3952-4FAD-A288-7931704C5E3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7876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7A81AC8-A3B6-4265-A677-5AD828BD3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C8D7-EE57-48AD-8540-BD35C6DA37D6}" type="datetimeFigureOut">
              <a:rPr lang="sv-FI" smtClean="0"/>
              <a:t>17-09-2020</a:t>
            </a:fld>
            <a:endParaRPr lang="sv-FI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DB4E93C-2F25-41AE-A6D4-7EF178A5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B003E8F-F7CA-4845-BBE2-CE5F4D8DD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2B86-3952-4FAD-A288-7931704C5E3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7531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01896A-A56D-48CD-88A6-61F56A328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CAA14D-E24A-4156-9E5A-AF5843AE8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36A32F-4A9A-4B31-A550-1B85F74DD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668D739-8109-4C08-879B-8E867A5E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C8D7-EE57-48AD-8540-BD35C6DA37D6}" type="datetimeFigureOut">
              <a:rPr lang="sv-FI" smtClean="0"/>
              <a:t>17-09-2020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8C6EB8-38B4-4BA0-A7DB-06687BE23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42BFBBA-9B0F-4981-86D7-84EA8A36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2B86-3952-4FAD-A288-7931704C5E3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4114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605E9E-5B5A-4C75-9F6B-FCC1B62DA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12EF324-9BC3-4F47-9076-6CF30C1CA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3D14AEE-FB74-4EF8-B9D6-385D4F96A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C2C4953-06FD-464F-BA50-2CA8FAB6B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C8D7-EE57-48AD-8540-BD35C6DA37D6}" type="datetimeFigureOut">
              <a:rPr lang="sv-FI" smtClean="0"/>
              <a:t>17-09-2020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D21CD95-FDC7-4761-9F2D-F2EE58ABA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C59C4EB-DB5C-4981-B7BC-5AA690CA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2B86-3952-4FAD-A288-7931704C5E3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3097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77C6FED-743B-422B-8974-A236DE497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A67761-F7B0-456B-896F-AF4820A2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7EFAE05-4F6F-4412-9BBE-2C7BFB1E0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BC8D7-EE57-48AD-8540-BD35C6DA37D6}" type="datetimeFigureOut">
              <a:rPr lang="sv-FI" smtClean="0"/>
              <a:t>17-09-2020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128B3F2-4969-4C00-B933-DA19AEA93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979EC1-BB9C-4A30-A543-D57BE191B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42B86-3952-4FAD-A288-7931704C5E3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5206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jpg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B7F051-36D1-4503-9E07-545678E43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61416"/>
          </a:xfrm>
        </p:spPr>
        <p:txBody>
          <a:bodyPr/>
          <a:lstStyle/>
          <a:p>
            <a:r>
              <a:rPr lang="en-GB" dirty="0"/>
              <a:t>		</a:t>
            </a:r>
            <a:br>
              <a:rPr lang="en-GB" sz="4000" dirty="0"/>
            </a:b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 	</a:t>
            </a:r>
            <a:br>
              <a:rPr lang="en-GB" sz="4000" dirty="0"/>
            </a:br>
            <a:endParaRPr lang="sv-FI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E86C06-7CD7-48A1-88DB-EAFA1745F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154" y="140678"/>
            <a:ext cx="10761784" cy="63521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FI" dirty="0"/>
          </a:p>
          <a:p>
            <a:endParaRPr lang="sv-FI" dirty="0"/>
          </a:p>
          <a:p>
            <a:endParaRPr lang="sv-FI" dirty="0"/>
          </a:p>
          <a:p>
            <a:pPr marL="0" indent="0">
              <a:buNone/>
            </a:pPr>
            <a:r>
              <a:rPr lang="sv-FI" dirty="0"/>
              <a:t>		</a:t>
            </a:r>
          </a:p>
          <a:p>
            <a:pPr marL="0" indent="0">
              <a:buNone/>
            </a:pPr>
            <a:r>
              <a:rPr lang="sv-FI" sz="3900" dirty="0"/>
              <a:t>		</a:t>
            </a:r>
          </a:p>
          <a:p>
            <a:pPr marL="0" indent="0">
              <a:buNone/>
            </a:pPr>
            <a:r>
              <a:rPr lang="sv-FI" sz="3900" dirty="0"/>
              <a:t>		 </a:t>
            </a:r>
            <a:r>
              <a:rPr lang="sv-FI" sz="4000" dirty="0"/>
              <a:t>Mindre kända spanska viner</a:t>
            </a:r>
          </a:p>
          <a:p>
            <a:pPr marL="0" indent="0">
              <a:buNone/>
            </a:pPr>
            <a:r>
              <a:rPr lang="sv-FI" dirty="0"/>
              <a:t> </a:t>
            </a:r>
          </a:p>
          <a:p>
            <a:pPr marL="0" indent="0">
              <a:buNone/>
            </a:pPr>
            <a:endParaRPr lang="sv-FI" dirty="0"/>
          </a:p>
          <a:p>
            <a:pPr marL="0" indent="0">
              <a:buNone/>
            </a:pPr>
            <a:r>
              <a:rPr lang="sv-FI" dirty="0"/>
              <a:t>			Handelsgillet 18.9. 2020		</a:t>
            </a:r>
          </a:p>
          <a:p>
            <a:pPr marL="0" indent="0">
              <a:buNone/>
            </a:pPr>
            <a:endParaRPr lang="sv-FI" dirty="0"/>
          </a:p>
          <a:p>
            <a:pPr marL="0" indent="0">
              <a:buNone/>
            </a:pPr>
            <a:r>
              <a:rPr lang="sv-FI" sz="1700" dirty="0"/>
              <a:t>						</a:t>
            </a:r>
            <a:r>
              <a:rPr lang="sv-FI" sz="2000" dirty="0" err="1"/>
              <a:t>Ramón</a:t>
            </a:r>
            <a:r>
              <a:rPr lang="sv-FI" sz="2000" dirty="0"/>
              <a:t> </a:t>
            </a:r>
            <a:r>
              <a:rPr lang="sv-FI" sz="2000" dirty="0" err="1"/>
              <a:t>Sánchez</a:t>
            </a:r>
            <a:endParaRPr lang="sv-FI" sz="2000" dirty="0"/>
          </a:p>
        </p:txBody>
      </p:sp>
      <p:pic>
        <p:nvPicPr>
          <p:cNvPr id="5" name="Bildobjekt 4" descr="En bild som visar vatten, berg, utomhus, natur&#10;&#10;Automatiskt genererad beskrivning">
            <a:extLst>
              <a:ext uri="{FF2B5EF4-FFF2-40B4-BE49-F238E27FC236}">
                <a16:creationId xmlns:a16="http://schemas.microsoft.com/office/drawing/2014/main" id="{F83DB502-A29B-447F-B28A-BF4B5D51D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365126"/>
            <a:ext cx="5715000" cy="206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6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55E2BE-2F08-4781-98C8-1B2A9193E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212"/>
            <a:ext cx="10515600" cy="442242"/>
          </a:xfrm>
        </p:spPr>
        <p:txBody>
          <a:bodyPr>
            <a:normAutofit/>
          </a:bodyPr>
          <a:lstStyle/>
          <a:p>
            <a:r>
              <a:rPr lang="en-GB" sz="2400" b="1" dirty="0"/>
              <a:t>                   D.O. Toro/Hermanos Lurton Organic 2017 </a:t>
            </a:r>
            <a:endParaRPr lang="sv-FI" sz="24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2CEFD93-0B3D-4B20-B642-E8ABCEA3A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86"/>
            <a:ext cx="12192000" cy="70264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D.O. Toro </a:t>
            </a:r>
            <a:r>
              <a:rPr lang="en-GB" sz="1800" dirty="0" err="1"/>
              <a:t>är</a:t>
            </a:r>
            <a:r>
              <a:rPr lang="en-GB" sz="1800" dirty="0"/>
              <a:t> </a:t>
            </a:r>
            <a:r>
              <a:rPr lang="en-GB" sz="1800" dirty="0" err="1"/>
              <a:t>beläget</a:t>
            </a:r>
            <a:r>
              <a:rPr lang="en-GB" sz="1800" dirty="0"/>
              <a:t> I </a:t>
            </a:r>
            <a:r>
              <a:rPr lang="en-GB" sz="1800" dirty="0" err="1"/>
              <a:t>nordvästra</a:t>
            </a:r>
            <a:r>
              <a:rPr lang="en-GB" sz="1800" dirty="0"/>
              <a:t> </a:t>
            </a:r>
            <a:r>
              <a:rPr lang="en-GB" sz="1800" dirty="0" err="1"/>
              <a:t>Spanien</a:t>
            </a:r>
            <a:r>
              <a:rPr lang="en-GB" sz="1800" dirty="0"/>
              <a:t>, </a:t>
            </a:r>
            <a:r>
              <a:rPr lang="en-GB" sz="1800" dirty="0" err="1"/>
              <a:t>väster</a:t>
            </a:r>
            <a:r>
              <a:rPr lang="en-GB" sz="1800" dirty="0"/>
              <a:t> om </a:t>
            </a:r>
            <a:r>
              <a:rPr lang="en-GB" sz="1800" dirty="0" err="1"/>
              <a:t>Riber</a:t>
            </a:r>
            <a:r>
              <a:rPr lang="en-GB" sz="1800" dirty="0"/>
              <a:t> del Duero. </a:t>
            </a:r>
            <a:r>
              <a:rPr lang="en-GB" sz="1800" dirty="0" err="1"/>
              <a:t>Odlingsarealen</a:t>
            </a:r>
            <a:r>
              <a:rPr lang="en-GB" sz="1800" dirty="0"/>
              <a:t> </a:t>
            </a:r>
            <a:r>
              <a:rPr lang="en-GB" sz="1800" dirty="0" err="1"/>
              <a:t>är</a:t>
            </a:r>
            <a:r>
              <a:rPr lang="en-GB" sz="1800" dirty="0"/>
              <a:t> ca. 5600 ha.</a:t>
            </a:r>
          </a:p>
          <a:p>
            <a:r>
              <a:rPr lang="en-GB" sz="1800" dirty="0" err="1"/>
              <a:t>Rödvinsområde</a:t>
            </a:r>
            <a:r>
              <a:rPr lang="en-GB" sz="1800" dirty="0"/>
              <a:t>, </a:t>
            </a:r>
            <a:r>
              <a:rPr lang="en-GB" sz="1800" dirty="0" err="1"/>
              <a:t>huvudsakligen</a:t>
            </a:r>
            <a:r>
              <a:rPr lang="en-GB" sz="1800" dirty="0"/>
              <a:t>  </a:t>
            </a:r>
            <a:r>
              <a:rPr lang="en-GB" sz="1800" dirty="0" err="1"/>
              <a:t>Tinta</a:t>
            </a:r>
            <a:r>
              <a:rPr lang="en-GB" sz="1800" dirty="0"/>
              <a:t> de Toro, men </a:t>
            </a:r>
            <a:r>
              <a:rPr lang="en-GB" sz="1800" dirty="0" err="1"/>
              <a:t>även</a:t>
            </a:r>
            <a:r>
              <a:rPr lang="en-GB" sz="1800" dirty="0"/>
              <a:t> </a:t>
            </a:r>
            <a:r>
              <a:rPr lang="en-GB" sz="1800" dirty="0" err="1"/>
              <a:t>mindre</a:t>
            </a:r>
            <a:r>
              <a:rPr lang="en-GB" sz="1800" dirty="0"/>
              <a:t> </a:t>
            </a:r>
            <a:r>
              <a:rPr lang="en-GB" sz="1800" dirty="0" err="1"/>
              <a:t>mängder</a:t>
            </a:r>
            <a:r>
              <a:rPr lang="en-GB" sz="1800" dirty="0"/>
              <a:t> Garnacha </a:t>
            </a:r>
            <a:r>
              <a:rPr lang="en-GB" sz="1800" dirty="0" err="1"/>
              <a:t>och</a:t>
            </a:r>
            <a:r>
              <a:rPr lang="en-GB" sz="1800" dirty="0"/>
              <a:t> </a:t>
            </a:r>
            <a:r>
              <a:rPr lang="en-GB" sz="1800" dirty="0" err="1"/>
              <a:t>gröna</a:t>
            </a:r>
            <a:r>
              <a:rPr lang="en-GB" sz="1800" dirty="0"/>
              <a:t> </a:t>
            </a:r>
            <a:r>
              <a:rPr lang="en-GB" sz="1800" dirty="0" err="1"/>
              <a:t>druvor</a:t>
            </a:r>
            <a:endParaRPr lang="en-GB" sz="1800" dirty="0"/>
          </a:p>
          <a:p>
            <a:r>
              <a:rPr lang="en-GB" sz="1800" dirty="0"/>
              <a:t>Verdejo </a:t>
            </a:r>
            <a:r>
              <a:rPr lang="en-GB" sz="1800" dirty="0" err="1"/>
              <a:t>och</a:t>
            </a:r>
            <a:r>
              <a:rPr lang="en-GB" sz="1800" dirty="0"/>
              <a:t> </a:t>
            </a:r>
            <a:r>
              <a:rPr lang="en-GB" sz="1800" dirty="0" err="1"/>
              <a:t>Malvasia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Klimatet</a:t>
            </a:r>
            <a:r>
              <a:rPr lang="en-GB" sz="1800" dirty="0"/>
              <a:t> </a:t>
            </a:r>
            <a:r>
              <a:rPr lang="en-GB" sz="1800" dirty="0" err="1"/>
              <a:t>är</a:t>
            </a:r>
            <a:r>
              <a:rPr lang="en-GB" sz="1800" dirty="0"/>
              <a:t> </a:t>
            </a:r>
            <a:r>
              <a:rPr lang="en-GB" sz="1800" dirty="0" err="1"/>
              <a:t>kontinentalt</a:t>
            </a:r>
            <a:r>
              <a:rPr lang="en-GB" sz="1800" dirty="0"/>
              <a:t> med </a:t>
            </a:r>
            <a:r>
              <a:rPr lang="en-GB" sz="1800" dirty="0" err="1"/>
              <a:t>heta</a:t>
            </a:r>
            <a:r>
              <a:rPr lang="en-GB" sz="1800" dirty="0"/>
              <a:t> </a:t>
            </a:r>
            <a:r>
              <a:rPr lang="en-GB" sz="1800" dirty="0" err="1"/>
              <a:t>somrar</a:t>
            </a:r>
            <a:r>
              <a:rPr lang="en-GB" sz="1800" dirty="0"/>
              <a:t> </a:t>
            </a:r>
            <a:r>
              <a:rPr lang="en-GB" sz="1800" dirty="0" err="1"/>
              <a:t>upp</a:t>
            </a:r>
            <a:r>
              <a:rPr lang="en-GB" sz="1800" dirty="0"/>
              <a:t> </a:t>
            </a:r>
            <a:r>
              <a:rPr lang="en-GB" sz="1800" dirty="0" err="1"/>
              <a:t>til</a:t>
            </a:r>
            <a:r>
              <a:rPr lang="en-GB" sz="1800" dirty="0"/>
              <a:t> 40 grader </a:t>
            </a:r>
            <a:r>
              <a:rPr lang="en-GB" sz="1800" dirty="0" err="1"/>
              <a:t>och</a:t>
            </a:r>
            <a:r>
              <a:rPr lang="en-GB" sz="1800" dirty="0"/>
              <a:t> </a:t>
            </a:r>
            <a:r>
              <a:rPr lang="en-GB" sz="1800" dirty="0" err="1"/>
              <a:t>kalla</a:t>
            </a:r>
            <a:r>
              <a:rPr lang="en-GB" sz="1800" dirty="0"/>
              <a:t> </a:t>
            </a:r>
            <a:r>
              <a:rPr lang="en-GB" sz="1800" dirty="0" err="1"/>
              <a:t>vintrar</a:t>
            </a:r>
            <a:r>
              <a:rPr lang="en-GB" sz="1800" dirty="0"/>
              <a:t> </a:t>
            </a:r>
            <a:r>
              <a:rPr lang="en-GB" sz="1800" dirty="0" err="1"/>
              <a:t>ända</a:t>
            </a:r>
            <a:r>
              <a:rPr lang="en-GB" sz="1800" dirty="0"/>
              <a:t> till -7 grader.</a:t>
            </a:r>
          </a:p>
          <a:p>
            <a:r>
              <a:rPr lang="en-GB" sz="1800" dirty="0" err="1"/>
              <a:t>Medeltemperaturen</a:t>
            </a:r>
            <a:r>
              <a:rPr lang="en-GB" sz="1800" dirty="0"/>
              <a:t> 12 grader. </a:t>
            </a:r>
            <a:r>
              <a:rPr lang="en-GB" sz="1800" dirty="0" err="1"/>
              <a:t>Regn</a:t>
            </a:r>
            <a:r>
              <a:rPr lang="en-GB" sz="1800" dirty="0"/>
              <a:t> ca 350 l/</a:t>
            </a:r>
            <a:r>
              <a:rPr lang="en-GB" sz="1800" dirty="0" err="1"/>
              <a:t>år</a:t>
            </a:r>
            <a:endParaRPr lang="en-GB" sz="1800" dirty="0"/>
          </a:p>
          <a:p>
            <a:r>
              <a:rPr lang="en-GB" sz="1800" b="1" dirty="0"/>
              <a:t>Hermanos </a:t>
            </a:r>
            <a:r>
              <a:rPr lang="en-GB" sz="1800" b="1" dirty="0" err="1"/>
              <a:t>Lurton,S.A</a:t>
            </a:r>
            <a:r>
              <a:rPr lang="en-GB" sz="1800" b="1" dirty="0"/>
              <a:t> </a:t>
            </a:r>
            <a:r>
              <a:rPr lang="en-GB" sz="1800" dirty="0"/>
              <a:t>(</a:t>
            </a:r>
            <a:r>
              <a:rPr lang="en-GB" sz="1800" dirty="0" err="1"/>
              <a:t>Alkos</a:t>
            </a:r>
            <a:r>
              <a:rPr lang="en-GB" sz="1800" dirty="0"/>
              <a:t> nr 953283)</a:t>
            </a:r>
          </a:p>
          <a:p>
            <a:r>
              <a:rPr lang="en-GB" sz="1800" dirty="0" err="1"/>
              <a:t>Druvor</a:t>
            </a:r>
            <a:r>
              <a:rPr lang="en-GB" sz="1800" dirty="0"/>
              <a:t>:	100% </a:t>
            </a:r>
            <a:r>
              <a:rPr lang="en-GB" sz="1800" dirty="0" err="1"/>
              <a:t>Tinta</a:t>
            </a:r>
            <a:r>
              <a:rPr lang="en-GB" sz="1800" dirty="0"/>
              <a:t> de Toro (Tempranillo)</a:t>
            </a:r>
          </a:p>
          <a:p>
            <a:r>
              <a:rPr lang="en-GB" sz="1800" dirty="0" err="1"/>
              <a:t>Alkohol</a:t>
            </a:r>
            <a:r>
              <a:rPr lang="en-GB" sz="1800" dirty="0"/>
              <a:t>:	14%</a:t>
            </a:r>
          </a:p>
          <a:p>
            <a:r>
              <a:rPr lang="en-GB" sz="1800" dirty="0" err="1"/>
              <a:t>Syror</a:t>
            </a:r>
            <a:r>
              <a:rPr lang="en-GB" sz="1800" dirty="0"/>
              <a:t>:		5,2%</a:t>
            </a:r>
          </a:p>
          <a:p>
            <a:r>
              <a:rPr lang="en-GB" sz="1800" dirty="0"/>
              <a:t>Socker		2 g/l</a:t>
            </a:r>
          </a:p>
          <a:p>
            <a:r>
              <a:rPr lang="en-GB" sz="1800" dirty="0"/>
              <a:t>Hermanos </a:t>
            </a:r>
            <a:r>
              <a:rPr lang="en-GB" sz="1800" dirty="0" err="1"/>
              <a:t>Lurtons</a:t>
            </a:r>
            <a:r>
              <a:rPr lang="en-GB" sz="1800" dirty="0"/>
              <a:t> </a:t>
            </a:r>
            <a:r>
              <a:rPr lang="en-GB" sz="1800" dirty="0" err="1"/>
              <a:t>odlingar</a:t>
            </a:r>
            <a:r>
              <a:rPr lang="en-GB" sz="1800" dirty="0"/>
              <a:t> </a:t>
            </a:r>
            <a:r>
              <a:rPr lang="en-GB" sz="1800" dirty="0" err="1"/>
              <a:t>är</a:t>
            </a:r>
            <a:r>
              <a:rPr lang="en-GB" sz="1800" dirty="0"/>
              <a:t> </a:t>
            </a:r>
            <a:r>
              <a:rPr lang="en-GB" sz="1800" dirty="0" err="1"/>
              <a:t>biodynamiskt</a:t>
            </a:r>
            <a:r>
              <a:rPr lang="en-GB" sz="1800" dirty="0"/>
              <a:t> </a:t>
            </a:r>
            <a:r>
              <a:rPr lang="en-GB" sz="1800" dirty="0" err="1"/>
              <a:t>skötta</a:t>
            </a:r>
            <a:r>
              <a:rPr lang="en-GB" sz="1800" dirty="0"/>
              <a:t> </a:t>
            </a:r>
            <a:r>
              <a:rPr lang="en-GB" sz="1800" dirty="0" err="1"/>
              <a:t>och</a:t>
            </a:r>
            <a:r>
              <a:rPr lang="en-GB" sz="1800" dirty="0"/>
              <a:t> </a:t>
            </a:r>
            <a:r>
              <a:rPr lang="en-GB" sz="1800" dirty="0" err="1"/>
              <a:t>vinerna</a:t>
            </a:r>
            <a:r>
              <a:rPr lang="en-GB" sz="1800" dirty="0"/>
              <a:t> </a:t>
            </a:r>
            <a:r>
              <a:rPr lang="en-GB" sz="1800" dirty="0" err="1"/>
              <a:t>görs</a:t>
            </a:r>
            <a:r>
              <a:rPr lang="en-GB" sz="1800" dirty="0"/>
              <a:t> </a:t>
            </a:r>
            <a:r>
              <a:rPr lang="en-GB" sz="1800" dirty="0" err="1"/>
              <a:t>så</a:t>
            </a:r>
            <a:r>
              <a:rPr lang="en-GB" sz="1800" dirty="0"/>
              <a:t> </a:t>
            </a:r>
            <a:r>
              <a:rPr lang="en-GB" sz="1800" dirty="0" err="1"/>
              <a:t>naturenligt</a:t>
            </a:r>
            <a:r>
              <a:rPr lang="en-GB" sz="1800" dirty="0"/>
              <a:t> </a:t>
            </a:r>
            <a:r>
              <a:rPr lang="en-GB" sz="1800" dirty="0" err="1"/>
              <a:t>som</a:t>
            </a:r>
            <a:r>
              <a:rPr lang="en-GB" sz="1800" dirty="0"/>
              <a:t> </a:t>
            </a:r>
            <a:r>
              <a:rPr lang="en-GB" sz="1800" dirty="0" err="1"/>
              <a:t>möjligt</a:t>
            </a:r>
            <a:endParaRPr lang="en-GB" sz="1800" dirty="0"/>
          </a:p>
          <a:p>
            <a:r>
              <a:rPr lang="en-GB" sz="1800" dirty="0"/>
              <a:t>med modern </a:t>
            </a:r>
            <a:r>
              <a:rPr lang="en-GB" sz="1800" dirty="0" err="1"/>
              <a:t>teknologi</a:t>
            </a:r>
            <a:r>
              <a:rPr lang="en-GB" sz="1800" dirty="0"/>
              <a:t>. </a:t>
            </a:r>
            <a:r>
              <a:rPr lang="en-GB" sz="1800" dirty="0" err="1"/>
              <a:t>Vinet</a:t>
            </a:r>
            <a:r>
              <a:rPr lang="en-GB" sz="1800" dirty="0"/>
              <a:t> </a:t>
            </a:r>
            <a:r>
              <a:rPr lang="en-GB" sz="1800" dirty="0" err="1"/>
              <a:t>tillförs</a:t>
            </a:r>
            <a:r>
              <a:rPr lang="en-GB" sz="1800" dirty="0"/>
              <a:t> </a:t>
            </a:r>
            <a:r>
              <a:rPr lang="en-GB" sz="1800" dirty="0" err="1"/>
              <a:t>inte</a:t>
            </a:r>
            <a:r>
              <a:rPr lang="en-GB" sz="1800" dirty="0"/>
              <a:t> </a:t>
            </a:r>
            <a:r>
              <a:rPr lang="en-GB" sz="1800" dirty="0" err="1"/>
              <a:t>alls</a:t>
            </a:r>
            <a:r>
              <a:rPr lang="en-GB" sz="1800" dirty="0"/>
              <a:t> </a:t>
            </a:r>
            <a:r>
              <a:rPr lang="en-GB" sz="1800" dirty="0" err="1"/>
              <a:t>sulfiter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Alla</a:t>
            </a:r>
            <a:r>
              <a:rPr lang="en-GB" sz="1800" dirty="0"/>
              <a:t> </a:t>
            </a:r>
            <a:r>
              <a:rPr lang="en-GB" sz="1800" dirty="0" err="1"/>
              <a:t>druvor</a:t>
            </a:r>
            <a:r>
              <a:rPr lang="en-GB" sz="1800" dirty="0"/>
              <a:t> </a:t>
            </a:r>
            <a:r>
              <a:rPr lang="en-GB" sz="1800" dirty="0" err="1"/>
              <a:t>skördas</a:t>
            </a:r>
            <a:r>
              <a:rPr lang="en-GB" sz="1800" dirty="0"/>
              <a:t> </a:t>
            </a:r>
            <a:r>
              <a:rPr lang="en-GB" sz="1800" dirty="0" err="1"/>
              <a:t>manuellt</a:t>
            </a:r>
            <a:r>
              <a:rPr lang="en-GB" sz="1800" dirty="0"/>
              <a:t> </a:t>
            </a:r>
            <a:r>
              <a:rPr lang="en-GB" sz="1800" dirty="0" err="1"/>
              <a:t>och</a:t>
            </a:r>
            <a:r>
              <a:rPr lang="en-GB" sz="1800" dirty="0"/>
              <a:t> </a:t>
            </a:r>
            <a:r>
              <a:rPr lang="en-GB" sz="1800" dirty="0" err="1"/>
              <a:t>vinet</a:t>
            </a:r>
            <a:r>
              <a:rPr lang="en-GB" sz="1800" dirty="0"/>
              <a:t> </a:t>
            </a:r>
            <a:r>
              <a:rPr lang="en-GB" sz="1800" dirty="0" err="1"/>
              <a:t>jäses</a:t>
            </a:r>
            <a:r>
              <a:rPr lang="en-GB" sz="1800" dirty="0"/>
              <a:t> I </a:t>
            </a:r>
            <a:r>
              <a:rPr lang="en-GB" sz="1800" dirty="0" err="1"/>
              <a:t>äggformade</a:t>
            </a:r>
            <a:r>
              <a:rPr lang="en-GB" sz="1800" dirty="0"/>
              <a:t> </a:t>
            </a:r>
            <a:r>
              <a:rPr lang="en-GB" sz="1800" dirty="0" err="1"/>
              <a:t>tankar</a:t>
            </a:r>
            <a:r>
              <a:rPr lang="en-GB" sz="1800" dirty="0"/>
              <a:t>. </a:t>
            </a:r>
            <a:r>
              <a:rPr lang="en-GB" sz="1800" dirty="0" err="1"/>
              <a:t>Efter</a:t>
            </a:r>
            <a:r>
              <a:rPr lang="en-GB" sz="1800" dirty="0"/>
              <a:t> </a:t>
            </a:r>
            <a:r>
              <a:rPr lang="en-GB" sz="1800" dirty="0" err="1"/>
              <a:t>jäsningen</a:t>
            </a:r>
            <a:r>
              <a:rPr lang="en-GB" sz="1800" dirty="0"/>
              <a:t> </a:t>
            </a:r>
            <a:r>
              <a:rPr lang="en-GB" sz="1800" dirty="0" err="1"/>
              <a:t>undergår</a:t>
            </a:r>
            <a:r>
              <a:rPr lang="en-GB" sz="1800" dirty="0"/>
              <a:t> </a:t>
            </a:r>
            <a:r>
              <a:rPr lang="en-GB" sz="1800" dirty="0" err="1"/>
              <a:t>vinet</a:t>
            </a:r>
            <a:r>
              <a:rPr lang="en-GB" sz="1800" dirty="0"/>
              <a:t> </a:t>
            </a:r>
            <a:r>
              <a:rPr lang="en-GB" sz="1800" dirty="0" err="1"/>
              <a:t>malo</a:t>
            </a:r>
            <a:r>
              <a:rPr lang="en-GB" sz="1800" dirty="0"/>
              <a:t>-</a:t>
            </a:r>
          </a:p>
          <a:p>
            <a:r>
              <a:rPr lang="en-GB" sz="1800" dirty="0" err="1"/>
              <a:t>laktisk</a:t>
            </a:r>
            <a:r>
              <a:rPr lang="en-GB" sz="1800" dirty="0"/>
              <a:t> </a:t>
            </a:r>
            <a:r>
              <a:rPr lang="en-GB" sz="1800" dirty="0" err="1"/>
              <a:t>Jäsning</a:t>
            </a:r>
            <a:r>
              <a:rPr lang="en-GB" sz="1800" dirty="0"/>
              <a:t> </a:t>
            </a:r>
            <a:r>
              <a:rPr lang="en-GB" sz="1800" dirty="0" err="1"/>
              <a:t>vilket</a:t>
            </a:r>
            <a:r>
              <a:rPr lang="en-GB" sz="1800" dirty="0"/>
              <a:t> ger </a:t>
            </a:r>
            <a:r>
              <a:rPr lang="en-GB" sz="1800" dirty="0" err="1"/>
              <a:t>ett</a:t>
            </a:r>
            <a:r>
              <a:rPr lang="en-GB" sz="1800" dirty="0"/>
              <a:t> </a:t>
            </a:r>
            <a:r>
              <a:rPr lang="en-GB" sz="1800" dirty="0" err="1"/>
              <a:t>rundare</a:t>
            </a:r>
            <a:r>
              <a:rPr lang="en-GB" sz="1800" dirty="0"/>
              <a:t> </a:t>
            </a:r>
            <a:r>
              <a:rPr lang="en-GB" sz="1800" dirty="0" err="1"/>
              <a:t>och</a:t>
            </a:r>
            <a:r>
              <a:rPr lang="en-GB" sz="1800" dirty="0"/>
              <a:t> </a:t>
            </a:r>
            <a:r>
              <a:rPr lang="en-GB" sz="1800" dirty="0" err="1"/>
              <a:t>mjukare</a:t>
            </a:r>
            <a:r>
              <a:rPr lang="en-GB" sz="1800" dirty="0"/>
              <a:t> </a:t>
            </a:r>
            <a:r>
              <a:rPr lang="en-GB" sz="1800" dirty="0" err="1"/>
              <a:t>vin.Sedan</a:t>
            </a:r>
            <a:r>
              <a:rPr lang="en-GB" sz="1800" dirty="0"/>
              <a:t> </a:t>
            </a:r>
            <a:r>
              <a:rPr lang="en-GB" sz="1800" dirty="0" err="1"/>
              <a:t>lagras</a:t>
            </a:r>
            <a:r>
              <a:rPr lang="en-GB" sz="1800" dirty="0"/>
              <a:t> </a:t>
            </a:r>
            <a:r>
              <a:rPr lang="en-GB" sz="1800" dirty="0" err="1"/>
              <a:t>vinet</a:t>
            </a:r>
            <a:r>
              <a:rPr lang="en-GB" sz="1800" dirty="0"/>
              <a:t> 3 </a:t>
            </a:r>
            <a:r>
              <a:rPr lang="en-GB" sz="1800" dirty="0" err="1"/>
              <a:t>månader</a:t>
            </a:r>
            <a:r>
              <a:rPr lang="en-GB" sz="1800" dirty="0"/>
              <a:t> I </a:t>
            </a:r>
            <a:r>
              <a:rPr lang="en-GB" sz="1800" dirty="0" err="1"/>
              <a:t>ståltankar</a:t>
            </a:r>
            <a:r>
              <a:rPr lang="en-GB" sz="1800" dirty="0"/>
              <a:t> </a:t>
            </a:r>
            <a:r>
              <a:rPr lang="en-GB" sz="1800" dirty="0" err="1"/>
              <a:t>innan</a:t>
            </a:r>
            <a:r>
              <a:rPr lang="en-GB" sz="1800" dirty="0"/>
              <a:t> </a:t>
            </a:r>
          </a:p>
          <a:p>
            <a:r>
              <a:rPr lang="en-GB" sz="1800" dirty="0"/>
              <a:t>det </a:t>
            </a:r>
            <a:r>
              <a:rPr lang="en-GB" sz="1800" dirty="0" err="1"/>
              <a:t>buteljeras</a:t>
            </a:r>
            <a:r>
              <a:rPr lang="en-GB" sz="1800" dirty="0"/>
              <a:t>. </a:t>
            </a:r>
          </a:p>
          <a:p>
            <a:r>
              <a:rPr lang="en-GB" sz="1800" dirty="0" err="1"/>
              <a:t>Vinet</a:t>
            </a:r>
            <a:r>
              <a:rPr lang="en-GB" sz="1800" dirty="0"/>
              <a:t> </a:t>
            </a:r>
            <a:r>
              <a:rPr lang="en-GB" sz="1800" dirty="0" err="1"/>
              <a:t>är</a:t>
            </a:r>
            <a:r>
              <a:rPr lang="en-GB" sz="1800" dirty="0"/>
              <a:t> </a:t>
            </a:r>
            <a:r>
              <a:rPr lang="en-GB" sz="1800" dirty="0" err="1"/>
              <a:t>fruktigt</a:t>
            </a:r>
            <a:r>
              <a:rPr lang="en-GB" sz="1800" dirty="0"/>
              <a:t>, </a:t>
            </a:r>
            <a:r>
              <a:rPr lang="en-GB" sz="1800" dirty="0" err="1"/>
              <a:t>mörkrött</a:t>
            </a:r>
            <a:r>
              <a:rPr lang="en-GB" sz="1800" dirty="0"/>
              <a:t>, </a:t>
            </a:r>
            <a:r>
              <a:rPr lang="en-GB" sz="1800" dirty="0" err="1"/>
              <a:t>halvfylligt</a:t>
            </a:r>
            <a:r>
              <a:rPr lang="en-GB" sz="1800" dirty="0"/>
              <a:t> med </a:t>
            </a:r>
            <a:r>
              <a:rPr lang="en-GB" sz="1800" dirty="0" err="1"/>
              <a:t>mjuka</a:t>
            </a:r>
            <a:r>
              <a:rPr lang="en-GB" sz="1800" dirty="0"/>
              <a:t> </a:t>
            </a:r>
            <a:r>
              <a:rPr lang="en-GB" sz="1800" dirty="0" err="1"/>
              <a:t>tanniner</a:t>
            </a:r>
            <a:r>
              <a:rPr lang="en-GB" sz="1800" dirty="0"/>
              <a:t> </a:t>
            </a:r>
            <a:r>
              <a:rPr lang="en-GB" sz="1800" dirty="0" err="1"/>
              <a:t>och</a:t>
            </a:r>
            <a:r>
              <a:rPr lang="en-GB" sz="1800" dirty="0"/>
              <a:t> </a:t>
            </a:r>
            <a:r>
              <a:rPr lang="en-GB" sz="1800" dirty="0" err="1"/>
              <a:t>smak</a:t>
            </a:r>
            <a:r>
              <a:rPr lang="en-GB" sz="1800" dirty="0"/>
              <a:t> </a:t>
            </a:r>
            <a:r>
              <a:rPr lang="en-GB" sz="1800" dirty="0" err="1"/>
              <a:t>av</a:t>
            </a:r>
            <a:r>
              <a:rPr lang="en-GB" sz="1800" dirty="0"/>
              <a:t> </a:t>
            </a:r>
            <a:r>
              <a:rPr lang="en-GB" sz="1800" dirty="0" err="1"/>
              <a:t>hallon</a:t>
            </a:r>
            <a:r>
              <a:rPr lang="en-GB" sz="1800" dirty="0"/>
              <a:t> , </a:t>
            </a:r>
            <a:r>
              <a:rPr lang="en-GB" sz="1800" dirty="0" err="1"/>
              <a:t>rödavinbär</a:t>
            </a:r>
            <a:r>
              <a:rPr lang="en-GB" sz="1800" dirty="0"/>
              <a:t> </a:t>
            </a:r>
            <a:r>
              <a:rPr lang="en-GB" sz="1800" dirty="0" err="1"/>
              <a:t>och</a:t>
            </a:r>
            <a:r>
              <a:rPr lang="en-GB" sz="1800" dirty="0"/>
              <a:t> </a:t>
            </a:r>
            <a:r>
              <a:rPr lang="en-GB" sz="1800" dirty="0" err="1"/>
              <a:t>björnbär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Vinet</a:t>
            </a:r>
            <a:r>
              <a:rPr lang="en-GB" sz="1800" dirty="0"/>
              <a:t> </a:t>
            </a:r>
            <a:r>
              <a:rPr lang="en-GB" sz="1800" dirty="0" err="1"/>
              <a:t>är</a:t>
            </a:r>
            <a:r>
              <a:rPr lang="en-GB" sz="1800" dirty="0"/>
              <a:t> </a:t>
            </a:r>
            <a:r>
              <a:rPr lang="en-GB" sz="1800" dirty="0" err="1"/>
              <a:t>färdigt</a:t>
            </a:r>
            <a:r>
              <a:rPr lang="en-GB" sz="1800" dirty="0"/>
              <a:t> </a:t>
            </a:r>
            <a:r>
              <a:rPr lang="en-GB" sz="1800" dirty="0" err="1"/>
              <a:t>att</a:t>
            </a:r>
            <a:r>
              <a:rPr lang="en-GB" sz="1800" dirty="0"/>
              <a:t> </a:t>
            </a:r>
            <a:r>
              <a:rPr lang="en-GB" sz="1800" dirty="0" err="1"/>
              <a:t>drickas</a:t>
            </a:r>
            <a:r>
              <a:rPr lang="en-GB" sz="1800" dirty="0"/>
              <a:t> till </a:t>
            </a:r>
            <a:r>
              <a:rPr lang="en-GB" sz="1800" dirty="0" err="1"/>
              <a:t>köttgrytor</a:t>
            </a:r>
            <a:r>
              <a:rPr lang="en-GB" sz="1800" dirty="0"/>
              <a:t>, pasta </a:t>
            </a:r>
            <a:r>
              <a:rPr lang="en-GB" sz="1800" dirty="0" err="1"/>
              <a:t>och</a:t>
            </a:r>
            <a:r>
              <a:rPr lang="en-GB" sz="1800" dirty="0"/>
              <a:t> </a:t>
            </a:r>
            <a:r>
              <a:rPr lang="en-GB" sz="1800" dirty="0" err="1"/>
              <a:t>hårda</a:t>
            </a:r>
            <a:r>
              <a:rPr lang="en-GB" sz="1800" dirty="0"/>
              <a:t> </a:t>
            </a:r>
            <a:r>
              <a:rPr lang="en-GB" sz="1800" dirty="0" err="1"/>
              <a:t>ostar</a:t>
            </a:r>
            <a:r>
              <a:rPr lang="en-GB" sz="1800" dirty="0"/>
              <a:t>.</a:t>
            </a:r>
          </a:p>
        </p:txBody>
      </p:sp>
      <p:pic>
        <p:nvPicPr>
          <p:cNvPr id="5" name="Bildobjekt 4" descr="En bild som visar alkohol, dryck, mat, flaska&#10;&#10;Automatiskt genererad beskrivning">
            <a:extLst>
              <a:ext uri="{FF2B5EF4-FFF2-40B4-BE49-F238E27FC236}">
                <a16:creationId xmlns:a16="http://schemas.microsoft.com/office/drawing/2014/main" id="{C65D2FB4-583B-4714-94FD-9AEF46EB3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704" y="1260389"/>
            <a:ext cx="1255295" cy="492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71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7193981-FF2C-4C1F-A22C-E17BDE4DA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</p:spPr>
        <p:txBody>
          <a:bodyPr>
            <a:normAutofit fontScale="90000"/>
          </a:bodyPr>
          <a:lstStyle/>
          <a:p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r>
              <a:rPr lang="sv-FI" sz="2200" dirty="0"/>
              <a:t>.</a:t>
            </a:r>
            <a:br>
              <a:rPr lang="sv-FI" sz="22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endParaRPr lang="sv-FI" sz="24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991E124-1103-4DA9-BDD8-D4CCEE4EF51D}"/>
              </a:ext>
            </a:extLst>
          </p:cNvPr>
          <p:cNvSpPr txBox="1"/>
          <p:nvPr/>
        </p:nvSpPr>
        <p:spPr>
          <a:xfrm>
            <a:off x="0" y="-218152"/>
            <a:ext cx="12035481" cy="8525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b="1" dirty="0"/>
              <a:t>D.O. </a:t>
            </a:r>
            <a:r>
              <a:rPr lang="en-GB" sz="2400" b="1" dirty="0" err="1"/>
              <a:t>Provincia</a:t>
            </a:r>
            <a:r>
              <a:rPr lang="en-GB" sz="2400" b="1" dirty="0"/>
              <a:t> de Leon/</a:t>
            </a:r>
            <a:r>
              <a:rPr lang="en-GB" sz="2400" b="1" dirty="0" err="1"/>
              <a:t>Lagrima</a:t>
            </a:r>
            <a:r>
              <a:rPr lang="en-GB" sz="2400" b="1" dirty="0"/>
              <a:t> de Vitalis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/>
              <a:t>Ligger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nordvästa</a:t>
            </a:r>
            <a:r>
              <a:rPr lang="en-GB" sz="2000" dirty="0"/>
              <a:t> </a:t>
            </a:r>
            <a:r>
              <a:rPr lang="en-GB" sz="2000" dirty="0" err="1"/>
              <a:t>Spanien</a:t>
            </a:r>
            <a:r>
              <a:rPr lang="en-GB" sz="2000" dirty="0"/>
              <a:t> </a:t>
            </a:r>
            <a:r>
              <a:rPr lang="en-GB" sz="2000" dirty="0" err="1"/>
              <a:t>söder</a:t>
            </a:r>
            <a:r>
              <a:rPr lang="en-GB" sz="2000" dirty="0"/>
              <a:t> om </a:t>
            </a:r>
            <a:r>
              <a:rPr lang="en-GB" sz="2000" dirty="0" err="1"/>
              <a:t>Asturien</a:t>
            </a:r>
            <a:r>
              <a:rPr lang="en-GB" sz="2000" dirty="0"/>
              <a:t> </a:t>
            </a:r>
            <a:r>
              <a:rPr lang="en-GB" sz="2000" dirty="0" err="1"/>
              <a:t>och</a:t>
            </a:r>
            <a:r>
              <a:rPr lang="en-GB" sz="2000" dirty="0"/>
              <a:t> </a:t>
            </a:r>
            <a:r>
              <a:rPr lang="en-GB" sz="2000" dirty="0" err="1"/>
              <a:t>öster</a:t>
            </a:r>
            <a:r>
              <a:rPr lang="en-GB" sz="2000" dirty="0"/>
              <a:t> om </a:t>
            </a:r>
            <a:r>
              <a:rPr lang="en-GB" sz="2000" dirty="0" err="1"/>
              <a:t>Galicien</a:t>
            </a:r>
            <a:r>
              <a:rPr lang="en-GB" sz="2000" dirty="0"/>
              <a:t>. </a:t>
            </a:r>
            <a:br>
              <a:rPr lang="en-GB" sz="2000" dirty="0"/>
            </a:br>
            <a:r>
              <a:rPr lang="en-GB" sz="2000" dirty="0" err="1"/>
              <a:t>Ett</a:t>
            </a:r>
            <a:r>
              <a:rPr lang="en-GB" sz="2000" dirty="0"/>
              <a:t> </a:t>
            </a:r>
            <a:r>
              <a:rPr lang="en-GB" sz="2000" dirty="0" err="1"/>
              <a:t>av</a:t>
            </a:r>
            <a:r>
              <a:rPr lang="en-GB" sz="2000" dirty="0"/>
              <a:t> de </a:t>
            </a:r>
            <a:r>
              <a:rPr lang="en-GB" sz="2000" dirty="0" err="1"/>
              <a:t>nyaste</a:t>
            </a:r>
            <a:r>
              <a:rPr lang="en-GB" sz="2000" dirty="0"/>
              <a:t> D.O. </a:t>
            </a:r>
            <a:r>
              <a:rPr lang="en-GB" sz="2000" dirty="0" err="1"/>
              <a:t>områdena</a:t>
            </a:r>
            <a:r>
              <a:rPr lang="en-GB" sz="2000" dirty="0"/>
              <a:t> (2007). </a:t>
            </a:r>
            <a:r>
              <a:rPr lang="en-GB" sz="2000" dirty="0" err="1"/>
              <a:t>Fastlandsklimat</a:t>
            </a:r>
            <a:r>
              <a:rPr lang="en-GB" sz="2000" dirty="0"/>
              <a:t> med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medeltemperaturen</a:t>
            </a:r>
            <a:r>
              <a:rPr lang="en-GB" sz="2000" dirty="0"/>
              <a:t> </a:t>
            </a:r>
            <a:r>
              <a:rPr lang="en-GB" sz="2000" dirty="0" err="1"/>
              <a:t>på</a:t>
            </a:r>
            <a:r>
              <a:rPr lang="en-GB" sz="2000" dirty="0"/>
              <a:t> ca. 14 grader.  </a:t>
            </a:r>
            <a:br>
              <a:rPr lang="en-GB" sz="2000" dirty="0"/>
            </a:br>
            <a:r>
              <a:rPr lang="en-GB" sz="2000" dirty="0"/>
              <a:t>Under </a:t>
            </a:r>
            <a:r>
              <a:rPr lang="en-GB" sz="2000" dirty="0" err="1"/>
              <a:t>vintern</a:t>
            </a:r>
            <a:r>
              <a:rPr lang="en-GB" sz="2000" dirty="0"/>
              <a:t> </a:t>
            </a:r>
            <a:r>
              <a:rPr lang="en-GB" sz="2000" dirty="0" err="1"/>
              <a:t>ofta</a:t>
            </a:r>
            <a:r>
              <a:rPr lang="en-GB" sz="2000" dirty="0"/>
              <a:t> </a:t>
            </a:r>
            <a:r>
              <a:rPr lang="en-GB" sz="2000" dirty="0" err="1"/>
              <a:t>temperaturer</a:t>
            </a:r>
            <a:r>
              <a:rPr lang="en-GB" sz="2000" dirty="0"/>
              <a:t> under 0 grader. </a:t>
            </a:r>
            <a:r>
              <a:rPr lang="en-GB" sz="2000" dirty="0" err="1"/>
              <a:t>Jordmånen</a:t>
            </a:r>
            <a:r>
              <a:rPr lang="en-GB" sz="2000" dirty="0"/>
              <a:t> </a:t>
            </a:r>
            <a:r>
              <a:rPr lang="en-GB" sz="2000" dirty="0" err="1"/>
              <a:t>mest</a:t>
            </a:r>
            <a:r>
              <a:rPr lang="en-GB" sz="2000" dirty="0"/>
              <a:t> alluvial </a:t>
            </a:r>
            <a:r>
              <a:rPr lang="en-GB" sz="2000" dirty="0" err="1"/>
              <a:t>lera</a:t>
            </a:r>
            <a:r>
              <a:rPr lang="en-GB" sz="2000" dirty="0"/>
              <a:t>.</a:t>
            </a:r>
            <a:br>
              <a:rPr lang="en-GB" sz="2000" dirty="0"/>
            </a:br>
            <a:r>
              <a:rPr lang="en-GB" sz="2000" dirty="0"/>
              <a:t> </a:t>
            </a:r>
            <a:r>
              <a:rPr lang="en-GB" sz="2000" dirty="0" err="1"/>
              <a:t>Arealen</a:t>
            </a:r>
            <a:r>
              <a:rPr lang="en-GB" sz="2000" dirty="0"/>
              <a:t> 1413 ha </a:t>
            </a:r>
            <a:r>
              <a:rPr lang="en-GB" sz="2000" dirty="0" err="1"/>
              <a:t>och</a:t>
            </a:r>
            <a:r>
              <a:rPr lang="en-GB" sz="2000" dirty="0"/>
              <a:t> </a:t>
            </a:r>
            <a:r>
              <a:rPr lang="en-GB" sz="2000" dirty="0" err="1"/>
              <a:t>odlingarna</a:t>
            </a:r>
            <a:r>
              <a:rPr lang="en-GB" sz="2000" dirty="0"/>
              <a:t> ligger </a:t>
            </a:r>
            <a:r>
              <a:rPr lang="en-GB" sz="2000" dirty="0" err="1"/>
              <a:t>på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höjd</a:t>
            </a:r>
            <a:r>
              <a:rPr lang="en-GB" sz="2000" dirty="0"/>
              <a:t> </a:t>
            </a:r>
            <a:r>
              <a:rPr lang="en-GB" sz="2000" dirty="0" err="1"/>
              <a:t>av</a:t>
            </a:r>
            <a:r>
              <a:rPr lang="en-GB" sz="2000" dirty="0"/>
              <a:t> 750-800 meter.</a:t>
            </a:r>
            <a:br>
              <a:rPr lang="en-GB" sz="2000" dirty="0"/>
            </a:br>
            <a:r>
              <a:rPr lang="en-GB" sz="2000" dirty="0" err="1"/>
              <a:t>Druvan</a:t>
            </a:r>
            <a:r>
              <a:rPr lang="en-GB" sz="2000" dirty="0"/>
              <a:t> </a:t>
            </a:r>
            <a:r>
              <a:rPr lang="en-GB" sz="2000" dirty="0" err="1"/>
              <a:t>Albarin</a:t>
            </a:r>
            <a:r>
              <a:rPr lang="en-GB" sz="2000" dirty="0"/>
              <a:t> (</a:t>
            </a:r>
            <a:r>
              <a:rPr lang="en-GB" sz="2000" dirty="0" err="1"/>
              <a:t>bör</a:t>
            </a:r>
            <a:r>
              <a:rPr lang="en-GB" sz="2000" dirty="0"/>
              <a:t> </a:t>
            </a:r>
            <a:r>
              <a:rPr lang="en-GB" sz="2000" dirty="0" err="1"/>
              <a:t>inte</a:t>
            </a:r>
            <a:r>
              <a:rPr lang="en-GB" sz="2000" dirty="0"/>
              <a:t> </a:t>
            </a:r>
            <a:r>
              <a:rPr lang="en-GB" sz="2000" dirty="0" err="1"/>
              <a:t>blandas</a:t>
            </a:r>
            <a:r>
              <a:rPr lang="en-GB" sz="2000" dirty="0"/>
              <a:t> med </a:t>
            </a:r>
            <a:r>
              <a:rPr lang="en-GB" sz="2000" dirty="0" err="1"/>
              <a:t>Albari</a:t>
            </a:r>
            <a:r>
              <a:rPr lang="sv-FI" sz="2000" dirty="0" err="1"/>
              <a:t>ño</a:t>
            </a:r>
            <a:r>
              <a:rPr lang="sv-FI" sz="2000" dirty="0"/>
              <a:t>) är mycket sällsynt och odlas</a:t>
            </a:r>
            <a:br>
              <a:rPr lang="sv-FI" sz="2000" dirty="0"/>
            </a:br>
            <a:r>
              <a:rPr lang="sv-FI" sz="2000" dirty="0"/>
              <a:t> endast i mycket små mängder i Leon och Asturias</a:t>
            </a:r>
          </a:p>
          <a:p>
            <a:pPr marL="0" indent="0">
              <a:buNone/>
            </a:pPr>
            <a:r>
              <a:rPr lang="sv-FI" sz="2000" dirty="0"/>
              <a:t>.</a:t>
            </a:r>
            <a:br>
              <a:rPr lang="sv-FI" sz="2000" b="1" dirty="0"/>
            </a:br>
            <a:r>
              <a:rPr lang="sv-FI" sz="2000" b="1" dirty="0"/>
              <a:t>Bodegas </a:t>
            </a:r>
            <a:r>
              <a:rPr lang="sv-FI" sz="2000" b="1" dirty="0" err="1"/>
              <a:t>Vitalis</a:t>
            </a:r>
            <a:r>
              <a:rPr lang="sv-FI" sz="2000" b="1" dirty="0"/>
              <a:t>, S.A. (Alkos nr. 574857)</a:t>
            </a:r>
            <a:br>
              <a:rPr lang="sv-FI" sz="2000" dirty="0"/>
            </a:br>
            <a:r>
              <a:rPr lang="sv-FI" sz="2000" dirty="0"/>
              <a:t>Druvor:		</a:t>
            </a:r>
            <a:r>
              <a:rPr lang="sv-FI" sz="2000" dirty="0" err="1"/>
              <a:t>Albarin</a:t>
            </a:r>
            <a:r>
              <a:rPr lang="sv-FI" sz="2000" dirty="0"/>
              <a:t> 100%</a:t>
            </a:r>
            <a:br>
              <a:rPr lang="sv-FI" sz="2000" dirty="0"/>
            </a:br>
            <a:r>
              <a:rPr lang="sv-FI" sz="2000" dirty="0"/>
              <a:t>Alkohol:		13,5%</a:t>
            </a:r>
            <a:br>
              <a:rPr lang="sv-FI" sz="2000" dirty="0"/>
            </a:br>
            <a:r>
              <a:rPr lang="sv-FI" sz="2000" dirty="0"/>
              <a:t>Socker:		2 g/l</a:t>
            </a:r>
            <a:br>
              <a:rPr lang="sv-FI" sz="2000" dirty="0"/>
            </a:br>
            <a:r>
              <a:rPr lang="sv-FI" sz="2000" dirty="0"/>
              <a:t>Syra:		6,2 g/l</a:t>
            </a:r>
          </a:p>
          <a:p>
            <a:pPr marL="0" indent="0">
              <a:buNone/>
            </a:pPr>
            <a:br>
              <a:rPr lang="sv-FI" sz="2000" dirty="0"/>
            </a:br>
            <a:r>
              <a:rPr lang="sv-FI" sz="2000" dirty="0"/>
              <a:t>Druvorna skördas för hand och före jäsningen </a:t>
            </a:r>
            <a:r>
              <a:rPr lang="sv-FI" sz="2000" dirty="0" err="1"/>
              <a:t>kylmacereras</a:t>
            </a:r>
            <a:r>
              <a:rPr lang="sv-FI" sz="2000" dirty="0"/>
              <a:t> druvorna länge och jäsningen sker  i </a:t>
            </a:r>
          </a:p>
          <a:p>
            <a:pPr marL="0" indent="0">
              <a:buNone/>
            </a:pPr>
            <a:r>
              <a:rPr lang="sv-FI" sz="2000" dirty="0"/>
              <a:t>låg temperatur</a:t>
            </a:r>
            <a:br>
              <a:rPr lang="sv-FI" sz="2000" dirty="0"/>
            </a:br>
            <a:r>
              <a:rPr lang="sv-FI" sz="2000" dirty="0"/>
              <a:t>Vinet är torrt, syrligt och  ljusgult med gröna </a:t>
            </a:r>
            <a:r>
              <a:rPr lang="sv-FI" sz="2000" dirty="0" err="1"/>
              <a:t>skiftningrar</a:t>
            </a:r>
            <a:r>
              <a:rPr lang="sv-FI" sz="2000" dirty="0"/>
              <a:t> med intensiva</a:t>
            </a:r>
          </a:p>
          <a:p>
            <a:pPr marL="0" indent="0">
              <a:buNone/>
            </a:pPr>
            <a:r>
              <a:rPr lang="sv-FI" sz="2000" dirty="0"/>
              <a:t>aromer av blommor och tropiska frukter.  Passar bra till fisk och skaldjur</a:t>
            </a:r>
            <a:r>
              <a:rPr lang="sv-FI" sz="2400" dirty="0"/>
              <a:t>.</a:t>
            </a:r>
          </a:p>
          <a:p>
            <a:pPr marL="0" indent="0">
              <a:buNone/>
            </a:pPr>
            <a:endParaRPr lang="sv-FI" dirty="0"/>
          </a:p>
          <a:p>
            <a:pPr marL="0" indent="0">
              <a:buNone/>
            </a:pPr>
            <a:endParaRPr lang="sv-FI" dirty="0"/>
          </a:p>
          <a:p>
            <a:pPr marL="0" indent="0">
              <a:buNone/>
            </a:pPr>
            <a:endParaRPr lang="sv-FI" dirty="0"/>
          </a:p>
          <a:p>
            <a:pPr marL="0" indent="0">
              <a:buNone/>
            </a:pPr>
            <a:endParaRPr lang="sv-FI" dirty="0"/>
          </a:p>
          <a:p>
            <a:pPr marL="0" indent="0">
              <a:buNone/>
            </a:pPr>
            <a:endParaRPr lang="sv-FI" dirty="0"/>
          </a:p>
          <a:p>
            <a:pPr marL="0" indent="0">
              <a:buNone/>
            </a:pPr>
            <a:endParaRPr lang="sv-FI" dirty="0"/>
          </a:p>
          <a:p>
            <a:pPr marL="0" indent="0">
              <a:buNone/>
            </a:pPr>
            <a:endParaRPr lang="sv-FI" dirty="0"/>
          </a:p>
        </p:txBody>
      </p:sp>
      <p:pic>
        <p:nvPicPr>
          <p:cNvPr id="3" name="Bildobjekt 2" descr="En bild som visar alkohol, dryck, mat, flaska&#10;&#10;Automatiskt genererad beskrivning">
            <a:extLst>
              <a:ext uri="{FF2B5EF4-FFF2-40B4-BE49-F238E27FC236}">
                <a16:creationId xmlns:a16="http://schemas.microsoft.com/office/drawing/2014/main" id="{E627D60B-C0DE-4487-A3DC-6DA8D80F3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46" y="899876"/>
            <a:ext cx="1377887" cy="559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93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F8B586-0DF4-49DD-9602-D2474BC62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805"/>
            <a:ext cx="10515600" cy="492711"/>
          </a:xfrm>
        </p:spPr>
        <p:txBody>
          <a:bodyPr>
            <a:normAutofit/>
          </a:bodyPr>
          <a:lstStyle/>
          <a:p>
            <a:r>
              <a:rPr lang="en-GB" sz="2400" b="1" dirty="0"/>
              <a:t>                                  Miguel Torres</a:t>
            </a:r>
            <a:endParaRPr lang="sv-FI" sz="24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840D6B-75A9-4130-A824-13CC4216E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2347" y="469232"/>
            <a:ext cx="12324347" cy="62034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/>
              <a:t>  </a:t>
            </a:r>
            <a:r>
              <a:rPr lang="en-GB" sz="1800" dirty="0" err="1"/>
              <a:t>Firman</a:t>
            </a:r>
            <a:r>
              <a:rPr lang="en-GB" sz="1800" dirty="0"/>
              <a:t> Torres </a:t>
            </a:r>
            <a:r>
              <a:rPr lang="en-GB" sz="1800" dirty="0" err="1"/>
              <a:t>behöver</a:t>
            </a:r>
            <a:r>
              <a:rPr lang="en-GB" sz="1800" dirty="0"/>
              <a:t> </a:t>
            </a:r>
            <a:r>
              <a:rPr lang="en-GB" sz="1800" dirty="0" err="1"/>
              <a:t>knappast</a:t>
            </a:r>
            <a:r>
              <a:rPr lang="en-GB" sz="1800" dirty="0"/>
              <a:t> </a:t>
            </a:r>
            <a:r>
              <a:rPr lang="en-GB" sz="1800" dirty="0" err="1"/>
              <a:t>någon</a:t>
            </a:r>
            <a:r>
              <a:rPr lang="en-GB" sz="1800" dirty="0"/>
              <a:t> </a:t>
            </a:r>
            <a:r>
              <a:rPr lang="en-GB" sz="1800" dirty="0" err="1"/>
              <a:t>speciell</a:t>
            </a:r>
            <a:r>
              <a:rPr lang="en-GB" sz="1800" dirty="0"/>
              <a:t> information. </a:t>
            </a:r>
            <a:r>
              <a:rPr lang="en-GB" sz="1800" dirty="0" err="1"/>
              <a:t>Utan</a:t>
            </a:r>
            <a:r>
              <a:rPr lang="en-GB" sz="1800" dirty="0"/>
              <a:t> </a:t>
            </a:r>
            <a:r>
              <a:rPr lang="en-GB" sz="1800" dirty="0" err="1"/>
              <a:t>vidare</a:t>
            </a:r>
            <a:r>
              <a:rPr lang="en-GB" sz="1800" dirty="0"/>
              <a:t> </a:t>
            </a:r>
            <a:r>
              <a:rPr lang="en-GB" sz="1800" dirty="0" err="1"/>
              <a:t>Spaniens</a:t>
            </a:r>
            <a:r>
              <a:rPr lang="en-GB" sz="1800" dirty="0"/>
              <a:t> </a:t>
            </a:r>
            <a:r>
              <a:rPr lang="en-GB" sz="1800" dirty="0" err="1"/>
              <a:t>mest</a:t>
            </a:r>
            <a:r>
              <a:rPr lang="en-GB" sz="1800" dirty="0"/>
              <a:t> </a:t>
            </a:r>
            <a:r>
              <a:rPr lang="en-GB" sz="1800" dirty="0" err="1"/>
              <a:t>kända</a:t>
            </a:r>
            <a:r>
              <a:rPr lang="en-GB" sz="1800" dirty="0"/>
              <a:t> </a:t>
            </a:r>
            <a:r>
              <a:rPr lang="en-GB" sz="1800" dirty="0" err="1"/>
              <a:t>vinhus</a:t>
            </a:r>
            <a:r>
              <a:rPr lang="en-GB" sz="1800" dirty="0"/>
              <a:t> </a:t>
            </a:r>
            <a:r>
              <a:rPr lang="en-GB" sz="1800" dirty="0" err="1"/>
              <a:t>som</a:t>
            </a:r>
            <a:endParaRPr lang="en-GB" sz="1800" dirty="0"/>
          </a:p>
          <a:p>
            <a:r>
              <a:rPr lang="en-GB" sz="1800" dirty="0" err="1"/>
              <a:t>av</a:t>
            </a:r>
            <a:r>
              <a:rPr lang="en-GB" sz="1800" dirty="0"/>
              <a:t> Drinks International blivit </a:t>
            </a:r>
            <a:r>
              <a:rPr lang="en-GB" sz="1800" dirty="0" err="1"/>
              <a:t>utvald</a:t>
            </a:r>
            <a:r>
              <a:rPr lang="en-GB" sz="1800" dirty="0"/>
              <a:t> till World’s Most Admired Wine Brand </a:t>
            </a:r>
            <a:r>
              <a:rPr lang="en-GB" sz="1800" dirty="0" err="1"/>
              <a:t>fyra</a:t>
            </a:r>
            <a:r>
              <a:rPr lang="en-GB" sz="1800" dirty="0"/>
              <a:t> </a:t>
            </a:r>
            <a:r>
              <a:rPr lang="en-GB" sz="1800" dirty="0" err="1"/>
              <a:t>år</a:t>
            </a:r>
            <a:r>
              <a:rPr lang="en-GB" sz="1800" dirty="0"/>
              <a:t> I rad.</a:t>
            </a:r>
          </a:p>
          <a:p>
            <a:r>
              <a:rPr lang="en-GB" sz="1800" dirty="0"/>
              <a:t>De har  </a:t>
            </a:r>
            <a:r>
              <a:rPr lang="en-GB" sz="1800" dirty="0" err="1"/>
              <a:t>över</a:t>
            </a:r>
            <a:r>
              <a:rPr lang="en-GB" sz="1800" dirty="0"/>
              <a:t> 2000 ha </a:t>
            </a:r>
            <a:r>
              <a:rPr lang="en-GB" sz="1800" dirty="0" err="1"/>
              <a:t>egna</a:t>
            </a:r>
            <a:r>
              <a:rPr lang="en-GB" sz="1800" dirty="0"/>
              <a:t> </a:t>
            </a:r>
            <a:r>
              <a:rPr lang="en-GB" sz="1800" dirty="0" err="1"/>
              <a:t>vinodlingar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Spanien</a:t>
            </a:r>
            <a:r>
              <a:rPr lang="en-GB" sz="1800" dirty="0"/>
              <a:t> </a:t>
            </a:r>
            <a:r>
              <a:rPr lang="en-GB" sz="1800" dirty="0" err="1"/>
              <a:t>och</a:t>
            </a:r>
            <a:r>
              <a:rPr lang="en-GB" sz="1800" dirty="0"/>
              <a:t> </a:t>
            </a:r>
            <a:r>
              <a:rPr lang="en-GB" sz="1800" dirty="0" err="1"/>
              <a:t>bodegor</a:t>
            </a:r>
            <a:r>
              <a:rPr lang="en-GB" sz="1800" dirty="0"/>
              <a:t> i de </a:t>
            </a:r>
            <a:r>
              <a:rPr lang="en-GB" sz="1800" dirty="0" err="1"/>
              <a:t>flesta</a:t>
            </a:r>
            <a:r>
              <a:rPr lang="en-GB" sz="1800" dirty="0"/>
              <a:t> </a:t>
            </a:r>
            <a:r>
              <a:rPr lang="en-GB" sz="1800" dirty="0" err="1"/>
              <a:t>betydand</a:t>
            </a:r>
            <a:r>
              <a:rPr lang="en-GB" sz="1800" dirty="0"/>
              <a:t> </a:t>
            </a:r>
            <a:r>
              <a:rPr lang="en-GB" sz="1800" dirty="0" err="1"/>
              <a:t>ursprungs</a:t>
            </a:r>
            <a:r>
              <a:rPr lang="en-GB" sz="1800" dirty="0"/>
              <a:t>-</a:t>
            </a:r>
          </a:p>
          <a:p>
            <a:r>
              <a:rPr lang="en-GB" sz="1800" dirty="0" err="1"/>
              <a:t>områden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Spanien</a:t>
            </a:r>
            <a:r>
              <a:rPr lang="en-GB" sz="1800" dirty="0"/>
              <a:t> </a:t>
            </a:r>
            <a:r>
              <a:rPr lang="en-GB" sz="1800" dirty="0" err="1"/>
              <a:t>som</a:t>
            </a:r>
            <a:r>
              <a:rPr lang="en-GB" sz="1800" dirty="0"/>
              <a:t> Penedes, Rioja, </a:t>
            </a:r>
            <a:r>
              <a:rPr lang="en-GB" sz="1800" dirty="0" err="1"/>
              <a:t>Priorato</a:t>
            </a:r>
            <a:r>
              <a:rPr lang="en-GB" sz="1800" dirty="0"/>
              <a:t>, </a:t>
            </a:r>
            <a:r>
              <a:rPr lang="en-GB" sz="1800" dirty="0" err="1"/>
              <a:t>Costers</a:t>
            </a:r>
            <a:r>
              <a:rPr lang="en-GB" sz="1800" dirty="0"/>
              <a:t> del Segre </a:t>
            </a:r>
            <a:r>
              <a:rPr lang="en-GB" sz="1800" dirty="0" err="1"/>
              <a:t>och</a:t>
            </a:r>
            <a:r>
              <a:rPr lang="en-GB" sz="1800" dirty="0"/>
              <a:t> Rueda. </a:t>
            </a:r>
            <a:r>
              <a:rPr lang="en-GB" sz="1800" dirty="0" err="1"/>
              <a:t>Vinhus</a:t>
            </a:r>
            <a:r>
              <a:rPr lang="en-GB" sz="1800" dirty="0"/>
              <a:t> </a:t>
            </a:r>
            <a:r>
              <a:rPr lang="en-GB" sz="1800" dirty="0" err="1"/>
              <a:t>också</a:t>
            </a:r>
            <a:r>
              <a:rPr lang="en-GB" sz="1800" dirty="0"/>
              <a:t> I Chile </a:t>
            </a:r>
            <a:r>
              <a:rPr lang="en-GB" sz="1800" dirty="0" err="1"/>
              <a:t>och</a:t>
            </a:r>
            <a:endParaRPr lang="en-GB" sz="1800" dirty="0"/>
          </a:p>
          <a:p>
            <a:r>
              <a:rPr lang="en-GB" sz="1800" dirty="0" err="1"/>
              <a:t>Kalifornien</a:t>
            </a:r>
            <a:r>
              <a:rPr lang="en-GB" sz="1800" dirty="0"/>
              <a:t>. </a:t>
            </a:r>
            <a:r>
              <a:rPr lang="en-GB" sz="1800" dirty="0" err="1"/>
              <a:t>Förutom</a:t>
            </a:r>
            <a:r>
              <a:rPr lang="en-GB" sz="1800" dirty="0"/>
              <a:t> vin </a:t>
            </a:r>
            <a:r>
              <a:rPr lang="en-GB" sz="1800" dirty="0" err="1"/>
              <a:t>tillverkar</a:t>
            </a:r>
            <a:r>
              <a:rPr lang="en-GB" sz="1800" dirty="0"/>
              <a:t> de </a:t>
            </a:r>
            <a:r>
              <a:rPr lang="en-GB" sz="1800" dirty="0" err="1"/>
              <a:t>också</a:t>
            </a:r>
            <a:r>
              <a:rPr lang="en-GB" sz="1800" dirty="0"/>
              <a:t> brandy </a:t>
            </a:r>
            <a:r>
              <a:rPr lang="en-GB" sz="1800" dirty="0" err="1"/>
              <a:t>och</a:t>
            </a:r>
            <a:r>
              <a:rPr lang="en-GB" sz="1800" dirty="0"/>
              <a:t> </a:t>
            </a:r>
            <a:r>
              <a:rPr lang="en-GB" sz="1800" dirty="0" err="1"/>
              <a:t>likörer</a:t>
            </a:r>
            <a:r>
              <a:rPr lang="en-GB" sz="1800" dirty="0"/>
              <a:t>. </a:t>
            </a:r>
            <a:r>
              <a:rPr lang="en-GB" sz="1800" dirty="0" err="1"/>
              <a:t>Exporterar</a:t>
            </a:r>
            <a:r>
              <a:rPr lang="en-GB" sz="1800" dirty="0"/>
              <a:t> till </a:t>
            </a:r>
            <a:r>
              <a:rPr lang="en-GB" sz="1800" dirty="0" err="1"/>
              <a:t>över</a:t>
            </a:r>
            <a:r>
              <a:rPr lang="en-GB" sz="1800" dirty="0"/>
              <a:t> 140 </a:t>
            </a:r>
            <a:r>
              <a:rPr lang="en-GB" sz="1800" dirty="0" err="1"/>
              <a:t>länder</a:t>
            </a:r>
            <a:r>
              <a:rPr lang="en-GB" sz="1800" dirty="0"/>
              <a:t>.</a:t>
            </a:r>
          </a:p>
          <a:p>
            <a:pPr marL="0" indent="0">
              <a:buNone/>
            </a:pPr>
            <a:r>
              <a:rPr lang="en-GB" sz="1800" dirty="0"/>
              <a:t>    </a:t>
            </a:r>
            <a:r>
              <a:rPr lang="en-GB" sz="1800" b="1" dirty="0"/>
              <a:t>Torres </a:t>
            </a:r>
            <a:r>
              <a:rPr lang="en-GB" sz="1800" b="1" dirty="0" err="1"/>
              <a:t>Floralis</a:t>
            </a:r>
            <a:r>
              <a:rPr lang="en-GB" sz="1800" b="1" dirty="0"/>
              <a:t> </a:t>
            </a:r>
            <a:r>
              <a:rPr lang="en-GB" sz="1800" b="1" dirty="0" err="1"/>
              <a:t>Moscatel</a:t>
            </a:r>
            <a:r>
              <a:rPr lang="en-GB" sz="1800" b="1" dirty="0"/>
              <a:t> Oro</a:t>
            </a:r>
          </a:p>
          <a:p>
            <a:r>
              <a:rPr lang="en-GB" sz="1800" dirty="0" err="1"/>
              <a:t>Alkos</a:t>
            </a:r>
            <a:r>
              <a:rPr lang="en-GB" sz="1800" dirty="0"/>
              <a:t> nr:	336016</a:t>
            </a:r>
          </a:p>
          <a:p>
            <a:r>
              <a:rPr lang="en-GB" sz="1800" dirty="0" err="1"/>
              <a:t>Alkohol</a:t>
            </a:r>
            <a:r>
              <a:rPr lang="en-GB" sz="1800" dirty="0"/>
              <a:t>:	15%</a:t>
            </a:r>
          </a:p>
          <a:p>
            <a:r>
              <a:rPr lang="en-GB" sz="1800" dirty="0" err="1"/>
              <a:t>Druvor</a:t>
            </a:r>
            <a:r>
              <a:rPr lang="en-GB" sz="1800" dirty="0"/>
              <a:t>:	100% </a:t>
            </a:r>
            <a:r>
              <a:rPr lang="en-GB" sz="1800" dirty="0" err="1"/>
              <a:t>Moscatel</a:t>
            </a:r>
            <a:r>
              <a:rPr lang="en-GB" sz="1800" dirty="0"/>
              <a:t> (Muscat of Alexandria)</a:t>
            </a:r>
          </a:p>
          <a:p>
            <a:r>
              <a:rPr lang="en-GB" sz="1800" dirty="0"/>
              <a:t>Socker		190 g/l</a:t>
            </a:r>
          </a:p>
          <a:p>
            <a:r>
              <a:rPr lang="en-GB" sz="1800" dirty="0" err="1"/>
              <a:t>Syror</a:t>
            </a:r>
            <a:r>
              <a:rPr lang="en-GB" sz="1800" dirty="0"/>
              <a:t>		2,7 g/l</a:t>
            </a:r>
          </a:p>
          <a:p>
            <a:r>
              <a:rPr lang="en-GB" sz="1800" dirty="0" err="1"/>
              <a:t>Druvorna</a:t>
            </a:r>
            <a:r>
              <a:rPr lang="en-GB" sz="1800" dirty="0"/>
              <a:t> </a:t>
            </a:r>
            <a:r>
              <a:rPr lang="en-GB" sz="1800" dirty="0" err="1"/>
              <a:t>skördas</a:t>
            </a:r>
            <a:r>
              <a:rPr lang="en-GB" sz="1800" dirty="0"/>
              <a:t> </a:t>
            </a:r>
            <a:r>
              <a:rPr lang="en-GB" sz="1800" dirty="0" err="1"/>
              <a:t>för</a:t>
            </a:r>
            <a:r>
              <a:rPr lang="en-GB" sz="1800" dirty="0"/>
              <a:t> hand </a:t>
            </a:r>
            <a:r>
              <a:rPr lang="en-GB" sz="1800" dirty="0" err="1"/>
              <a:t>varefter</a:t>
            </a:r>
            <a:r>
              <a:rPr lang="en-GB" sz="1800" dirty="0"/>
              <a:t> de har </a:t>
            </a:r>
            <a:r>
              <a:rPr lang="en-GB" sz="1800" dirty="0" err="1"/>
              <a:t>skalkontakt</a:t>
            </a:r>
            <a:r>
              <a:rPr lang="en-GB" sz="1800" dirty="0"/>
              <a:t> 6 </a:t>
            </a:r>
            <a:r>
              <a:rPr lang="en-GB" sz="1800" dirty="0" err="1"/>
              <a:t>timmar</a:t>
            </a:r>
            <a:r>
              <a:rPr lang="en-GB" sz="1800" dirty="0"/>
              <a:t> </a:t>
            </a:r>
            <a:r>
              <a:rPr lang="en-GB" sz="1800" dirty="0" err="1"/>
              <a:t>för</a:t>
            </a:r>
            <a:r>
              <a:rPr lang="en-GB" sz="1800" dirty="0"/>
              <a:t> </a:t>
            </a:r>
            <a:r>
              <a:rPr lang="en-GB" sz="1800" dirty="0" err="1"/>
              <a:t>att</a:t>
            </a:r>
            <a:r>
              <a:rPr lang="en-GB" sz="1800" dirty="0"/>
              <a:t> </a:t>
            </a:r>
            <a:r>
              <a:rPr lang="en-GB" sz="1800" dirty="0" err="1"/>
              <a:t>förhöja</a:t>
            </a:r>
            <a:r>
              <a:rPr lang="en-GB" sz="1800" dirty="0"/>
              <a:t> </a:t>
            </a:r>
            <a:r>
              <a:rPr lang="en-GB" sz="1800" dirty="0" err="1"/>
              <a:t>druvaromerna</a:t>
            </a:r>
            <a:r>
              <a:rPr lang="en-GB" sz="1800" dirty="0"/>
              <a:t> </a:t>
            </a:r>
            <a:r>
              <a:rPr lang="en-GB" sz="1800" dirty="0" err="1"/>
              <a:t>innan</a:t>
            </a:r>
            <a:r>
              <a:rPr lang="en-GB" sz="1800" dirty="0"/>
              <a:t> </a:t>
            </a:r>
          </a:p>
          <a:p>
            <a:r>
              <a:rPr lang="en-GB" sz="1800" dirty="0" err="1"/>
              <a:t>skalen</a:t>
            </a:r>
            <a:r>
              <a:rPr lang="en-GB" sz="1800" dirty="0"/>
              <a:t> </a:t>
            </a:r>
            <a:r>
              <a:rPr lang="en-GB" sz="1800" dirty="0" err="1"/>
              <a:t>avlägsnas</a:t>
            </a:r>
            <a:r>
              <a:rPr lang="en-GB" sz="1800" dirty="0"/>
              <a:t>. Sedan </a:t>
            </a:r>
            <a:r>
              <a:rPr lang="en-GB" sz="1800" dirty="0" err="1"/>
              <a:t>tillsättes</a:t>
            </a:r>
            <a:r>
              <a:rPr lang="en-GB" sz="1800" dirty="0"/>
              <a:t> </a:t>
            </a:r>
            <a:r>
              <a:rPr lang="en-GB" sz="1800" dirty="0" err="1"/>
              <a:t>tioårig</a:t>
            </a:r>
            <a:r>
              <a:rPr lang="en-GB" sz="1800" dirty="0"/>
              <a:t> brandy (Torres </a:t>
            </a:r>
            <a:r>
              <a:rPr lang="en-GB" sz="1800" dirty="0" err="1"/>
              <a:t>egen</a:t>
            </a:r>
            <a:r>
              <a:rPr lang="en-GB" sz="1800" dirty="0"/>
              <a:t>) </a:t>
            </a:r>
            <a:r>
              <a:rPr lang="en-GB" sz="1800" dirty="0" err="1"/>
              <a:t>för</a:t>
            </a:r>
            <a:r>
              <a:rPr lang="en-GB" sz="1800" dirty="0"/>
              <a:t> </a:t>
            </a:r>
            <a:r>
              <a:rPr lang="en-GB" sz="1800" dirty="0" err="1"/>
              <a:t>att</a:t>
            </a:r>
            <a:r>
              <a:rPr lang="en-GB" sz="1800" dirty="0"/>
              <a:t> </a:t>
            </a:r>
            <a:r>
              <a:rPr lang="en-GB" sz="1800" dirty="0" err="1"/>
              <a:t>hindra</a:t>
            </a:r>
            <a:r>
              <a:rPr lang="en-GB" sz="1800" dirty="0"/>
              <a:t> </a:t>
            </a:r>
            <a:r>
              <a:rPr lang="en-GB" sz="1800" dirty="0" err="1"/>
              <a:t>jäsning</a:t>
            </a:r>
            <a:r>
              <a:rPr lang="en-GB" sz="1800" dirty="0"/>
              <a:t> </a:t>
            </a:r>
            <a:r>
              <a:rPr lang="en-GB" sz="1800" dirty="0" err="1"/>
              <a:t>och</a:t>
            </a:r>
            <a:r>
              <a:rPr lang="en-GB" sz="1800" dirty="0"/>
              <a:t> </a:t>
            </a:r>
            <a:r>
              <a:rPr lang="en-GB" sz="1800" dirty="0" err="1"/>
              <a:t>höja</a:t>
            </a:r>
            <a:r>
              <a:rPr lang="en-GB" sz="1800" dirty="0"/>
              <a:t> </a:t>
            </a:r>
            <a:r>
              <a:rPr lang="en-GB" sz="1800" dirty="0" err="1"/>
              <a:t>alkoholprocenten</a:t>
            </a:r>
            <a:r>
              <a:rPr lang="en-GB" sz="1800" dirty="0"/>
              <a:t> </a:t>
            </a:r>
          </a:p>
          <a:p>
            <a:r>
              <a:rPr lang="en-GB" sz="1800" dirty="0"/>
              <a:t>till 15%.</a:t>
            </a:r>
          </a:p>
          <a:p>
            <a:r>
              <a:rPr lang="en-GB" sz="1800" dirty="0" err="1"/>
              <a:t>Efter</a:t>
            </a:r>
            <a:r>
              <a:rPr lang="en-GB" sz="1800" dirty="0"/>
              <a:t> det </a:t>
            </a:r>
            <a:r>
              <a:rPr lang="en-GB" sz="1800" dirty="0" err="1"/>
              <a:t>här</a:t>
            </a:r>
            <a:r>
              <a:rPr lang="en-GB" sz="1800" dirty="0"/>
              <a:t> </a:t>
            </a:r>
            <a:r>
              <a:rPr lang="en-GB" sz="1800" dirty="0" err="1"/>
              <a:t>får</a:t>
            </a:r>
            <a:r>
              <a:rPr lang="en-GB" sz="1800" dirty="0"/>
              <a:t> </a:t>
            </a:r>
            <a:r>
              <a:rPr lang="en-GB" sz="1800" dirty="0" err="1"/>
              <a:t>starkvinet</a:t>
            </a:r>
            <a:r>
              <a:rPr lang="en-GB" sz="1800" dirty="0"/>
              <a:t> </a:t>
            </a:r>
            <a:r>
              <a:rPr lang="en-GB" sz="1800" dirty="0" err="1"/>
              <a:t>mogna</a:t>
            </a:r>
            <a:r>
              <a:rPr lang="en-GB" sz="1800" dirty="0"/>
              <a:t> I </a:t>
            </a:r>
            <a:r>
              <a:rPr lang="en-GB" sz="1800" dirty="0" err="1"/>
              <a:t>rostfria</a:t>
            </a:r>
            <a:r>
              <a:rPr lang="en-GB" sz="1800" dirty="0"/>
              <a:t> </a:t>
            </a:r>
            <a:r>
              <a:rPr lang="en-GB" sz="1800" dirty="0" err="1"/>
              <a:t>ståltankar</a:t>
            </a:r>
            <a:r>
              <a:rPr lang="en-GB" sz="1800" dirty="0"/>
              <a:t> under 1 </a:t>
            </a:r>
            <a:r>
              <a:rPr lang="en-GB" sz="1800" dirty="0" err="1"/>
              <a:t>år</a:t>
            </a:r>
            <a:r>
              <a:rPr lang="en-GB" sz="1800" dirty="0"/>
              <a:t> </a:t>
            </a:r>
            <a:r>
              <a:rPr lang="en-GB" sz="1800" dirty="0" err="1"/>
              <a:t>och</a:t>
            </a:r>
            <a:r>
              <a:rPr lang="en-GB" sz="1800" dirty="0"/>
              <a:t> </a:t>
            </a:r>
            <a:r>
              <a:rPr lang="en-GB" sz="1800" dirty="0" err="1"/>
              <a:t>ännu</a:t>
            </a:r>
            <a:r>
              <a:rPr lang="en-GB" sz="1800" dirty="0"/>
              <a:t> 2-4 </a:t>
            </a:r>
            <a:r>
              <a:rPr lang="en-GB" sz="1800" dirty="0" err="1"/>
              <a:t>månader</a:t>
            </a:r>
            <a:r>
              <a:rPr lang="en-GB" sz="1800" dirty="0"/>
              <a:t> I </a:t>
            </a:r>
            <a:r>
              <a:rPr lang="en-GB" sz="1800" dirty="0" err="1"/>
              <a:t>flaska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Doften</a:t>
            </a:r>
            <a:r>
              <a:rPr lang="en-GB" sz="1800" dirty="0"/>
              <a:t> </a:t>
            </a:r>
            <a:r>
              <a:rPr lang="en-GB" sz="1800" dirty="0" err="1"/>
              <a:t>är</a:t>
            </a:r>
            <a:r>
              <a:rPr lang="en-GB" sz="1800" dirty="0"/>
              <a:t> </a:t>
            </a:r>
            <a:r>
              <a:rPr lang="en-GB" sz="1800" dirty="0" err="1"/>
              <a:t>bärnstensbrun</a:t>
            </a:r>
            <a:r>
              <a:rPr lang="en-GB" sz="1800" dirty="0"/>
              <a:t> med </a:t>
            </a:r>
            <a:r>
              <a:rPr lang="en-GB" sz="1800" dirty="0" err="1"/>
              <a:t>intensiv</a:t>
            </a:r>
            <a:r>
              <a:rPr lang="en-GB" sz="1800" dirty="0"/>
              <a:t> </a:t>
            </a:r>
            <a:r>
              <a:rPr lang="en-GB" sz="1800" dirty="0" err="1"/>
              <a:t>mycket</a:t>
            </a:r>
            <a:r>
              <a:rPr lang="en-GB" sz="1800" dirty="0"/>
              <a:t> </a:t>
            </a:r>
            <a:r>
              <a:rPr lang="en-GB" sz="1800" dirty="0" err="1"/>
              <a:t>aromatisk</a:t>
            </a:r>
            <a:r>
              <a:rPr lang="en-GB" sz="1800" dirty="0"/>
              <a:t> </a:t>
            </a:r>
            <a:r>
              <a:rPr lang="en-GB" sz="1800" dirty="0" err="1"/>
              <a:t>doft</a:t>
            </a:r>
            <a:r>
              <a:rPr lang="en-GB" sz="1800" dirty="0"/>
              <a:t> </a:t>
            </a:r>
            <a:r>
              <a:rPr lang="en-GB" sz="1800" dirty="0" err="1"/>
              <a:t>av</a:t>
            </a:r>
            <a:r>
              <a:rPr lang="en-GB" sz="1800" dirty="0"/>
              <a:t> </a:t>
            </a:r>
            <a:r>
              <a:rPr lang="en-GB" sz="1800" dirty="0" err="1"/>
              <a:t>russin</a:t>
            </a:r>
            <a:r>
              <a:rPr lang="en-GB" sz="1800" dirty="0"/>
              <a:t>, </a:t>
            </a:r>
            <a:r>
              <a:rPr lang="en-GB" sz="1800" dirty="0" err="1"/>
              <a:t>apelsinskal,nougat</a:t>
            </a:r>
            <a:r>
              <a:rPr lang="en-GB" sz="1800" dirty="0"/>
              <a:t> </a:t>
            </a:r>
            <a:r>
              <a:rPr lang="en-GB" sz="1800" dirty="0" err="1"/>
              <a:t>och</a:t>
            </a:r>
            <a:r>
              <a:rPr lang="en-GB" sz="1800" dirty="0"/>
              <a:t> </a:t>
            </a:r>
            <a:r>
              <a:rPr lang="en-GB" sz="1800" dirty="0" err="1"/>
              <a:t>choklad</a:t>
            </a:r>
            <a:endParaRPr lang="en-GB" sz="1800" dirty="0"/>
          </a:p>
          <a:p>
            <a:r>
              <a:rPr lang="en-GB" sz="1800" dirty="0" err="1"/>
              <a:t>Smaken</a:t>
            </a:r>
            <a:r>
              <a:rPr lang="en-GB" sz="1800" dirty="0"/>
              <a:t> </a:t>
            </a:r>
            <a:r>
              <a:rPr lang="en-GB" sz="1800" dirty="0" err="1"/>
              <a:t>fyllig</a:t>
            </a:r>
            <a:r>
              <a:rPr lang="en-GB" sz="1800" dirty="0"/>
              <a:t> med </a:t>
            </a:r>
            <a:r>
              <a:rPr lang="en-GB" sz="1800" dirty="0" err="1"/>
              <a:t>mjuk</a:t>
            </a:r>
            <a:r>
              <a:rPr lang="en-GB" sz="1800" dirty="0"/>
              <a:t> </a:t>
            </a:r>
            <a:r>
              <a:rPr lang="en-GB" sz="1800" dirty="0" err="1"/>
              <a:t>syra</a:t>
            </a:r>
            <a:r>
              <a:rPr lang="en-GB" sz="1800" dirty="0"/>
              <a:t> </a:t>
            </a:r>
            <a:r>
              <a:rPr lang="en-GB" sz="1800" dirty="0" err="1"/>
              <a:t>och</a:t>
            </a:r>
            <a:r>
              <a:rPr lang="en-GB" sz="1800" dirty="0"/>
              <a:t> </a:t>
            </a:r>
            <a:r>
              <a:rPr lang="en-GB" sz="1800" dirty="0" err="1"/>
              <a:t>lång</a:t>
            </a:r>
            <a:r>
              <a:rPr lang="en-GB" sz="1800" dirty="0"/>
              <a:t> </a:t>
            </a:r>
            <a:r>
              <a:rPr lang="en-GB" sz="1800" dirty="0" err="1"/>
              <a:t>eftersmak</a:t>
            </a:r>
            <a:endParaRPr lang="en-GB" sz="1800" dirty="0"/>
          </a:p>
          <a:p>
            <a:r>
              <a:rPr lang="en-GB" sz="1800" dirty="0" err="1"/>
              <a:t>Drickes</a:t>
            </a:r>
            <a:r>
              <a:rPr lang="en-GB" sz="1800" dirty="0"/>
              <a:t> vid 8-10 grader  till </a:t>
            </a:r>
            <a:r>
              <a:rPr lang="en-GB" sz="1800" dirty="0" err="1"/>
              <a:t>söta</a:t>
            </a:r>
            <a:r>
              <a:rPr lang="en-GB" sz="1800" dirty="0"/>
              <a:t> </a:t>
            </a:r>
            <a:r>
              <a:rPr lang="en-GB" sz="1800" dirty="0" err="1"/>
              <a:t>efterrätter</a:t>
            </a:r>
            <a:r>
              <a:rPr lang="en-GB" sz="1800" dirty="0"/>
              <a:t>. </a:t>
            </a:r>
            <a:r>
              <a:rPr lang="en-GB" sz="1800" dirty="0" err="1"/>
              <a:t>Utmärkt</a:t>
            </a:r>
            <a:r>
              <a:rPr lang="en-GB" sz="1800" dirty="0"/>
              <a:t> till crema </a:t>
            </a:r>
            <a:r>
              <a:rPr lang="en-GB" sz="1800" dirty="0" err="1"/>
              <a:t>catalana</a:t>
            </a:r>
            <a:endParaRPr lang="en-GB" sz="1800" dirty="0"/>
          </a:p>
          <a:p>
            <a:endParaRPr lang="en-GB" sz="16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sv-FI" sz="2000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C2E8573D-B018-491E-9782-61B149164E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714079"/>
              </p:ext>
            </p:extLst>
          </p:nvPr>
        </p:nvGraphicFramePr>
        <p:xfrm>
          <a:off x="-611745" y="6183699"/>
          <a:ext cx="7794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Skalobjekt för Paketeraren" showAsIcon="1" r:id="rId3" imgW="779760" imgH="488520" progId="Package">
                  <p:embed/>
                </p:oleObj>
              </mc:Choice>
              <mc:Fallback>
                <p:oleObj name="Skalobjekt för Paketeraren" showAsIcon="1" r:id="rId3" imgW="7797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11745" y="6183699"/>
                        <a:ext cx="779463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objekt 7" descr="En bild som visar mat, kopp, sitter, orange&#10;&#10;Automatiskt genererad beskrivning">
            <a:extLst>
              <a:ext uri="{FF2B5EF4-FFF2-40B4-BE49-F238E27FC236}">
                <a16:creationId xmlns:a16="http://schemas.microsoft.com/office/drawing/2014/main" id="{6EB57063-CAD6-4A86-9046-F2DF1784A6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950" y="673768"/>
            <a:ext cx="128793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77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C2AAEB-A845-47F9-8EA7-789FE7353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4896"/>
          </a:xfrm>
        </p:spPr>
        <p:txBody>
          <a:bodyPr>
            <a:normAutofit fontScale="90000"/>
          </a:bodyPr>
          <a:lstStyle/>
          <a:p>
            <a:r>
              <a:rPr lang="en-GB" sz="2400" b="1" dirty="0"/>
              <a:t>                                      </a:t>
            </a:r>
            <a:r>
              <a:rPr lang="en-GB" sz="3600" b="1" dirty="0" err="1"/>
              <a:t>Kvällens</a:t>
            </a:r>
            <a:r>
              <a:rPr lang="en-GB" sz="3600" b="1" dirty="0"/>
              <a:t> </a:t>
            </a:r>
            <a:r>
              <a:rPr lang="en-GB" sz="3600" b="1" dirty="0" err="1"/>
              <a:t>viner</a:t>
            </a:r>
            <a:endParaRPr lang="sv-FI" sz="36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A9FDCB-CB06-49B0-B6BB-4D67D236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16" y="939114"/>
            <a:ext cx="11983452" cy="5918885"/>
          </a:xfrm>
        </p:spPr>
        <p:txBody>
          <a:bodyPr>
            <a:normAutofit fontScale="62500" lnSpcReduction="20000"/>
          </a:bodyPr>
          <a:lstStyle/>
          <a:p>
            <a:endParaRPr lang="sv-FI" dirty="0"/>
          </a:p>
          <a:p>
            <a:endParaRPr lang="sv-FI" dirty="0"/>
          </a:p>
          <a:p>
            <a:pPr marL="1828800" lvl="4" indent="0">
              <a:buNone/>
            </a:pPr>
            <a:r>
              <a:rPr lang="sv-FI" sz="3800" b="1" dirty="0" err="1"/>
              <a:t>Tasting</a:t>
            </a:r>
            <a:r>
              <a:rPr lang="sv-FI" sz="3800" b="1" dirty="0"/>
              <a:t> viner</a:t>
            </a:r>
          </a:p>
          <a:p>
            <a:pPr marL="0" indent="0">
              <a:buNone/>
            </a:pPr>
            <a:r>
              <a:rPr lang="sv-FI" sz="3800" dirty="0"/>
              <a:t>567927      	</a:t>
            </a:r>
            <a:r>
              <a:rPr lang="sv-FI" sz="3800" dirty="0" err="1"/>
              <a:t>Pazo</a:t>
            </a:r>
            <a:r>
              <a:rPr lang="sv-FI" sz="3800" dirty="0"/>
              <a:t> de </a:t>
            </a:r>
            <a:r>
              <a:rPr lang="sv-FI" sz="3800" dirty="0" err="1"/>
              <a:t>Villarei</a:t>
            </a:r>
            <a:r>
              <a:rPr lang="sv-FI" sz="3800" dirty="0"/>
              <a:t> </a:t>
            </a:r>
            <a:r>
              <a:rPr lang="sv-FI" sz="3800" dirty="0" err="1"/>
              <a:t>Albariño</a:t>
            </a:r>
            <a:r>
              <a:rPr lang="sv-FI" sz="3800" dirty="0"/>
              <a:t> 2018	              D.O. Rias </a:t>
            </a:r>
            <a:r>
              <a:rPr lang="sv-FI" sz="3800" dirty="0" err="1"/>
              <a:t>Baixas</a:t>
            </a:r>
            <a:r>
              <a:rPr lang="sv-FI" sz="3800" dirty="0"/>
              <a:t> 		14,99</a:t>
            </a:r>
          </a:p>
          <a:p>
            <a:pPr marL="0" indent="0">
              <a:buNone/>
            </a:pPr>
            <a:r>
              <a:rPr lang="sv-FI" sz="3800" dirty="0"/>
              <a:t>565877	</a:t>
            </a:r>
            <a:r>
              <a:rPr lang="sv-FI" sz="3800" dirty="0" err="1"/>
              <a:t>Hiruzta</a:t>
            </a:r>
            <a:r>
              <a:rPr lang="sv-FI" sz="3800" dirty="0"/>
              <a:t> </a:t>
            </a:r>
            <a:r>
              <a:rPr lang="sv-FI" sz="3800" dirty="0" err="1"/>
              <a:t>Txakolina</a:t>
            </a:r>
            <a:r>
              <a:rPr lang="sv-FI" sz="3800" dirty="0"/>
              <a:t> 2018 			D.0.  </a:t>
            </a:r>
            <a:r>
              <a:rPr lang="sv-FI" sz="3800" dirty="0" err="1"/>
              <a:t>GetariakoTxakolina</a:t>
            </a:r>
            <a:r>
              <a:rPr lang="sv-FI" sz="3800" dirty="0"/>
              <a:t>	15,98</a:t>
            </a:r>
          </a:p>
          <a:p>
            <a:pPr marL="0" indent="0">
              <a:buNone/>
            </a:pPr>
            <a:r>
              <a:rPr lang="sv-FI" sz="3800" dirty="0"/>
              <a:t>584807	</a:t>
            </a:r>
            <a:r>
              <a:rPr lang="sv-FI" sz="3800" dirty="0" err="1"/>
              <a:t>Muga</a:t>
            </a:r>
            <a:r>
              <a:rPr lang="sv-FI" sz="3800" dirty="0"/>
              <a:t> Blanco Rioja 2016		    	</a:t>
            </a:r>
            <a:r>
              <a:rPr lang="sv-FI" sz="3800" dirty="0" err="1"/>
              <a:t>D.O.Ca</a:t>
            </a:r>
            <a:r>
              <a:rPr lang="sv-FI" sz="3800" dirty="0"/>
              <a:t>. Rioja		 	14,40</a:t>
            </a:r>
          </a:p>
          <a:p>
            <a:pPr marL="0" indent="0">
              <a:buNone/>
            </a:pPr>
            <a:r>
              <a:rPr lang="sv-FI" sz="3800" dirty="0"/>
              <a:t>486277	</a:t>
            </a:r>
            <a:r>
              <a:rPr lang="sv-FI" sz="3800" dirty="0" err="1"/>
              <a:t>Calius</a:t>
            </a:r>
            <a:r>
              <a:rPr lang="sv-FI" sz="3800" dirty="0"/>
              <a:t> Tinto 2017		               	D.O. Valle de </a:t>
            </a:r>
            <a:r>
              <a:rPr lang="sv-FI" sz="3800" dirty="0" err="1"/>
              <a:t>Guimar</a:t>
            </a:r>
            <a:r>
              <a:rPr lang="sv-FI" sz="3800" dirty="0"/>
              <a:t>                19,99 452277	Regina </a:t>
            </a:r>
            <a:r>
              <a:rPr lang="sv-FI" sz="3800" dirty="0" err="1"/>
              <a:t>Viarum</a:t>
            </a:r>
            <a:r>
              <a:rPr lang="sv-FI" sz="3800" dirty="0"/>
              <a:t> </a:t>
            </a:r>
            <a:r>
              <a:rPr lang="sv-FI" sz="3800" dirty="0" err="1"/>
              <a:t>Mencia</a:t>
            </a:r>
            <a:r>
              <a:rPr lang="sv-FI" sz="3800" dirty="0"/>
              <a:t> 2016	   		D.O. </a:t>
            </a:r>
            <a:r>
              <a:rPr lang="sv-FI" sz="3800" dirty="0" err="1"/>
              <a:t>Ribeira</a:t>
            </a:r>
            <a:r>
              <a:rPr lang="sv-FI" sz="3800" dirty="0"/>
              <a:t> </a:t>
            </a:r>
            <a:r>
              <a:rPr lang="sv-FI" sz="3800" dirty="0" err="1"/>
              <a:t>Sacra</a:t>
            </a:r>
            <a:r>
              <a:rPr lang="sv-FI" sz="3800" dirty="0"/>
              <a:t>		 9,98</a:t>
            </a:r>
          </a:p>
          <a:p>
            <a:pPr marL="0" indent="0">
              <a:buNone/>
            </a:pPr>
            <a:r>
              <a:rPr lang="sv-FI" sz="3800" dirty="0"/>
              <a:t>914177	</a:t>
            </a:r>
            <a:r>
              <a:rPr lang="sv-FI" sz="3800" dirty="0" err="1"/>
              <a:t>Honoro</a:t>
            </a:r>
            <a:r>
              <a:rPr lang="sv-FI" sz="3800" dirty="0"/>
              <a:t> Vera </a:t>
            </a:r>
            <a:r>
              <a:rPr lang="sv-FI" sz="3800" dirty="0" err="1"/>
              <a:t>Monastrell</a:t>
            </a:r>
            <a:r>
              <a:rPr lang="sv-FI" sz="3800" dirty="0"/>
              <a:t> </a:t>
            </a:r>
            <a:r>
              <a:rPr lang="sv-FI" sz="3800" dirty="0" err="1"/>
              <a:t>Organic</a:t>
            </a:r>
            <a:r>
              <a:rPr lang="sv-FI" sz="3800" dirty="0"/>
              <a:t>  		D.O. </a:t>
            </a:r>
            <a:r>
              <a:rPr lang="sv-FI" sz="3800" dirty="0" err="1"/>
              <a:t>Jumilla</a:t>
            </a:r>
            <a:r>
              <a:rPr lang="sv-FI" sz="3800" dirty="0"/>
              <a:t> 			11,98</a:t>
            </a:r>
          </a:p>
          <a:p>
            <a:endParaRPr lang="sv-FI" sz="3800" dirty="0"/>
          </a:p>
          <a:p>
            <a:pPr marL="1828800" lvl="4" indent="0">
              <a:buNone/>
            </a:pPr>
            <a:r>
              <a:rPr lang="sv-FI" sz="3800" b="1" dirty="0"/>
              <a:t>Matviner</a:t>
            </a:r>
          </a:p>
          <a:p>
            <a:r>
              <a:rPr lang="sv-FI" sz="3800" dirty="0"/>
              <a:t>909517	Nadal </a:t>
            </a:r>
            <a:r>
              <a:rPr lang="sv-FI" sz="3800" dirty="0" err="1"/>
              <a:t>Reserva</a:t>
            </a:r>
            <a:r>
              <a:rPr lang="sv-FI" sz="3800" dirty="0"/>
              <a:t> </a:t>
            </a:r>
            <a:r>
              <a:rPr lang="sv-FI" sz="3800" dirty="0" err="1"/>
              <a:t>Corpinnat</a:t>
            </a:r>
            <a:r>
              <a:rPr lang="sv-FI" sz="3800" dirty="0"/>
              <a:t> </a:t>
            </a:r>
            <a:r>
              <a:rPr lang="sv-FI" sz="3800" dirty="0" err="1"/>
              <a:t>Brut</a:t>
            </a:r>
            <a:r>
              <a:rPr lang="sv-FI" sz="3800" dirty="0"/>
              <a:t>			D.O. </a:t>
            </a:r>
            <a:r>
              <a:rPr lang="sv-FI" sz="3800" dirty="0" err="1"/>
              <a:t>Corpinnat</a:t>
            </a:r>
            <a:r>
              <a:rPr lang="sv-FI" sz="3800" dirty="0"/>
              <a:t>			18,00</a:t>
            </a:r>
          </a:p>
          <a:p>
            <a:r>
              <a:rPr lang="sv-FI" sz="3800" dirty="0"/>
              <a:t>953283	</a:t>
            </a:r>
            <a:r>
              <a:rPr lang="sv-FI" sz="3800" dirty="0" err="1"/>
              <a:t>Hermanos</a:t>
            </a:r>
            <a:r>
              <a:rPr lang="sv-FI" sz="3800" dirty="0"/>
              <a:t> </a:t>
            </a:r>
            <a:r>
              <a:rPr lang="sv-FI" sz="3800" dirty="0" err="1"/>
              <a:t>Lurton</a:t>
            </a:r>
            <a:r>
              <a:rPr lang="sv-FI" sz="3800" dirty="0"/>
              <a:t> </a:t>
            </a:r>
            <a:r>
              <a:rPr lang="sv-FI" sz="3800" dirty="0" err="1"/>
              <a:t>Organic</a:t>
            </a:r>
            <a:r>
              <a:rPr lang="sv-FI" sz="3800" dirty="0"/>
              <a:t> 2018		D.O. Toro			14,98</a:t>
            </a:r>
          </a:p>
          <a:p>
            <a:pPr marL="0" indent="0">
              <a:buNone/>
            </a:pPr>
            <a:r>
              <a:rPr lang="sv-FI" sz="3800" dirty="0"/>
              <a:t>   574857	</a:t>
            </a:r>
            <a:r>
              <a:rPr lang="sv-FI" sz="3800" dirty="0" err="1"/>
              <a:t>Lagrima</a:t>
            </a:r>
            <a:r>
              <a:rPr lang="sv-FI" sz="3800" dirty="0"/>
              <a:t> de </a:t>
            </a:r>
            <a:r>
              <a:rPr lang="sv-FI" sz="3800" dirty="0" err="1"/>
              <a:t>Vitalis</a:t>
            </a:r>
            <a:r>
              <a:rPr lang="sv-FI" sz="3800" dirty="0"/>
              <a:t> </a:t>
            </a:r>
            <a:r>
              <a:rPr lang="sv-FI" sz="3800" dirty="0" err="1"/>
              <a:t>Albarin</a:t>
            </a:r>
            <a:r>
              <a:rPr lang="sv-FI" sz="3800" dirty="0"/>
              <a:t> 2019		11,49D.O. Tierra de Leon	14,98</a:t>
            </a:r>
          </a:p>
          <a:p>
            <a:pPr marL="0" indent="0">
              <a:buNone/>
            </a:pPr>
            <a:r>
              <a:rPr lang="sv-FI" sz="3800" dirty="0"/>
              <a:t>   336016	Torres </a:t>
            </a:r>
            <a:r>
              <a:rPr lang="sv-FI" sz="3800" dirty="0" err="1"/>
              <a:t>Floralis</a:t>
            </a:r>
            <a:r>
              <a:rPr lang="sv-FI" sz="3800" dirty="0"/>
              <a:t> </a:t>
            </a:r>
            <a:r>
              <a:rPr lang="sv-FI" sz="3800" dirty="0" err="1"/>
              <a:t>Moscatel</a:t>
            </a:r>
            <a:r>
              <a:rPr lang="sv-FI" sz="3800" dirty="0"/>
              <a:t> Oro			</a:t>
            </a:r>
            <a:r>
              <a:rPr lang="sv-FI" sz="3800" dirty="0" err="1"/>
              <a:t>Penedes</a:t>
            </a:r>
            <a:r>
              <a:rPr lang="sv-FI" sz="3800" dirty="0"/>
              <a:t>			11,49</a:t>
            </a:r>
          </a:p>
          <a:p>
            <a:pPr marL="0" indent="0">
              <a:buNone/>
            </a:pP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218680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78E462C-4249-4AFB-88F4-D4CA7A51E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6422848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C59EDF-5A1E-404D-B55D-8AEA5D8D6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4A6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FEE0385D-4151-43AA-9C6B-0365E1031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557784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9DBED7A3-D39C-4E18-9AA8-82D7D9D1C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395592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5A5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B2F854-C8CB-4D4D-BBAB-8DFCD34DE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06627" y="-778476"/>
            <a:ext cx="12698627" cy="7002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500" dirty="0" err="1"/>
              <a:t>För</a:t>
            </a:r>
            <a:r>
              <a:rPr lang="en-GB" sz="500" dirty="0"/>
              <a:t> </a:t>
            </a:r>
            <a:r>
              <a:rPr lang="en-GB" sz="500" dirty="0" err="1"/>
              <a:t>några</a:t>
            </a:r>
            <a:r>
              <a:rPr lang="en-GB" sz="500" dirty="0"/>
              <a:t> </a:t>
            </a:r>
            <a:r>
              <a:rPr lang="en-GB" sz="500" dirty="0" err="1"/>
              <a:t>år</a:t>
            </a:r>
            <a:r>
              <a:rPr lang="en-GB" sz="500" dirty="0"/>
              <a:t> sedan slog sig 9 </a:t>
            </a:r>
            <a:r>
              <a:rPr lang="en-GB" sz="500" dirty="0" err="1"/>
              <a:t>små</a:t>
            </a:r>
            <a:r>
              <a:rPr lang="en-GB" sz="500" dirty="0"/>
              <a:t> </a:t>
            </a:r>
            <a:r>
              <a:rPr lang="en-GB" sz="500" dirty="0" err="1"/>
              <a:t>och</a:t>
            </a:r>
            <a:r>
              <a:rPr lang="en-GB" sz="500" dirty="0"/>
              <a:t> </a:t>
            </a:r>
            <a:r>
              <a:rPr lang="en-GB" sz="500" dirty="0" err="1"/>
              <a:t>medelstora</a:t>
            </a:r>
            <a:r>
              <a:rPr lang="en-GB" sz="500" dirty="0"/>
              <a:t> </a:t>
            </a:r>
            <a:r>
              <a:rPr lang="en-GB" sz="500" dirty="0" err="1"/>
              <a:t>Dricks</a:t>
            </a:r>
            <a:r>
              <a:rPr lang="en-GB" sz="500" dirty="0"/>
              <a:t> vid 6-9 grader </a:t>
            </a:r>
            <a:r>
              <a:rPr lang="en-GB" sz="500" dirty="0" err="1"/>
              <a:t>som</a:t>
            </a:r>
            <a:r>
              <a:rPr lang="en-GB" sz="500" dirty="0"/>
              <a:t> </a:t>
            </a:r>
            <a:r>
              <a:rPr lang="en-GB" sz="500" dirty="0" err="1"/>
              <a:t>aperitiv</a:t>
            </a:r>
            <a:r>
              <a:rPr lang="en-GB" sz="500" dirty="0"/>
              <a:t> </a:t>
            </a:r>
            <a:r>
              <a:rPr lang="en-GB" sz="500" dirty="0" err="1"/>
              <a:t>och</a:t>
            </a:r>
            <a:r>
              <a:rPr lang="en-GB" sz="500" dirty="0"/>
              <a:t> till </a:t>
            </a:r>
            <a:r>
              <a:rPr lang="en-GB" sz="500" dirty="0" err="1"/>
              <a:t>fisk</a:t>
            </a:r>
            <a:r>
              <a:rPr lang="en-GB" sz="500" dirty="0"/>
              <a:t>- </a:t>
            </a:r>
            <a:r>
              <a:rPr lang="en-GB" sz="500" dirty="0" err="1"/>
              <a:t>och</a:t>
            </a:r>
            <a:r>
              <a:rPr lang="en-GB" sz="500" dirty="0"/>
              <a:t> </a:t>
            </a:r>
            <a:r>
              <a:rPr lang="en-GB" sz="500" dirty="0" err="1"/>
              <a:t>skaldjursrätter</a:t>
            </a:r>
            <a:r>
              <a:rPr lang="en-GB" sz="500" dirty="0"/>
              <a:t>-</a:t>
            </a:r>
          </a:p>
          <a:p>
            <a:endParaRPr lang="en-GB" sz="500" dirty="0"/>
          </a:p>
          <a:p>
            <a:endParaRPr lang="sv-FI" sz="50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33483A1-730F-400B-8821-5642AD317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35242"/>
            <a:ext cx="10515600" cy="834189"/>
          </a:xfrm>
        </p:spPr>
        <p:txBody>
          <a:bodyPr>
            <a:normAutofit/>
          </a:bodyPr>
          <a:lstStyle/>
          <a:p>
            <a:r>
              <a:rPr lang="en-GB" sz="2800" b="1" dirty="0"/>
              <a:t>                    </a:t>
            </a:r>
            <a:endParaRPr lang="sv-FI" sz="2800" b="1" dirty="0"/>
          </a:p>
        </p:txBody>
      </p:sp>
    </p:spTree>
    <p:extLst>
      <p:ext uri="{BB962C8B-B14F-4D97-AF65-F5344CB8AC3E}">
        <p14:creationId xmlns:p14="http://schemas.microsoft.com/office/powerpoint/2010/main" val="375108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ED2E06BE-8601-45BD-8A07-E7658F016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7607"/>
            <a:ext cx="10014397" cy="3786607"/>
          </a:xfrm>
        </p:spPr>
        <p:txBody>
          <a:bodyPr>
            <a:normAutofit/>
          </a:bodyPr>
          <a:lstStyle/>
          <a:p>
            <a:r>
              <a:rPr lang="en-GB" sz="2400" dirty="0"/>
              <a:t>                       </a:t>
            </a:r>
            <a:endParaRPr lang="sv-FI" sz="24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0FBC5B-9699-41DD-AD06-642318FCB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1421"/>
            <a:ext cx="12192001" cy="5414212"/>
          </a:xfrm>
        </p:spPr>
        <p:txBody>
          <a:bodyPr>
            <a:normAutofit/>
          </a:bodyPr>
          <a:lstStyle/>
          <a:p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b="1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sv-FI" sz="2400" dirty="0"/>
          </a:p>
        </p:txBody>
      </p:sp>
    </p:spTree>
    <p:extLst>
      <p:ext uri="{BB962C8B-B14F-4D97-AF65-F5344CB8AC3E}">
        <p14:creationId xmlns:p14="http://schemas.microsoft.com/office/powerpoint/2010/main" val="879335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050228-2E4F-4DD8-A168-2BF65BB24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4868"/>
          </a:xfrm>
        </p:spPr>
        <p:txBody>
          <a:bodyPr>
            <a:noAutofit/>
          </a:bodyPr>
          <a:lstStyle/>
          <a:p>
            <a:r>
              <a:rPr lang="en-GB" sz="2800" dirty="0"/>
              <a:t>                                     </a:t>
            </a:r>
            <a:endParaRPr lang="sv-FI" sz="32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84E58F-180C-4158-8AB5-009495C58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3" y="1090247"/>
            <a:ext cx="11966917" cy="5683347"/>
          </a:xfrm>
        </p:spPr>
        <p:txBody>
          <a:bodyPr>
            <a:normAutofit/>
          </a:bodyPr>
          <a:lstStyle/>
          <a:p>
            <a:endParaRPr lang="sv-FI" sz="2400" dirty="0"/>
          </a:p>
        </p:txBody>
      </p:sp>
    </p:spTree>
    <p:extLst>
      <p:ext uri="{BB962C8B-B14F-4D97-AF65-F5344CB8AC3E}">
        <p14:creationId xmlns:p14="http://schemas.microsoft.com/office/powerpoint/2010/main" val="382327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C3119E-FE76-42BA-83B9-DE6E64E76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358"/>
          </a:xfrm>
        </p:spPr>
        <p:txBody>
          <a:bodyPr>
            <a:normAutofit/>
          </a:bodyPr>
          <a:lstStyle/>
          <a:p>
            <a:r>
              <a:rPr lang="en-GB" sz="3200" dirty="0"/>
              <a:t>                                </a:t>
            </a:r>
            <a:r>
              <a:rPr lang="en-GB" sz="3200" b="1" dirty="0" err="1"/>
              <a:t>Kvällens</a:t>
            </a:r>
            <a:r>
              <a:rPr lang="en-GB" sz="3200" b="1" dirty="0"/>
              <a:t> </a:t>
            </a:r>
            <a:r>
              <a:rPr lang="en-GB" sz="3200" b="1" dirty="0" err="1"/>
              <a:t>viner</a:t>
            </a:r>
            <a:endParaRPr lang="sv-FI" sz="32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0C9F7D-583E-4D20-855D-4D9B3B0EB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951" y="1139485"/>
            <a:ext cx="11648049" cy="5353389"/>
          </a:xfrm>
        </p:spPr>
        <p:txBody>
          <a:bodyPr>
            <a:normAutofit fontScale="25000" lnSpcReduction="20000"/>
          </a:bodyPr>
          <a:lstStyle/>
          <a:p>
            <a:pPr marL="1828800" lvl="4" indent="0">
              <a:buNone/>
            </a:pPr>
            <a:endParaRPr lang="sv-FI" sz="3800" b="1" dirty="0"/>
          </a:p>
          <a:p>
            <a:pPr marL="1828800" lvl="4" indent="0">
              <a:buNone/>
            </a:pPr>
            <a:r>
              <a:rPr lang="sv-FI" sz="9600" b="1" dirty="0" err="1"/>
              <a:t>Tasting</a:t>
            </a:r>
            <a:r>
              <a:rPr lang="sv-FI" sz="9600" b="1" dirty="0"/>
              <a:t> viner</a:t>
            </a:r>
          </a:p>
          <a:p>
            <a:r>
              <a:rPr lang="sv-FI" sz="9600" dirty="0"/>
              <a:t>567927      	</a:t>
            </a:r>
            <a:r>
              <a:rPr lang="sv-FI" sz="9600" dirty="0" err="1"/>
              <a:t>Pazo</a:t>
            </a:r>
            <a:r>
              <a:rPr lang="sv-FI" sz="9600" dirty="0"/>
              <a:t> de </a:t>
            </a:r>
            <a:r>
              <a:rPr lang="sv-FI" sz="9600" dirty="0" err="1"/>
              <a:t>Villarei</a:t>
            </a:r>
            <a:r>
              <a:rPr lang="sv-FI" sz="9600" dirty="0"/>
              <a:t> </a:t>
            </a:r>
            <a:r>
              <a:rPr lang="sv-FI" sz="9600" dirty="0" err="1"/>
              <a:t>Albariño</a:t>
            </a:r>
            <a:r>
              <a:rPr lang="sv-FI" sz="9600" dirty="0"/>
              <a:t> 2018	            		D.O. Rias </a:t>
            </a:r>
            <a:r>
              <a:rPr lang="sv-FI" sz="9600" dirty="0" err="1"/>
              <a:t>Baixas</a:t>
            </a:r>
            <a:r>
              <a:rPr lang="sv-FI" sz="9600" dirty="0"/>
              <a:t> </a:t>
            </a:r>
          </a:p>
          <a:p>
            <a:r>
              <a:rPr lang="sv-FI" sz="9600" dirty="0"/>
              <a:t>565877	</a:t>
            </a:r>
            <a:r>
              <a:rPr lang="sv-FI" sz="9600" dirty="0" err="1"/>
              <a:t>Hiruzta</a:t>
            </a:r>
            <a:r>
              <a:rPr lang="sv-FI" sz="9600" dirty="0"/>
              <a:t> </a:t>
            </a:r>
            <a:r>
              <a:rPr lang="sv-FI" sz="9600" dirty="0" err="1"/>
              <a:t>Txakolina</a:t>
            </a:r>
            <a:r>
              <a:rPr lang="sv-FI" sz="9600" dirty="0"/>
              <a:t> 2018 		    	  	D.0.  </a:t>
            </a:r>
            <a:r>
              <a:rPr lang="sv-FI" sz="9600" dirty="0" err="1"/>
              <a:t>GetariakoTxakolina</a:t>
            </a:r>
            <a:endParaRPr lang="sv-FI" sz="9600" dirty="0"/>
          </a:p>
          <a:p>
            <a:r>
              <a:rPr lang="sv-FI" sz="9600" dirty="0"/>
              <a:t>584807	</a:t>
            </a:r>
            <a:r>
              <a:rPr lang="sv-FI" sz="9600" dirty="0" err="1"/>
              <a:t>Muga</a:t>
            </a:r>
            <a:r>
              <a:rPr lang="sv-FI" sz="9600" dirty="0"/>
              <a:t> Blanco Rioja 2016		    		</a:t>
            </a:r>
            <a:r>
              <a:rPr lang="sv-FI" sz="9600" dirty="0" err="1"/>
              <a:t>D.O.Ca</a:t>
            </a:r>
            <a:r>
              <a:rPr lang="sv-FI" sz="9600" dirty="0"/>
              <a:t>. Rioja		 </a:t>
            </a:r>
          </a:p>
          <a:p>
            <a:r>
              <a:rPr lang="sv-FI" sz="9600" dirty="0"/>
              <a:t>486277	</a:t>
            </a:r>
            <a:r>
              <a:rPr lang="sv-FI" sz="9600" dirty="0" err="1"/>
              <a:t>Calius</a:t>
            </a:r>
            <a:r>
              <a:rPr lang="sv-FI" sz="9600" dirty="0"/>
              <a:t> Tinto 2017		               		D.O. Valle de </a:t>
            </a:r>
            <a:r>
              <a:rPr lang="sv-FI" sz="9600" dirty="0" err="1"/>
              <a:t>Guimar</a:t>
            </a:r>
            <a:endParaRPr lang="sv-FI" sz="9600" dirty="0"/>
          </a:p>
          <a:p>
            <a:r>
              <a:rPr lang="sv-FI" sz="9600" dirty="0"/>
              <a:t>452277	Regina </a:t>
            </a:r>
            <a:r>
              <a:rPr lang="sv-FI" sz="9600" dirty="0" err="1"/>
              <a:t>Viarum</a:t>
            </a:r>
            <a:r>
              <a:rPr lang="sv-FI" sz="9600" dirty="0"/>
              <a:t> </a:t>
            </a:r>
            <a:r>
              <a:rPr lang="sv-FI" sz="9600" dirty="0" err="1"/>
              <a:t>Mencia</a:t>
            </a:r>
            <a:r>
              <a:rPr lang="sv-FI" sz="9600" dirty="0"/>
              <a:t> 2016	   	    		D.O. </a:t>
            </a:r>
            <a:r>
              <a:rPr lang="sv-FI" sz="9600" dirty="0" err="1"/>
              <a:t>Ribeira</a:t>
            </a:r>
            <a:r>
              <a:rPr lang="sv-FI" sz="9600" dirty="0"/>
              <a:t> </a:t>
            </a:r>
            <a:r>
              <a:rPr lang="sv-FI" sz="9600" dirty="0" err="1"/>
              <a:t>Sacra</a:t>
            </a:r>
            <a:r>
              <a:rPr lang="sv-FI" sz="9600" dirty="0"/>
              <a:t>	</a:t>
            </a:r>
          </a:p>
          <a:p>
            <a:r>
              <a:rPr lang="sv-FI" sz="9600" dirty="0"/>
              <a:t>914177	</a:t>
            </a:r>
            <a:r>
              <a:rPr lang="sv-FI" sz="9600" dirty="0" err="1"/>
              <a:t>Honoro</a:t>
            </a:r>
            <a:r>
              <a:rPr lang="sv-FI" sz="9600" dirty="0"/>
              <a:t> Vera </a:t>
            </a:r>
            <a:r>
              <a:rPr lang="sv-FI" sz="9600" dirty="0" err="1"/>
              <a:t>Monastrell</a:t>
            </a:r>
            <a:r>
              <a:rPr lang="sv-FI" sz="9600" dirty="0"/>
              <a:t> </a:t>
            </a:r>
            <a:r>
              <a:rPr lang="sv-FI" sz="9600" dirty="0" err="1"/>
              <a:t>Organic</a:t>
            </a:r>
            <a:r>
              <a:rPr lang="sv-FI" sz="9600" dirty="0"/>
              <a:t>  	             		D.O. </a:t>
            </a:r>
            <a:r>
              <a:rPr lang="sv-FI" sz="9600" dirty="0" err="1"/>
              <a:t>Jumilla</a:t>
            </a:r>
            <a:r>
              <a:rPr lang="sv-FI" sz="9600" dirty="0"/>
              <a:t> </a:t>
            </a:r>
          </a:p>
          <a:p>
            <a:endParaRPr lang="sv-FI" sz="9600" dirty="0"/>
          </a:p>
          <a:p>
            <a:pPr marL="1828800" lvl="4" indent="0">
              <a:buNone/>
            </a:pPr>
            <a:r>
              <a:rPr lang="sv-FI" sz="9600" b="1" dirty="0"/>
              <a:t>Matviner</a:t>
            </a:r>
          </a:p>
          <a:p>
            <a:r>
              <a:rPr lang="sv-FI" sz="9600" dirty="0"/>
              <a:t>909517	Nadal </a:t>
            </a:r>
            <a:r>
              <a:rPr lang="sv-FI" sz="9600" dirty="0" err="1"/>
              <a:t>Reserva</a:t>
            </a:r>
            <a:r>
              <a:rPr lang="sv-FI" sz="9600" dirty="0"/>
              <a:t> </a:t>
            </a:r>
            <a:r>
              <a:rPr lang="sv-FI" sz="9600" dirty="0" err="1"/>
              <a:t>Corpinnat</a:t>
            </a:r>
            <a:r>
              <a:rPr lang="sv-FI" sz="9600" dirty="0"/>
              <a:t> </a:t>
            </a:r>
            <a:r>
              <a:rPr lang="sv-FI" sz="9600" dirty="0" err="1"/>
              <a:t>Brut</a:t>
            </a:r>
            <a:r>
              <a:rPr lang="sv-FI" sz="9600" dirty="0"/>
              <a:t>				D.O. </a:t>
            </a:r>
            <a:r>
              <a:rPr lang="sv-FI" sz="9600" dirty="0" err="1"/>
              <a:t>Corpinnat</a:t>
            </a:r>
            <a:endParaRPr lang="sv-FI" sz="9600" dirty="0"/>
          </a:p>
          <a:p>
            <a:r>
              <a:rPr lang="sv-FI" sz="9600" dirty="0"/>
              <a:t>953283	</a:t>
            </a:r>
            <a:r>
              <a:rPr lang="sv-FI" sz="9600" dirty="0" err="1"/>
              <a:t>Hermanos</a:t>
            </a:r>
            <a:r>
              <a:rPr lang="sv-FI" sz="9600" dirty="0"/>
              <a:t> </a:t>
            </a:r>
            <a:r>
              <a:rPr lang="sv-FI" sz="9600" dirty="0" err="1"/>
              <a:t>Lurton</a:t>
            </a:r>
            <a:r>
              <a:rPr lang="sv-FI" sz="9600" dirty="0"/>
              <a:t> </a:t>
            </a:r>
            <a:r>
              <a:rPr lang="sv-FI" sz="9600" dirty="0" err="1"/>
              <a:t>Organic</a:t>
            </a:r>
            <a:r>
              <a:rPr lang="sv-FI" sz="9600" dirty="0"/>
              <a:t> 2018			D.O. Toro</a:t>
            </a:r>
          </a:p>
          <a:p>
            <a:pPr marL="0" indent="0">
              <a:buNone/>
            </a:pPr>
            <a:r>
              <a:rPr lang="sv-FI" sz="9600" dirty="0"/>
              <a:t>   574857	</a:t>
            </a:r>
            <a:r>
              <a:rPr lang="sv-FI" sz="9600" dirty="0" err="1"/>
              <a:t>Lagrima</a:t>
            </a:r>
            <a:r>
              <a:rPr lang="sv-FI" sz="9600" dirty="0"/>
              <a:t> de </a:t>
            </a:r>
            <a:r>
              <a:rPr lang="sv-FI" sz="9600" dirty="0" err="1"/>
              <a:t>Vitalis</a:t>
            </a:r>
            <a:r>
              <a:rPr lang="sv-FI" sz="9600" dirty="0"/>
              <a:t> </a:t>
            </a:r>
            <a:r>
              <a:rPr lang="sv-FI" sz="9600" dirty="0" err="1"/>
              <a:t>Albarin</a:t>
            </a:r>
            <a:r>
              <a:rPr lang="sv-FI" sz="9600" dirty="0"/>
              <a:t> 2019			D.O. Tierra de Leon	</a:t>
            </a:r>
          </a:p>
          <a:p>
            <a:r>
              <a:rPr lang="sv-FI" sz="9600" dirty="0"/>
              <a:t>336016	Torres Floraris </a:t>
            </a:r>
            <a:r>
              <a:rPr lang="sv-FI" sz="9600" dirty="0" err="1"/>
              <a:t>Moscatel</a:t>
            </a:r>
            <a:r>
              <a:rPr lang="sv-FI" sz="9600" dirty="0"/>
              <a:t> Oro		    		</a:t>
            </a:r>
            <a:r>
              <a:rPr lang="sv-FI" sz="9600" dirty="0" err="1"/>
              <a:t>Penedes</a:t>
            </a:r>
            <a:endParaRPr lang="sv-FI" sz="9600" dirty="0"/>
          </a:p>
          <a:p>
            <a:endParaRPr lang="sv-FI" dirty="0"/>
          </a:p>
          <a:p>
            <a:endParaRPr lang="sv-FI" dirty="0"/>
          </a:p>
          <a:p>
            <a:pPr marL="0" indent="0">
              <a:buNone/>
            </a:pPr>
            <a:r>
              <a:rPr lang="sv-FI" dirty="0"/>
              <a:t>		 </a:t>
            </a:r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23599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CFF124-A82A-47B6-A305-D50138F9B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1"/>
            <a:ext cx="11647714" cy="484578"/>
          </a:xfrm>
        </p:spPr>
        <p:txBody>
          <a:bodyPr>
            <a:normAutofit fontScale="90000"/>
          </a:bodyPr>
          <a:lstStyle/>
          <a:p>
            <a:r>
              <a:rPr lang="en-GB" sz="2800" b="1" dirty="0"/>
              <a:t>                 </a:t>
            </a:r>
            <a:br>
              <a:rPr lang="en-GB" sz="2800" b="1" dirty="0"/>
            </a:br>
            <a:r>
              <a:rPr lang="en-GB" sz="2800" b="1" dirty="0"/>
              <a:t>                                     </a:t>
            </a:r>
            <a:r>
              <a:rPr lang="en-GB" sz="2700" b="1" dirty="0"/>
              <a:t>Rias </a:t>
            </a:r>
            <a:r>
              <a:rPr lang="en-GB" sz="2700" b="1" dirty="0" err="1"/>
              <a:t>Baixas</a:t>
            </a:r>
            <a:r>
              <a:rPr lang="en-GB" sz="2700" b="1" dirty="0"/>
              <a:t>/</a:t>
            </a:r>
            <a:r>
              <a:rPr lang="en-GB" sz="2700" b="1" dirty="0" err="1"/>
              <a:t>Albariño</a:t>
            </a:r>
            <a:r>
              <a:rPr lang="en-GB" sz="2700" b="1" dirty="0"/>
              <a:t> </a:t>
            </a:r>
            <a:br>
              <a:rPr lang="en-GB" sz="2800" b="1" dirty="0"/>
            </a:br>
            <a:endParaRPr lang="sv-FI" sz="28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1FB632-2790-4DF2-AC22-36F48FAAC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484578"/>
            <a:ext cx="11887199" cy="7091880"/>
          </a:xfrm>
        </p:spPr>
        <p:txBody>
          <a:bodyPr>
            <a:normAutofit fontScale="25000" lnSpcReduction="20000"/>
          </a:bodyPr>
          <a:lstStyle/>
          <a:p>
            <a:endParaRPr lang="en-GB" sz="7200" dirty="0"/>
          </a:p>
          <a:p>
            <a:r>
              <a:rPr lang="en-GB" sz="7200" dirty="0" err="1"/>
              <a:t>Vitvinsdistrikt</a:t>
            </a:r>
            <a:r>
              <a:rPr lang="en-GB" sz="7200" dirty="0"/>
              <a:t> (</a:t>
            </a:r>
            <a:r>
              <a:rPr lang="en-GB" sz="7200" dirty="0" err="1"/>
              <a:t>över</a:t>
            </a:r>
            <a:r>
              <a:rPr lang="en-GB" sz="7200" dirty="0"/>
              <a:t> 90% ) </a:t>
            </a:r>
            <a:r>
              <a:rPr lang="en-GB" sz="7200" dirty="0" err="1"/>
              <a:t>beläget</a:t>
            </a:r>
            <a:r>
              <a:rPr lang="en-GB" sz="7200" dirty="0"/>
              <a:t> </a:t>
            </a:r>
            <a:r>
              <a:rPr lang="en-GB" sz="7200" dirty="0" err="1"/>
              <a:t>i</a:t>
            </a:r>
            <a:r>
              <a:rPr lang="en-GB" sz="7200" dirty="0"/>
              <a:t> </a:t>
            </a:r>
            <a:r>
              <a:rPr lang="en-GB" sz="7200" dirty="0" err="1"/>
              <a:t>nordvästra</a:t>
            </a:r>
            <a:r>
              <a:rPr lang="en-GB" sz="7200" dirty="0"/>
              <a:t> </a:t>
            </a:r>
            <a:r>
              <a:rPr lang="en-GB" sz="7200" dirty="0" err="1"/>
              <a:t>Spanien</a:t>
            </a:r>
            <a:r>
              <a:rPr lang="en-GB" sz="7200" dirty="0"/>
              <a:t>, </a:t>
            </a:r>
            <a:r>
              <a:rPr lang="en-GB" sz="7200" dirty="0" err="1"/>
              <a:t>Galicien</a:t>
            </a:r>
            <a:r>
              <a:rPr lang="en-GB" sz="7200" dirty="0"/>
              <a:t> </a:t>
            </a:r>
            <a:r>
              <a:rPr lang="en-GB" sz="7200" dirty="0" err="1"/>
              <a:t>strax</a:t>
            </a:r>
            <a:r>
              <a:rPr lang="en-GB" sz="7200" dirty="0"/>
              <a:t> </a:t>
            </a:r>
            <a:r>
              <a:rPr lang="en-GB" sz="7200" dirty="0" err="1"/>
              <a:t>norr</a:t>
            </a:r>
            <a:r>
              <a:rPr lang="en-GB" sz="7200" dirty="0"/>
              <a:t> om Portugal</a:t>
            </a:r>
            <a:r>
              <a:rPr lang="en-GB" sz="7200" b="1" dirty="0"/>
              <a:t>. (</a:t>
            </a:r>
            <a:r>
              <a:rPr lang="en-GB" sz="7200" dirty="0"/>
              <a:t>D.O 1988),</a:t>
            </a:r>
          </a:p>
          <a:p>
            <a:r>
              <a:rPr lang="en-GB" sz="7200" dirty="0" err="1"/>
              <a:t>Floden</a:t>
            </a:r>
            <a:r>
              <a:rPr lang="en-GB" sz="7200" dirty="0"/>
              <a:t> </a:t>
            </a:r>
            <a:r>
              <a:rPr lang="en-GB" sz="7200" dirty="0" err="1"/>
              <a:t>Miño</a:t>
            </a:r>
            <a:r>
              <a:rPr lang="en-GB" sz="7200" dirty="0"/>
              <a:t> </a:t>
            </a:r>
            <a:r>
              <a:rPr lang="en-GB" sz="7200" dirty="0" err="1"/>
              <a:t>flyter</a:t>
            </a:r>
            <a:r>
              <a:rPr lang="en-GB" sz="7200" dirty="0"/>
              <a:t> </a:t>
            </a:r>
            <a:r>
              <a:rPr lang="en-GB" sz="7200" dirty="0" err="1"/>
              <a:t>igenom</a:t>
            </a:r>
            <a:r>
              <a:rPr lang="en-GB" sz="7200" dirty="0"/>
              <a:t> </a:t>
            </a:r>
            <a:r>
              <a:rPr lang="en-GB" sz="7200" dirty="0" err="1"/>
              <a:t>området</a:t>
            </a:r>
            <a:r>
              <a:rPr lang="en-GB" sz="7200" dirty="0"/>
              <a:t> </a:t>
            </a:r>
            <a:r>
              <a:rPr lang="en-GB" sz="7200" dirty="0" err="1"/>
              <a:t>och</a:t>
            </a:r>
            <a:r>
              <a:rPr lang="en-GB" sz="7200" dirty="0"/>
              <a:t> </a:t>
            </a:r>
            <a:r>
              <a:rPr lang="en-GB" sz="7200" dirty="0" err="1"/>
              <a:t>jordmånen</a:t>
            </a:r>
            <a:r>
              <a:rPr lang="en-GB" sz="7200" dirty="0"/>
              <a:t> </a:t>
            </a:r>
            <a:r>
              <a:rPr lang="en-GB" sz="7200" dirty="0" err="1"/>
              <a:t>består</a:t>
            </a:r>
            <a:r>
              <a:rPr lang="en-GB" sz="7200" dirty="0"/>
              <a:t> </a:t>
            </a:r>
            <a:r>
              <a:rPr lang="en-GB" sz="7200" dirty="0" err="1"/>
              <a:t>främst</a:t>
            </a:r>
            <a:r>
              <a:rPr lang="en-GB" sz="7200" dirty="0"/>
              <a:t> </a:t>
            </a:r>
            <a:r>
              <a:rPr lang="en-GB" sz="7200" dirty="0" err="1"/>
              <a:t>av</a:t>
            </a:r>
            <a:r>
              <a:rPr lang="en-GB" sz="7200" dirty="0"/>
              <a:t> alluvial </a:t>
            </a:r>
            <a:r>
              <a:rPr lang="en-GB" sz="7200" dirty="0" err="1"/>
              <a:t>lera</a:t>
            </a:r>
            <a:r>
              <a:rPr lang="en-GB" sz="7200" dirty="0"/>
              <a:t> sand </a:t>
            </a:r>
            <a:r>
              <a:rPr lang="en-GB" sz="7200" dirty="0" err="1"/>
              <a:t>och</a:t>
            </a:r>
            <a:r>
              <a:rPr lang="en-GB" sz="7200" dirty="0"/>
              <a:t> </a:t>
            </a:r>
            <a:r>
              <a:rPr lang="en-GB" sz="7200" dirty="0" err="1"/>
              <a:t>granit</a:t>
            </a:r>
            <a:r>
              <a:rPr lang="en-GB" sz="7200" dirty="0"/>
              <a:t>. </a:t>
            </a:r>
          </a:p>
          <a:p>
            <a:r>
              <a:rPr lang="en-GB" sz="7200" dirty="0" err="1"/>
              <a:t>Atlantklimat</a:t>
            </a:r>
            <a:r>
              <a:rPr lang="en-GB" sz="7200" dirty="0"/>
              <a:t> </a:t>
            </a:r>
            <a:r>
              <a:rPr lang="en-GB" sz="7200" dirty="0" err="1"/>
              <a:t>fuktigt</a:t>
            </a:r>
            <a:r>
              <a:rPr lang="en-GB" sz="7200" dirty="0"/>
              <a:t>, milt (</a:t>
            </a:r>
            <a:r>
              <a:rPr lang="en-GB" sz="7200" dirty="0" err="1"/>
              <a:t>medeltemp</a:t>
            </a:r>
            <a:r>
              <a:rPr lang="en-GB" sz="7200" dirty="0"/>
              <a:t>. 11 grader) med </a:t>
            </a:r>
            <a:r>
              <a:rPr lang="en-GB" sz="7200" dirty="0" err="1"/>
              <a:t>upp</a:t>
            </a:r>
            <a:r>
              <a:rPr lang="en-GB" sz="7200" dirty="0"/>
              <a:t> till 2000 mm </a:t>
            </a:r>
            <a:r>
              <a:rPr lang="en-GB" sz="7200" dirty="0" err="1"/>
              <a:t>regn</a:t>
            </a:r>
            <a:r>
              <a:rPr lang="en-GB" sz="7200" dirty="0"/>
              <a:t>/</a:t>
            </a:r>
            <a:r>
              <a:rPr lang="en-GB" sz="7200" dirty="0" err="1"/>
              <a:t>år</a:t>
            </a:r>
            <a:endParaRPr lang="en-GB" sz="7200" dirty="0"/>
          </a:p>
          <a:p>
            <a:r>
              <a:rPr lang="en-GB" sz="7200" dirty="0" err="1"/>
              <a:t>Huvuddruva</a:t>
            </a:r>
            <a:r>
              <a:rPr lang="en-GB" sz="7200" dirty="0"/>
              <a:t> </a:t>
            </a:r>
            <a:r>
              <a:rPr lang="en-GB" sz="7200" b="1" dirty="0"/>
              <a:t>  </a:t>
            </a:r>
            <a:r>
              <a:rPr lang="en-GB" sz="7200" dirty="0" err="1"/>
              <a:t>är</a:t>
            </a:r>
            <a:r>
              <a:rPr lang="en-GB" sz="7200" dirty="0"/>
              <a:t>  </a:t>
            </a:r>
            <a:r>
              <a:rPr lang="en-GB" sz="7200" dirty="0" err="1"/>
              <a:t>Albariño</a:t>
            </a:r>
            <a:r>
              <a:rPr lang="en-GB" sz="7200" dirty="0"/>
              <a:t>.  </a:t>
            </a:r>
            <a:r>
              <a:rPr lang="en-GB" sz="7200" dirty="0" err="1"/>
              <a:t>Odlas</a:t>
            </a:r>
            <a:r>
              <a:rPr lang="en-GB" sz="7200" dirty="0"/>
              <a:t> </a:t>
            </a:r>
            <a:r>
              <a:rPr lang="en-GB" sz="7200" dirty="0" err="1"/>
              <a:t>oftast</a:t>
            </a:r>
            <a:r>
              <a:rPr lang="en-GB" sz="7200" dirty="0"/>
              <a:t> med pergola </a:t>
            </a:r>
            <a:r>
              <a:rPr lang="en-GB" sz="7200" dirty="0" err="1"/>
              <a:t>uppbindning</a:t>
            </a:r>
            <a:r>
              <a:rPr lang="en-GB" sz="7200" dirty="0"/>
              <a:t>, </a:t>
            </a:r>
            <a:r>
              <a:rPr lang="en-GB" sz="7200" dirty="0" err="1"/>
              <a:t>vilket</a:t>
            </a:r>
            <a:r>
              <a:rPr lang="en-GB" sz="7200" dirty="0"/>
              <a:t> ger bra </a:t>
            </a:r>
            <a:r>
              <a:rPr lang="en-GB" sz="7200" dirty="0" err="1"/>
              <a:t>luftning</a:t>
            </a:r>
            <a:r>
              <a:rPr lang="en-GB" sz="7200" dirty="0"/>
              <a:t>  </a:t>
            </a:r>
            <a:r>
              <a:rPr lang="en-GB" sz="7200" dirty="0" err="1"/>
              <a:t>av</a:t>
            </a:r>
            <a:r>
              <a:rPr lang="en-GB" sz="7200" dirty="0"/>
              <a:t> </a:t>
            </a:r>
            <a:r>
              <a:rPr lang="en-GB" sz="7200" dirty="0" err="1"/>
              <a:t>klasarna</a:t>
            </a:r>
            <a:r>
              <a:rPr lang="en-GB" sz="7200" dirty="0"/>
              <a:t> </a:t>
            </a:r>
            <a:r>
              <a:rPr lang="en-GB" sz="7200" dirty="0" err="1"/>
              <a:t>i</a:t>
            </a:r>
            <a:r>
              <a:rPr lang="en-GB" sz="7200" dirty="0"/>
              <a:t> </a:t>
            </a:r>
          </a:p>
          <a:p>
            <a:r>
              <a:rPr lang="en-GB" sz="7200" dirty="0"/>
              <a:t> det </a:t>
            </a:r>
            <a:r>
              <a:rPr lang="en-GB" sz="7200" dirty="0" err="1"/>
              <a:t>fuktiga</a:t>
            </a:r>
            <a:r>
              <a:rPr lang="en-GB" sz="7200" dirty="0"/>
              <a:t> </a:t>
            </a:r>
            <a:r>
              <a:rPr lang="en-GB" sz="7200" dirty="0" err="1"/>
              <a:t>klimatet</a:t>
            </a:r>
            <a:endParaRPr lang="en-GB" sz="7200" dirty="0"/>
          </a:p>
          <a:p>
            <a:r>
              <a:rPr lang="en-GB" sz="7200" dirty="0" err="1"/>
              <a:t>Druvans</a:t>
            </a:r>
            <a:r>
              <a:rPr lang="en-GB" sz="7200" dirty="0"/>
              <a:t> </a:t>
            </a:r>
            <a:r>
              <a:rPr lang="en-GB" sz="7200" dirty="0" err="1"/>
              <a:t>ursprung</a:t>
            </a:r>
            <a:r>
              <a:rPr lang="en-GB" sz="7200" dirty="0"/>
              <a:t> </a:t>
            </a:r>
            <a:r>
              <a:rPr lang="en-GB" sz="7200" dirty="0" err="1"/>
              <a:t>okänt</a:t>
            </a:r>
            <a:r>
              <a:rPr lang="en-GB" sz="7200" dirty="0"/>
              <a:t>, </a:t>
            </a:r>
            <a:r>
              <a:rPr lang="en-GB" sz="7200" dirty="0" err="1"/>
              <a:t>eventuellt</a:t>
            </a:r>
            <a:r>
              <a:rPr lang="en-GB" sz="7200" dirty="0"/>
              <a:t> Riesling (Alba </a:t>
            </a:r>
            <a:r>
              <a:rPr lang="en-GB" sz="7200" dirty="0" err="1"/>
              <a:t>Riño</a:t>
            </a:r>
            <a:r>
              <a:rPr lang="en-GB" sz="7200" dirty="0"/>
              <a:t>)</a:t>
            </a:r>
          </a:p>
          <a:p>
            <a:r>
              <a:rPr lang="en-GB" sz="7200" dirty="0" err="1"/>
              <a:t>Druvan</a:t>
            </a:r>
            <a:r>
              <a:rPr lang="en-GB" sz="7200" dirty="0"/>
              <a:t> har </a:t>
            </a:r>
            <a:r>
              <a:rPr lang="en-GB" sz="7200" dirty="0" err="1"/>
              <a:t>ett</a:t>
            </a:r>
            <a:r>
              <a:rPr lang="en-GB" sz="7200" dirty="0"/>
              <a:t> </a:t>
            </a:r>
            <a:r>
              <a:rPr lang="en-GB" sz="7200" dirty="0" err="1"/>
              <a:t>tjockt</a:t>
            </a:r>
            <a:r>
              <a:rPr lang="en-GB" sz="7200" dirty="0"/>
              <a:t> </a:t>
            </a:r>
            <a:r>
              <a:rPr lang="en-GB" sz="7200" dirty="0" err="1"/>
              <a:t>skal</a:t>
            </a:r>
            <a:r>
              <a:rPr lang="en-GB" sz="7200" dirty="0"/>
              <a:t> </a:t>
            </a:r>
            <a:r>
              <a:rPr lang="en-GB" sz="7200" dirty="0" err="1"/>
              <a:t>och</a:t>
            </a:r>
            <a:r>
              <a:rPr lang="en-GB" sz="7200" dirty="0"/>
              <a:t> </a:t>
            </a:r>
            <a:r>
              <a:rPr lang="en-GB" sz="7200" dirty="0" err="1"/>
              <a:t>mognar</a:t>
            </a:r>
            <a:r>
              <a:rPr lang="en-GB" sz="7200" dirty="0"/>
              <a:t> </a:t>
            </a:r>
            <a:r>
              <a:rPr lang="en-GB" sz="7200" dirty="0" err="1"/>
              <a:t>tidigt</a:t>
            </a:r>
            <a:r>
              <a:rPr lang="en-GB" sz="7200" dirty="0"/>
              <a:t>.</a:t>
            </a:r>
            <a:r>
              <a:rPr lang="sv-SE" sz="7200" dirty="0"/>
              <a:t> </a:t>
            </a:r>
            <a:r>
              <a:rPr lang="sv-SE" sz="7200" dirty="0" err="1"/>
              <a:t>Alvarinho</a:t>
            </a:r>
            <a:r>
              <a:rPr lang="sv-SE" sz="7200" dirty="0"/>
              <a:t> odlas i </a:t>
            </a:r>
            <a:r>
              <a:rPr lang="sv-SE" sz="7200" dirty="0" err="1"/>
              <a:t>Vinho</a:t>
            </a:r>
            <a:r>
              <a:rPr lang="sv-SE" sz="7200" dirty="0"/>
              <a:t> Verde regionen i norra Portugal </a:t>
            </a:r>
            <a:endParaRPr lang="en-GB" sz="7200" dirty="0"/>
          </a:p>
          <a:p>
            <a:r>
              <a:rPr lang="en-GB" sz="7200" dirty="0"/>
              <a:t> </a:t>
            </a:r>
            <a:r>
              <a:rPr lang="en-GB" sz="7200" b="1" dirty="0" err="1"/>
              <a:t>Pazo</a:t>
            </a:r>
            <a:r>
              <a:rPr lang="en-GB" sz="7200" b="1" dirty="0"/>
              <a:t> de </a:t>
            </a:r>
            <a:r>
              <a:rPr lang="en-GB" sz="7200" b="1" dirty="0" err="1"/>
              <a:t>Villarei</a:t>
            </a:r>
            <a:r>
              <a:rPr lang="en-GB" sz="7200" b="1" dirty="0"/>
              <a:t> </a:t>
            </a:r>
            <a:r>
              <a:rPr lang="en-GB" sz="7200" b="1" dirty="0" err="1"/>
              <a:t>Albariño</a:t>
            </a:r>
            <a:r>
              <a:rPr lang="en-GB" sz="7200" b="1" dirty="0"/>
              <a:t>  </a:t>
            </a:r>
            <a:r>
              <a:rPr lang="en-GB" sz="7200" dirty="0"/>
              <a:t>(</a:t>
            </a:r>
            <a:r>
              <a:rPr lang="en-GB" sz="7200" dirty="0" err="1"/>
              <a:t>Alkos</a:t>
            </a:r>
            <a:r>
              <a:rPr lang="en-GB" sz="7200" dirty="0"/>
              <a:t> nr </a:t>
            </a:r>
            <a:r>
              <a:rPr lang="sv-FI" sz="7200" dirty="0"/>
              <a:t>567927)</a:t>
            </a:r>
            <a:endParaRPr lang="en-GB" sz="7200" b="1" dirty="0"/>
          </a:p>
          <a:p>
            <a:r>
              <a:rPr lang="en-GB" sz="7200" dirty="0" err="1"/>
              <a:t>Tillverkare</a:t>
            </a:r>
            <a:r>
              <a:rPr lang="en-GB" sz="7200" dirty="0"/>
              <a:t>:     Bodegas </a:t>
            </a:r>
            <a:r>
              <a:rPr lang="en-GB" sz="7200" dirty="0" err="1"/>
              <a:t>Pazo</a:t>
            </a:r>
            <a:r>
              <a:rPr lang="en-GB" sz="7200" dirty="0"/>
              <a:t> de Villareal, S.A.</a:t>
            </a:r>
          </a:p>
          <a:p>
            <a:r>
              <a:rPr lang="en-GB" sz="7200" dirty="0" err="1"/>
              <a:t>Druva</a:t>
            </a:r>
            <a:r>
              <a:rPr lang="en-GB" sz="7200" dirty="0"/>
              <a:t>:		100% </a:t>
            </a:r>
            <a:r>
              <a:rPr lang="en-GB" sz="7200" b="1" dirty="0"/>
              <a:t> </a:t>
            </a:r>
            <a:r>
              <a:rPr lang="en-GB" sz="7200" dirty="0" err="1"/>
              <a:t>Albariño</a:t>
            </a:r>
            <a:endParaRPr lang="en-GB" sz="7200" dirty="0"/>
          </a:p>
          <a:p>
            <a:r>
              <a:rPr lang="en-GB" sz="7200" dirty="0" err="1"/>
              <a:t>Alkohol</a:t>
            </a:r>
            <a:r>
              <a:rPr lang="en-GB" sz="7200" dirty="0"/>
              <a:t>:	13%</a:t>
            </a:r>
          </a:p>
          <a:p>
            <a:r>
              <a:rPr lang="en-GB" sz="7200" dirty="0" err="1"/>
              <a:t>Socker</a:t>
            </a:r>
            <a:r>
              <a:rPr lang="en-GB" sz="7200" dirty="0"/>
              <a:t>:		1 g/l</a:t>
            </a:r>
          </a:p>
          <a:p>
            <a:r>
              <a:rPr lang="en-GB" sz="7200" dirty="0" err="1"/>
              <a:t>Syror</a:t>
            </a:r>
            <a:r>
              <a:rPr lang="en-GB" sz="7200" dirty="0"/>
              <a:t>:		6,2 g/l</a:t>
            </a:r>
          </a:p>
          <a:p>
            <a:r>
              <a:rPr lang="en-GB" sz="7200" dirty="0" err="1"/>
              <a:t>Vinet</a:t>
            </a:r>
            <a:r>
              <a:rPr lang="en-GB" sz="7200" dirty="0"/>
              <a:t> har </a:t>
            </a:r>
            <a:r>
              <a:rPr lang="en-GB" sz="7200" dirty="0" err="1"/>
              <a:t>jäst</a:t>
            </a:r>
            <a:r>
              <a:rPr lang="en-GB" sz="7200" dirty="0"/>
              <a:t> </a:t>
            </a:r>
            <a:r>
              <a:rPr lang="en-GB" sz="7200" dirty="0" err="1"/>
              <a:t>i</a:t>
            </a:r>
            <a:r>
              <a:rPr lang="en-GB" sz="7200" dirty="0"/>
              <a:t> </a:t>
            </a:r>
            <a:r>
              <a:rPr lang="en-GB" sz="7200" dirty="0" err="1"/>
              <a:t>rostfria</a:t>
            </a:r>
            <a:r>
              <a:rPr lang="en-GB" sz="7200" dirty="0"/>
              <a:t> </a:t>
            </a:r>
            <a:r>
              <a:rPr lang="en-GB" sz="7200" dirty="0" err="1"/>
              <a:t>ståltankar</a:t>
            </a:r>
            <a:r>
              <a:rPr lang="en-GB" sz="7200" dirty="0"/>
              <a:t> </a:t>
            </a:r>
            <a:r>
              <a:rPr lang="en-GB" sz="7200" dirty="0" err="1"/>
              <a:t>i</a:t>
            </a:r>
            <a:r>
              <a:rPr lang="en-GB" sz="7200" dirty="0"/>
              <a:t> </a:t>
            </a:r>
            <a:r>
              <a:rPr lang="en-GB" sz="7200" dirty="0" err="1"/>
              <a:t>en</a:t>
            </a:r>
            <a:r>
              <a:rPr lang="en-GB" sz="7200" dirty="0"/>
              <a:t> </a:t>
            </a:r>
            <a:r>
              <a:rPr lang="en-GB" sz="7200" dirty="0" err="1"/>
              <a:t>temperatur</a:t>
            </a:r>
            <a:r>
              <a:rPr lang="en-GB" sz="7200" dirty="0"/>
              <a:t> </a:t>
            </a:r>
            <a:r>
              <a:rPr lang="en-GB" sz="7200" dirty="0" err="1"/>
              <a:t>på</a:t>
            </a:r>
            <a:r>
              <a:rPr lang="en-GB" sz="7200" dirty="0"/>
              <a:t> 20 grader C. </a:t>
            </a:r>
            <a:r>
              <a:rPr lang="en-GB" sz="7200" dirty="0" err="1"/>
              <a:t>Efter</a:t>
            </a:r>
            <a:r>
              <a:rPr lang="en-GB" sz="7200" dirty="0"/>
              <a:t> </a:t>
            </a:r>
            <a:r>
              <a:rPr lang="en-GB" sz="7200" dirty="0" err="1"/>
              <a:t>jäsningen</a:t>
            </a:r>
            <a:r>
              <a:rPr lang="en-GB" sz="7200" dirty="0"/>
              <a:t> har </a:t>
            </a:r>
            <a:r>
              <a:rPr lang="en-GB" sz="7200" dirty="0" err="1"/>
              <a:t>vinet</a:t>
            </a:r>
            <a:r>
              <a:rPr lang="en-GB" sz="7200" dirty="0"/>
              <a:t> </a:t>
            </a:r>
            <a:r>
              <a:rPr lang="en-GB" sz="7200" dirty="0" err="1"/>
              <a:t>legat</a:t>
            </a:r>
            <a:r>
              <a:rPr lang="en-GB" sz="7200" dirty="0"/>
              <a:t> </a:t>
            </a:r>
            <a:r>
              <a:rPr lang="en-GB" sz="7200" dirty="0" err="1"/>
              <a:t>på</a:t>
            </a:r>
            <a:endParaRPr lang="en-GB" sz="7200" dirty="0"/>
          </a:p>
          <a:p>
            <a:r>
              <a:rPr lang="en-GB" sz="7200" dirty="0" err="1"/>
              <a:t>jästen</a:t>
            </a:r>
            <a:r>
              <a:rPr lang="en-GB" sz="7200" dirty="0"/>
              <a:t> </a:t>
            </a:r>
            <a:r>
              <a:rPr lang="en-GB" sz="7200" dirty="0" err="1"/>
              <a:t>i</a:t>
            </a:r>
            <a:r>
              <a:rPr lang="en-GB" sz="7200" dirty="0"/>
              <a:t> 6 </a:t>
            </a:r>
            <a:r>
              <a:rPr lang="en-GB" sz="7200" dirty="0" err="1"/>
              <a:t>månader</a:t>
            </a:r>
            <a:r>
              <a:rPr lang="en-GB" sz="7200" dirty="0"/>
              <a:t> </a:t>
            </a:r>
            <a:r>
              <a:rPr lang="en-GB" sz="7200" dirty="0" err="1"/>
              <a:t>och</a:t>
            </a:r>
            <a:r>
              <a:rPr lang="en-GB" sz="7200" dirty="0"/>
              <a:t> 4 </a:t>
            </a:r>
            <a:r>
              <a:rPr lang="en-GB" sz="7200" dirty="0" err="1"/>
              <a:t>månader</a:t>
            </a:r>
            <a:r>
              <a:rPr lang="en-GB" sz="7200" dirty="0"/>
              <a:t> </a:t>
            </a:r>
            <a:r>
              <a:rPr lang="en-GB" sz="7200" dirty="0" err="1"/>
              <a:t>på</a:t>
            </a:r>
            <a:r>
              <a:rPr lang="en-GB" sz="7200" dirty="0"/>
              <a:t> </a:t>
            </a:r>
            <a:r>
              <a:rPr lang="en-GB" sz="7200" dirty="0" err="1"/>
              <a:t>flaska</a:t>
            </a:r>
            <a:r>
              <a:rPr lang="en-GB" sz="7200" dirty="0"/>
              <a:t>.</a:t>
            </a:r>
          </a:p>
          <a:p>
            <a:r>
              <a:rPr lang="en-GB" sz="7200" dirty="0" err="1"/>
              <a:t>Vinet</a:t>
            </a:r>
            <a:r>
              <a:rPr lang="en-GB" sz="7200" dirty="0"/>
              <a:t> </a:t>
            </a:r>
            <a:r>
              <a:rPr lang="en-GB" sz="7200" dirty="0" err="1"/>
              <a:t>är</a:t>
            </a:r>
            <a:r>
              <a:rPr lang="en-GB" sz="7200" dirty="0"/>
              <a:t> </a:t>
            </a:r>
            <a:r>
              <a:rPr lang="en-GB" sz="7200" dirty="0" err="1"/>
              <a:t>torrt</a:t>
            </a:r>
            <a:r>
              <a:rPr lang="en-GB" sz="7200" dirty="0"/>
              <a:t>, </a:t>
            </a:r>
            <a:r>
              <a:rPr lang="en-GB" sz="7200" dirty="0" err="1"/>
              <a:t>aromatiskt</a:t>
            </a:r>
            <a:r>
              <a:rPr lang="en-GB" sz="7200" dirty="0"/>
              <a:t> med </a:t>
            </a:r>
            <a:r>
              <a:rPr lang="en-GB" sz="7200" dirty="0" err="1"/>
              <a:t>hög</a:t>
            </a:r>
            <a:r>
              <a:rPr lang="en-GB" sz="7200" dirty="0"/>
              <a:t> </a:t>
            </a:r>
            <a:r>
              <a:rPr lang="en-GB" sz="7200" dirty="0" err="1"/>
              <a:t>syra</a:t>
            </a:r>
            <a:r>
              <a:rPr lang="en-GB" sz="7200" dirty="0"/>
              <a:t> </a:t>
            </a:r>
            <a:r>
              <a:rPr lang="en-GB" sz="7200" dirty="0" err="1"/>
              <a:t>och</a:t>
            </a:r>
            <a:r>
              <a:rPr lang="en-GB" sz="7200" dirty="0"/>
              <a:t> </a:t>
            </a:r>
            <a:r>
              <a:rPr lang="en-GB" sz="7200" dirty="0" err="1"/>
              <a:t>aromer</a:t>
            </a:r>
            <a:r>
              <a:rPr lang="en-GB" sz="7200" dirty="0"/>
              <a:t> </a:t>
            </a:r>
            <a:r>
              <a:rPr lang="en-GB" sz="7200" dirty="0" err="1"/>
              <a:t>av</a:t>
            </a:r>
            <a:r>
              <a:rPr lang="en-GB" sz="7200" dirty="0"/>
              <a:t> citrus, </a:t>
            </a:r>
            <a:r>
              <a:rPr lang="en-GB" sz="7200" dirty="0" err="1"/>
              <a:t>persika</a:t>
            </a:r>
            <a:r>
              <a:rPr lang="en-GB" sz="7200" dirty="0"/>
              <a:t> melon </a:t>
            </a:r>
            <a:r>
              <a:rPr lang="en-GB" sz="7200" dirty="0" err="1"/>
              <a:t>och</a:t>
            </a:r>
            <a:r>
              <a:rPr lang="en-GB" sz="7200" dirty="0"/>
              <a:t> </a:t>
            </a:r>
            <a:r>
              <a:rPr lang="en-GB" sz="7200" dirty="0" err="1"/>
              <a:t>lavendel</a:t>
            </a:r>
            <a:endParaRPr lang="en-GB" sz="7200" dirty="0"/>
          </a:p>
          <a:p>
            <a:r>
              <a:rPr lang="en-GB" sz="7200" dirty="0" err="1"/>
              <a:t>Drickes</a:t>
            </a:r>
            <a:r>
              <a:rPr lang="en-GB" sz="7200" dirty="0"/>
              <a:t> vid 20 grader till </a:t>
            </a:r>
            <a:r>
              <a:rPr lang="en-GB" sz="7200" dirty="0" err="1"/>
              <a:t>alla</a:t>
            </a:r>
            <a:r>
              <a:rPr lang="en-GB" sz="7200" dirty="0"/>
              <a:t> slags </a:t>
            </a:r>
            <a:r>
              <a:rPr lang="en-GB" sz="7200" dirty="0" err="1"/>
              <a:t>skaldjur</a:t>
            </a:r>
            <a:r>
              <a:rPr lang="en-GB" sz="7200" dirty="0"/>
              <a:t>, vit </a:t>
            </a:r>
            <a:r>
              <a:rPr lang="en-GB" sz="7200" dirty="0" err="1"/>
              <a:t>fisk</a:t>
            </a:r>
            <a:r>
              <a:rPr lang="en-GB" sz="7200" dirty="0"/>
              <a:t> </a:t>
            </a:r>
            <a:r>
              <a:rPr lang="en-GB" sz="7200" dirty="0" err="1"/>
              <a:t>och</a:t>
            </a:r>
            <a:r>
              <a:rPr lang="en-GB" sz="7200" dirty="0"/>
              <a:t> </a:t>
            </a:r>
            <a:r>
              <a:rPr lang="en-GB" sz="7200" dirty="0" err="1"/>
              <a:t>sallader</a:t>
            </a:r>
            <a:r>
              <a:rPr lang="en-GB" sz="7200" dirty="0"/>
              <a:t>. </a:t>
            </a:r>
            <a:r>
              <a:rPr lang="en-GB" sz="7200" dirty="0" err="1"/>
              <a:t>Också</a:t>
            </a:r>
            <a:r>
              <a:rPr lang="en-GB" sz="7200" dirty="0"/>
              <a:t> </a:t>
            </a:r>
            <a:r>
              <a:rPr lang="en-GB" sz="7200" dirty="0" err="1"/>
              <a:t>ett</a:t>
            </a:r>
            <a:r>
              <a:rPr lang="en-GB" sz="7200" dirty="0"/>
              <a:t> </a:t>
            </a:r>
            <a:r>
              <a:rPr lang="en-GB" sz="7200" dirty="0" err="1"/>
              <a:t>utmärkt</a:t>
            </a:r>
            <a:r>
              <a:rPr lang="en-GB" sz="7200" dirty="0"/>
              <a:t>  </a:t>
            </a:r>
            <a:r>
              <a:rPr lang="en-GB" sz="7200" dirty="0" err="1"/>
              <a:t>aperitivvin</a:t>
            </a:r>
            <a:endParaRPr lang="en-GB" sz="7200" dirty="0"/>
          </a:p>
          <a:p>
            <a:endParaRPr lang="en-GB" sz="7200" dirty="0"/>
          </a:p>
          <a:p>
            <a:endParaRPr lang="en-GB" sz="8000" dirty="0"/>
          </a:p>
          <a:p>
            <a:endParaRPr lang="en-GB" sz="8000" dirty="0"/>
          </a:p>
          <a:p>
            <a:endParaRPr lang="en-GB" sz="8000" dirty="0"/>
          </a:p>
          <a:p>
            <a:endParaRPr lang="en-GB" sz="8000" dirty="0"/>
          </a:p>
          <a:p>
            <a:endParaRPr lang="en-GB" sz="8000" dirty="0"/>
          </a:p>
          <a:p>
            <a:endParaRPr lang="en-GB" sz="8000" dirty="0"/>
          </a:p>
          <a:p>
            <a:r>
              <a:rPr lang="en-GB" sz="8000" dirty="0" err="1"/>
              <a:t>Vinet</a:t>
            </a:r>
            <a:r>
              <a:rPr lang="en-GB" sz="8000" dirty="0"/>
              <a:t> </a:t>
            </a:r>
            <a:r>
              <a:rPr lang="en-GB" sz="8000" dirty="0" err="1"/>
              <a:t>är</a:t>
            </a:r>
            <a:r>
              <a:rPr lang="en-GB" sz="8000" dirty="0"/>
              <a:t> </a:t>
            </a:r>
            <a:r>
              <a:rPr lang="en-GB" sz="8000" dirty="0" err="1"/>
              <a:t>aromatiskt</a:t>
            </a:r>
            <a:r>
              <a:rPr lang="en-GB" sz="8000" dirty="0"/>
              <a:t>  med </a:t>
            </a:r>
            <a:r>
              <a:rPr lang="en-GB" sz="8000" dirty="0" err="1"/>
              <a:t>hög</a:t>
            </a:r>
            <a:r>
              <a:rPr lang="en-GB" sz="8000" dirty="0"/>
              <a:t> </a:t>
            </a:r>
            <a:r>
              <a:rPr lang="en-GB" sz="8000" dirty="0" err="1"/>
              <a:t>syra</a:t>
            </a:r>
            <a:r>
              <a:rPr lang="en-GB" sz="8000" dirty="0"/>
              <a:t> </a:t>
            </a:r>
            <a:r>
              <a:rPr lang="en-GB" sz="8000" dirty="0" err="1"/>
              <a:t>och</a:t>
            </a:r>
            <a:r>
              <a:rPr lang="en-GB" sz="8000" dirty="0"/>
              <a:t> </a:t>
            </a:r>
            <a:r>
              <a:rPr lang="en-GB" sz="8000" dirty="0" err="1"/>
              <a:t>aromer</a:t>
            </a:r>
            <a:r>
              <a:rPr lang="en-GB" sz="8000" dirty="0"/>
              <a:t> </a:t>
            </a:r>
            <a:r>
              <a:rPr lang="en-GB" sz="8000" dirty="0" err="1"/>
              <a:t>av</a:t>
            </a:r>
            <a:r>
              <a:rPr lang="en-GB" sz="8000" dirty="0"/>
              <a:t> </a:t>
            </a:r>
            <a:r>
              <a:rPr lang="en-GB" sz="8000" dirty="0" err="1"/>
              <a:t>persika</a:t>
            </a:r>
            <a:r>
              <a:rPr lang="en-GB" sz="8000" dirty="0"/>
              <a:t>, </a:t>
            </a:r>
            <a:r>
              <a:rPr lang="en-GB" sz="8000" dirty="0" err="1"/>
              <a:t>aprikos</a:t>
            </a:r>
            <a:r>
              <a:rPr lang="en-GB" sz="8000" dirty="0"/>
              <a:t>, melon </a:t>
            </a:r>
            <a:r>
              <a:rPr lang="en-GB" sz="8000" dirty="0" err="1"/>
              <a:t>och</a:t>
            </a:r>
            <a:r>
              <a:rPr lang="en-GB" sz="8000" dirty="0"/>
              <a:t> </a:t>
            </a:r>
            <a:r>
              <a:rPr lang="en-GB" sz="8000" dirty="0" err="1"/>
              <a:t>lavendel</a:t>
            </a:r>
            <a:r>
              <a:rPr lang="en-GB" sz="8000" dirty="0"/>
              <a:t>. </a:t>
            </a:r>
          </a:p>
          <a:p>
            <a:r>
              <a:rPr lang="en-GB" sz="8000" dirty="0" err="1"/>
              <a:t>Passar</a:t>
            </a:r>
            <a:r>
              <a:rPr lang="en-GB" sz="8000" dirty="0"/>
              <a:t> till </a:t>
            </a:r>
            <a:r>
              <a:rPr lang="en-GB" sz="8000" dirty="0" err="1"/>
              <a:t>aperitiv</a:t>
            </a:r>
            <a:r>
              <a:rPr lang="en-GB" sz="8000" dirty="0"/>
              <a:t>, vit </a:t>
            </a:r>
            <a:r>
              <a:rPr lang="en-GB" sz="8000" dirty="0" err="1"/>
              <a:t>fisk</a:t>
            </a:r>
            <a:r>
              <a:rPr lang="en-GB" sz="8000" dirty="0"/>
              <a:t>, </a:t>
            </a:r>
            <a:r>
              <a:rPr lang="en-GB" sz="8000" dirty="0" err="1"/>
              <a:t>skaldjur</a:t>
            </a:r>
            <a:r>
              <a:rPr lang="en-GB" sz="8000" dirty="0"/>
              <a:t> </a:t>
            </a:r>
            <a:r>
              <a:rPr lang="en-GB" sz="8000" dirty="0" err="1"/>
              <a:t>och</a:t>
            </a:r>
            <a:r>
              <a:rPr lang="en-GB" sz="8000" dirty="0"/>
              <a:t> </a:t>
            </a:r>
            <a:r>
              <a:rPr lang="en-GB" sz="8000" dirty="0" err="1"/>
              <a:t>sallader</a:t>
            </a:r>
            <a:r>
              <a:rPr lang="en-GB" sz="8000" dirty="0"/>
              <a:t>  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b="1" dirty="0"/>
          </a:p>
          <a:p>
            <a:r>
              <a:rPr lang="sv-FI" dirty="0"/>
              <a:t>¨n</a:t>
            </a:r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DD31DC54-84CE-43F6-B981-52233A7971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019397"/>
              </p:ext>
            </p:extLst>
          </p:nvPr>
        </p:nvGraphicFramePr>
        <p:xfrm>
          <a:off x="11112500" y="3965575"/>
          <a:ext cx="7794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" name="Skalobjekt för Paketeraren" showAsIcon="1" r:id="rId3" imgW="779760" imgH="488520" progId="Package">
                  <p:embed/>
                </p:oleObj>
              </mc:Choice>
              <mc:Fallback>
                <p:oleObj name="Skalobjekt för Paketeraren" showAsIcon="1" r:id="rId3" imgW="7797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12500" y="3965575"/>
                        <a:ext cx="779463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Bildobjekt 10" descr="En bild som visar alkohol, mat, dryck, flaska&#10;&#10;Automatiskt genererad beskrivning">
            <a:extLst>
              <a:ext uri="{FF2B5EF4-FFF2-40B4-BE49-F238E27FC236}">
                <a16:creationId xmlns:a16="http://schemas.microsoft.com/office/drawing/2014/main" id="{1A2A13C6-00AA-4DA5-957B-B99C155699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1" y="576775"/>
            <a:ext cx="1839951" cy="56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9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B5B482-1315-4FAD-9498-DCD3BDFA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24"/>
            <a:ext cx="10515600" cy="553635"/>
          </a:xfrm>
        </p:spPr>
        <p:txBody>
          <a:bodyPr>
            <a:normAutofit fontScale="90000"/>
          </a:bodyPr>
          <a:lstStyle/>
          <a:p>
            <a:r>
              <a:rPr lang="en-GB" dirty="0"/>
              <a:t>      </a:t>
            </a:r>
            <a:r>
              <a:rPr lang="en-GB" sz="2800" b="1" dirty="0"/>
              <a:t>D.O. </a:t>
            </a:r>
            <a:r>
              <a:rPr lang="en-GB" sz="2800" b="1" dirty="0" err="1"/>
              <a:t>Getariako</a:t>
            </a:r>
            <a:r>
              <a:rPr lang="en-GB" sz="2800" b="1" dirty="0"/>
              <a:t> </a:t>
            </a:r>
            <a:r>
              <a:rPr lang="en-GB" sz="2800" b="1" dirty="0" err="1"/>
              <a:t>Txakolina</a:t>
            </a:r>
            <a:r>
              <a:rPr lang="en-GB" sz="2800" b="1" dirty="0"/>
              <a:t>/</a:t>
            </a:r>
            <a:r>
              <a:rPr lang="en-GB" sz="2800" b="1" dirty="0" err="1"/>
              <a:t>Hondarrabi</a:t>
            </a:r>
            <a:r>
              <a:rPr lang="en-GB" sz="2800" b="1" dirty="0"/>
              <a:t> </a:t>
            </a:r>
            <a:r>
              <a:rPr lang="en-GB" sz="2800" b="1" dirty="0" err="1"/>
              <a:t>Zuri</a:t>
            </a:r>
            <a:r>
              <a:rPr lang="en-GB" sz="2800" b="1" dirty="0"/>
              <a:t>  </a:t>
            </a:r>
            <a:endParaRPr lang="sv-FI" sz="2800" b="1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1D2DAAE-0817-4F21-A4E1-811DDDA58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2" y="645459"/>
            <a:ext cx="11951367" cy="6120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 </a:t>
            </a:r>
            <a:r>
              <a:rPr lang="en-GB" sz="1800" dirty="0"/>
              <a:t> </a:t>
            </a:r>
          </a:p>
          <a:p>
            <a:pPr marL="0" indent="0">
              <a:buNone/>
            </a:pPr>
            <a:r>
              <a:rPr lang="en-GB" sz="1800" dirty="0"/>
              <a:t> </a:t>
            </a:r>
            <a:r>
              <a:rPr lang="en-GB" sz="1800" dirty="0" err="1"/>
              <a:t>Beläget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Baskien</a:t>
            </a:r>
            <a:r>
              <a:rPr lang="en-GB" sz="1800" dirty="0"/>
              <a:t> </a:t>
            </a:r>
            <a:r>
              <a:rPr lang="en-GB" sz="1800" dirty="0" err="1"/>
              <a:t>nära</a:t>
            </a:r>
            <a:r>
              <a:rPr lang="en-GB" sz="1800" dirty="0"/>
              <a:t> </a:t>
            </a:r>
            <a:r>
              <a:rPr lang="en-GB" sz="1800" dirty="0" err="1"/>
              <a:t>intill</a:t>
            </a:r>
            <a:r>
              <a:rPr lang="en-GB" sz="1800" dirty="0"/>
              <a:t> </a:t>
            </a:r>
            <a:r>
              <a:rPr lang="en-GB" sz="1800" dirty="0" err="1"/>
              <a:t>Biskaya</a:t>
            </a:r>
            <a:r>
              <a:rPr lang="en-GB" sz="1800" dirty="0"/>
              <a:t> </a:t>
            </a:r>
            <a:r>
              <a:rPr lang="en-GB" sz="1800" dirty="0" err="1"/>
              <a:t>bukten</a:t>
            </a:r>
            <a:r>
              <a:rPr lang="en-GB" sz="1800" dirty="0"/>
              <a:t> </a:t>
            </a:r>
            <a:r>
              <a:rPr lang="en-GB" sz="1800" dirty="0" err="1"/>
              <a:t>och</a:t>
            </a:r>
            <a:r>
              <a:rPr lang="en-GB" sz="1800" dirty="0"/>
              <a:t> </a:t>
            </a:r>
            <a:r>
              <a:rPr lang="en-GB" sz="1800" dirty="0" err="1"/>
              <a:t>gränsen</a:t>
            </a:r>
            <a:r>
              <a:rPr lang="en-GB" sz="1800" dirty="0"/>
              <a:t> till </a:t>
            </a:r>
            <a:r>
              <a:rPr lang="en-GB" sz="1800" dirty="0" err="1"/>
              <a:t>Frankrike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   Fick </a:t>
            </a:r>
            <a:r>
              <a:rPr lang="en-GB" sz="1800" dirty="0" err="1"/>
              <a:t>sitt</a:t>
            </a:r>
            <a:r>
              <a:rPr lang="en-GB" sz="1800" dirty="0"/>
              <a:t> D.O. 1989. </a:t>
            </a:r>
            <a:r>
              <a:rPr lang="en-GB" sz="1800" dirty="0" err="1"/>
              <a:t>Spaniens</a:t>
            </a:r>
            <a:r>
              <a:rPr lang="en-GB" sz="1800" dirty="0"/>
              <a:t> </a:t>
            </a:r>
            <a:r>
              <a:rPr lang="en-GB" sz="1800" dirty="0" err="1"/>
              <a:t>minsta</a:t>
            </a:r>
            <a:r>
              <a:rPr lang="en-GB" sz="1800" dirty="0"/>
              <a:t> D.O. </a:t>
            </a:r>
            <a:r>
              <a:rPr lang="en-GB" sz="1800" dirty="0" err="1"/>
              <a:t>område</a:t>
            </a:r>
            <a:r>
              <a:rPr lang="en-GB" sz="1800" dirty="0"/>
              <a:t> </a:t>
            </a:r>
            <a:r>
              <a:rPr lang="en-GB" sz="1800" dirty="0" err="1"/>
              <a:t>endast</a:t>
            </a:r>
            <a:r>
              <a:rPr lang="en-GB" sz="1800" dirty="0"/>
              <a:t> 227 ha. I </a:t>
            </a:r>
            <a:r>
              <a:rPr lang="en-GB" sz="1800" dirty="0" err="1"/>
              <a:t>början</a:t>
            </a:r>
            <a:r>
              <a:rPr lang="en-GB" sz="1800" dirty="0"/>
              <a:t> </a:t>
            </a:r>
            <a:r>
              <a:rPr lang="en-GB" sz="1800" dirty="0" err="1"/>
              <a:t>av</a:t>
            </a:r>
            <a:r>
              <a:rPr lang="en-GB" sz="1800" dirty="0"/>
              <a:t> 1900-talet </a:t>
            </a:r>
            <a:r>
              <a:rPr lang="en-GB" sz="1800" dirty="0" err="1"/>
              <a:t>ännu</a:t>
            </a:r>
            <a:r>
              <a:rPr lang="en-GB" sz="1800" dirty="0"/>
              <a:t> </a:t>
            </a:r>
            <a:r>
              <a:rPr lang="en-GB" sz="1800" dirty="0" err="1"/>
              <a:t>över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   1.000 ha. (</a:t>
            </a:r>
            <a:r>
              <a:rPr lang="en-GB" sz="1800" dirty="0" err="1"/>
              <a:t>vinlusen</a:t>
            </a:r>
            <a:r>
              <a:rPr lang="en-GB" sz="1800" dirty="0"/>
              <a:t> </a:t>
            </a:r>
            <a:r>
              <a:rPr lang="en-GB" sz="1800" dirty="0" err="1"/>
              <a:t>och</a:t>
            </a:r>
            <a:r>
              <a:rPr lang="en-GB" sz="1800" dirty="0"/>
              <a:t> </a:t>
            </a:r>
            <a:r>
              <a:rPr lang="en-GB" sz="1800" dirty="0" err="1"/>
              <a:t>industrialiseringen</a:t>
            </a:r>
            <a:r>
              <a:rPr lang="en-GB" sz="1800" dirty="0"/>
              <a:t>)</a:t>
            </a:r>
          </a:p>
          <a:p>
            <a:r>
              <a:rPr lang="en-GB" sz="1800" dirty="0" err="1"/>
              <a:t>Skyddat</a:t>
            </a:r>
            <a:r>
              <a:rPr lang="en-GB" sz="1800" dirty="0"/>
              <a:t> mot </a:t>
            </a:r>
            <a:r>
              <a:rPr lang="en-GB" sz="1800" dirty="0" err="1"/>
              <a:t>kalla</a:t>
            </a:r>
            <a:r>
              <a:rPr lang="en-GB" sz="1800" dirty="0"/>
              <a:t> </a:t>
            </a:r>
            <a:r>
              <a:rPr lang="en-GB" sz="1800" dirty="0" err="1"/>
              <a:t>nordliga</a:t>
            </a:r>
            <a:r>
              <a:rPr lang="en-GB" sz="1800" dirty="0"/>
              <a:t> </a:t>
            </a:r>
            <a:r>
              <a:rPr lang="en-GB" sz="1800" dirty="0" err="1"/>
              <a:t>vindar</a:t>
            </a:r>
            <a:r>
              <a:rPr lang="en-GB" sz="1800" dirty="0"/>
              <a:t> </a:t>
            </a:r>
            <a:r>
              <a:rPr lang="en-GB" sz="1800" dirty="0" err="1"/>
              <a:t>av</a:t>
            </a:r>
            <a:r>
              <a:rPr lang="en-GB" sz="1800" dirty="0"/>
              <a:t> </a:t>
            </a:r>
            <a:r>
              <a:rPr lang="en-GB" sz="1800" dirty="0" err="1"/>
              <a:t>Pyreneerna</a:t>
            </a:r>
            <a:r>
              <a:rPr lang="en-GB" sz="1800" dirty="0"/>
              <a:t>. </a:t>
            </a:r>
            <a:r>
              <a:rPr lang="en-GB" sz="1800" dirty="0" err="1"/>
              <a:t>Medeltemperatur</a:t>
            </a:r>
            <a:r>
              <a:rPr lang="en-GB" sz="1800" dirty="0"/>
              <a:t> 13,5 grader, </a:t>
            </a:r>
            <a:r>
              <a:rPr lang="en-GB" sz="1800" dirty="0" err="1"/>
              <a:t>regn</a:t>
            </a:r>
            <a:r>
              <a:rPr lang="en-GB" sz="1800" dirty="0"/>
              <a:t>  ca. 1.600 mm/</a:t>
            </a:r>
            <a:r>
              <a:rPr lang="en-GB" sz="1800" dirty="0" err="1"/>
              <a:t>år</a:t>
            </a: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r>
              <a:rPr lang="en-GB" sz="1800" dirty="0"/>
              <a:t>   </a:t>
            </a:r>
            <a:r>
              <a:rPr lang="en-GB" sz="1800" b="1" dirty="0" err="1"/>
              <a:t>Hiruzta</a:t>
            </a:r>
            <a:r>
              <a:rPr lang="en-GB" sz="1800" b="1" dirty="0"/>
              <a:t> </a:t>
            </a:r>
            <a:r>
              <a:rPr lang="en-GB" sz="1800" b="1" dirty="0" err="1"/>
              <a:t>Txakolina</a:t>
            </a:r>
            <a:r>
              <a:rPr lang="en-GB" sz="1800" b="1" dirty="0"/>
              <a:t> 2018. </a:t>
            </a:r>
            <a:r>
              <a:rPr lang="en-GB" sz="1800" dirty="0"/>
              <a:t>( </a:t>
            </a:r>
            <a:r>
              <a:rPr lang="en-GB" sz="1800" dirty="0" err="1"/>
              <a:t>Alko</a:t>
            </a:r>
            <a:r>
              <a:rPr lang="en-GB" sz="1800" dirty="0"/>
              <a:t> nr. 565877</a:t>
            </a:r>
            <a:r>
              <a:rPr lang="en-GB" sz="1800" b="1" dirty="0"/>
              <a:t>)</a:t>
            </a:r>
          </a:p>
          <a:p>
            <a:r>
              <a:rPr lang="en-GB" sz="1800" dirty="0" err="1"/>
              <a:t>Tillverkare</a:t>
            </a:r>
            <a:r>
              <a:rPr lang="en-GB" sz="1800" dirty="0"/>
              <a:t> </a:t>
            </a:r>
            <a:r>
              <a:rPr lang="en-GB" sz="1800" b="1" dirty="0"/>
              <a:t>Bodegas </a:t>
            </a:r>
            <a:r>
              <a:rPr lang="en-GB" sz="1800" b="1" dirty="0" err="1"/>
              <a:t>Errekalde</a:t>
            </a:r>
            <a:r>
              <a:rPr lang="en-GB" sz="1800" b="1" dirty="0"/>
              <a:t> </a:t>
            </a:r>
            <a:r>
              <a:rPr lang="en-GB" sz="1800" b="1" dirty="0" err="1"/>
              <a:t>Txakolina</a:t>
            </a:r>
            <a:r>
              <a:rPr lang="en-GB" sz="1800" b="1" dirty="0"/>
              <a:t>, S.L</a:t>
            </a:r>
            <a:r>
              <a:rPr lang="en-GB" sz="1800" dirty="0"/>
              <a:t>. </a:t>
            </a:r>
            <a:r>
              <a:rPr lang="en-GB" sz="1800" dirty="0" err="1"/>
              <a:t>Grundad</a:t>
            </a:r>
            <a:r>
              <a:rPr lang="en-GB" sz="1800" dirty="0"/>
              <a:t> 2007, 14 ha </a:t>
            </a:r>
            <a:r>
              <a:rPr lang="en-GB" sz="1800" dirty="0" err="1"/>
              <a:t>odlingar</a:t>
            </a:r>
            <a:r>
              <a:rPr lang="en-GB" sz="1800" dirty="0"/>
              <a:t> </a:t>
            </a:r>
            <a:r>
              <a:rPr lang="en-GB" sz="1800" dirty="0" err="1"/>
              <a:t>och</a:t>
            </a:r>
            <a:r>
              <a:rPr lang="en-GB" sz="1800" dirty="0"/>
              <a:t> 160.000 </a:t>
            </a:r>
            <a:r>
              <a:rPr lang="en-GB" sz="1800" dirty="0" err="1"/>
              <a:t>flaskor</a:t>
            </a:r>
            <a:r>
              <a:rPr lang="en-GB" sz="1800" dirty="0"/>
              <a:t>/</a:t>
            </a:r>
            <a:r>
              <a:rPr lang="en-GB" sz="1800" dirty="0" err="1"/>
              <a:t>år</a:t>
            </a:r>
            <a:endParaRPr lang="en-GB" sz="1800" dirty="0"/>
          </a:p>
          <a:p>
            <a:r>
              <a:rPr lang="en-GB" sz="1800" dirty="0" err="1"/>
              <a:t>Druvor</a:t>
            </a:r>
            <a:r>
              <a:rPr lang="en-GB" sz="1800" dirty="0"/>
              <a:t>:              </a:t>
            </a:r>
            <a:r>
              <a:rPr lang="en-GB" sz="1800" dirty="0" err="1"/>
              <a:t>Hondarrabi</a:t>
            </a:r>
            <a:r>
              <a:rPr lang="en-GB" sz="1800" dirty="0"/>
              <a:t> </a:t>
            </a:r>
            <a:r>
              <a:rPr lang="en-GB" sz="1800" dirty="0" err="1"/>
              <a:t>Zuri</a:t>
            </a:r>
            <a:r>
              <a:rPr lang="en-GB" sz="1800" dirty="0"/>
              <a:t>  95%, (</a:t>
            </a:r>
            <a:r>
              <a:rPr lang="en-GB" sz="1800" dirty="0" err="1"/>
              <a:t>Baskien</a:t>
            </a:r>
            <a:r>
              <a:rPr lang="en-GB" sz="1800" dirty="0"/>
              <a:t>) 5% Gros Manseng  (</a:t>
            </a:r>
            <a:r>
              <a:rPr lang="en-GB" sz="1800" dirty="0" err="1"/>
              <a:t>Juracon</a:t>
            </a:r>
            <a:r>
              <a:rPr lang="en-GB" sz="1800" dirty="0"/>
              <a:t> SW </a:t>
            </a:r>
            <a:r>
              <a:rPr lang="en-GB" sz="1800" dirty="0" err="1"/>
              <a:t>Frankrike</a:t>
            </a:r>
            <a:r>
              <a:rPr lang="en-GB" sz="1800" dirty="0"/>
              <a:t>)</a:t>
            </a:r>
          </a:p>
          <a:p>
            <a:pPr marL="0" indent="0">
              <a:buNone/>
            </a:pPr>
            <a:r>
              <a:rPr lang="en-GB" sz="1800" dirty="0"/>
              <a:t>    </a:t>
            </a:r>
            <a:r>
              <a:rPr lang="en-GB" sz="1800" dirty="0" err="1"/>
              <a:t>Alkohol</a:t>
            </a:r>
            <a:r>
              <a:rPr lang="en-GB" sz="1800" dirty="0"/>
              <a:t>;             12%</a:t>
            </a:r>
          </a:p>
          <a:p>
            <a:r>
              <a:rPr lang="en-GB" sz="1800" dirty="0"/>
              <a:t>Socker:		2 g/l</a:t>
            </a:r>
            <a:endParaRPr lang="en-GB" sz="1400" dirty="0"/>
          </a:p>
          <a:p>
            <a:r>
              <a:rPr lang="en-GB" sz="1800" dirty="0" err="1"/>
              <a:t>Syra</a:t>
            </a:r>
            <a:r>
              <a:rPr lang="en-GB" sz="1800" dirty="0"/>
              <a:t>:		6,2 g/l</a:t>
            </a:r>
          </a:p>
          <a:p>
            <a:r>
              <a:rPr lang="en-GB" sz="1800" dirty="0"/>
              <a:t>De </a:t>
            </a:r>
            <a:r>
              <a:rPr lang="en-GB" sz="1800" dirty="0" err="1"/>
              <a:t>flesta</a:t>
            </a:r>
            <a:r>
              <a:rPr lang="en-GB" sz="1800" dirty="0"/>
              <a:t> </a:t>
            </a:r>
            <a:r>
              <a:rPr lang="en-GB" sz="1800" dirty="0" err="1"/>
              <a:t>vinstockarna</a:t>
            </a:r>
            <a:r>
              <a:rPr lang="en-GB" sz="1800" dirty="0"/>
              <a:t> </a:t>
            </a:r>
            <a:r>
              <a:rPr lang="en-GB" sz="1800" dirty="0" err="1"/>
              <a:t>är</a:t>
            </a:r>
            <a:r>
              <a:rPr lang="en-GB" sz="1800" dirty="0"/>
              <a:t> </a:t>
            </a:r>
            <a:r>
              <a:rPr lang="en-GB" sz="1800" dirty="0" err="1"/>
              <a:t>kring</a:t>
            </a:r>
            <a:r>
              <a:rPr lang="en-GB" sz="1800" dirty="0"/>
              <a:t> 70 </a:t>
            </a:r>
            <a:r>
              <a:rPr lang="en-GB" sz="1800" dirty="0" err="1"/>
              <a:t>år</a:t>
            </a:r>
            <a:r>
              <a:rPr lang="en-GB" sz="1800" dirty="0"/>
              <a:t> </a:t>
            </a:r>
            <a:r>
              <a:rPr lang="en-GB" sz="1800" dirty="0" err="1"/>
              <a:t>gamla</a:t>
            </a:r>
            <a:r>
              <a:rPr lang="en-GB" sz="1800" dirty="0"/>
              <a:t> med 10 meter </a:t>
            </a:r>
            <a:r>
              <a:rPr lang="en-GB" sz="1800" dirty="0" err="1"/>
              <a:t>djupa</a:t>
            </a:r>
            <a:r>
              <a:rPr lang="en-GB" sz="1800" dirty="0"/>
              <a:t> </a:t>
            </a:r>
            <a:r>
              <a:rPr lang="en-GB" sz="1800" dirty="0" err="1"/>
              <a:t>rötter</a:t>
            </a:r>
            <a:r>
              <a:rPr lang="en-GB" sz="1800" dirty="0"/>
              <a:t>.</a:t>
            </a:r>
          </a:p>
          <a:p>
            <a:pPr marL="0" indent="0">
              <a:buNone/>
            </a:pPr>
            <a:r>
              <a:rPr lang="en-GB" sz="1800" dirty="0"/>
              <a:t>    </a:t>
            </a:r>
            <a:r>
              <a:rPr lang="en-GB" sz="1800" dirty="0" err="1"/>
              <a:t>Vinet</a:t>
            </a:r>
            <a:r>
              <a:rPr lang="en-GB" sz="1800" dirty="0"/>
              <a:t> </a:t>
            </a:r>
            <a:r>
              <a:rPr lang="en-GB" sz="1800" dirty="0" err="1"/>
              <a:t>är</a:t>
            </a:r>
            <a:r>
              <a:rPr lang="en-GB" sz="1800" dirty="0"/>
              <a:t> </a:t>
            </a:r>
            <a:r>
              <a:rPr lang="en-GB" sz="1800" dirty="0" err="1"/>
              <a:t>torrt</a:t>
            </a:r>
            <a:r>
              <a:rPr lang="en-GB" sz="1800" dirty="0"/>
              <a:t>, </a:t>
            </a:r>
            <a:r>
              <a:rPr lang="en-GB" sz="1800" dirty="0" err="1"/>
              <a:t>ljusgult</a:t>
            </a:r>
            <a:r>
              <a:rPr lang="en-GB" sz="1800" dirty="0"/>
              <a:t> med </a:t>
            </a:r>
            <a:r>
              <a:rPr lang="en-GB" sz="1800" dirty="0" err="1"/>
              <a:t>gröna</a:t>
            </a:r>
            <a:r>
              <a:rPr lang="en-GB" sz="1800" dirty="0"/>
              <a:t> </a:t>
            </a:r>
            <a:r>
              <a:rPr lang="en-GB" sz="1800" dirty="0" err="1"/>
              <a:t>skiftningar</a:t>
            </a:r>
            <a:r>
              <a:rPr lang="en-GB" sz="1800" dirty="0"/>
              <a:t>, har </a:t>
            </a:r>
            <a:r>
              <a:rPr lang="en-GB" sz="1800" dirty="0" err="1"/>
              <a:t>hög</a:t>
            </a:r>
            <a:r>
              <a:rPr lang="en-GB" sz="1800" dirty="0"/>
              <a:t> </a:t>
            </a:r>
            <a:r>
              <a:rPr lang="en-GB" sz="1800" dirty="0" err="1"/>
              <a:t>syra</a:t>
            </a:r>
            <a:r>
              <a:rPr lang="en-GB" sz="1800" dirty="0"/>
              <a:t> , </a:t>
            </a:r>
            <a:r>
              <a:rPr lang="en-GB" sz="1800" dirty="0" err="1"/>
              <a:t>smak</a:t>
            </a:r>
            <a:r>
              <a:rPr lang="en-GB" sz="1800" dirty="0"/>
              <a:t> </a:t>
            </a:r>
            <a:r>
              <a:rPr lang="en-GB" sz="1800" dirty="0" err="1"/>
              <a:t>av</a:t>
            </a:r>
            <a:r>
              <a:rPr lang="en-GB" sz="1800" dirty="0"/>
              <a:t> vita </a:t>
            </a:r>
            <a:r>
              <a:rPr lang="en-GB" sz="1800" dirty="0" err="1"/>
              <a:t>vinbär</a:t>
            </a:r>
            <a:r>
              <a:rPr lang="en-GB" sz="1800" dirty="0"/>
              <a:t>, citrus, </a:t>
            </a:r>
            <a:r>
              <a:rPr lang="en-GB" sz="1800" dirty="0" err="1"/>
              <a:t>persika</a:t>
            </a:r>
            <a:r>
              <a:rPr lang="en-GB" sz="1800" dirty="0"/>
              <a:t> </a:t>
            </a:r>
          </a:p>
          <a:p>
            <a:r>
              <a:rPr lang="en-GB" sz="1800" dirty="0" err="1"/>
              <a:t>Svagt</a:t>
            </a:r>
            <a:r>
              <a:rPr lang="en-GB" sz="1800" dirty="0"/>
              <a:t> </a:t>
            </a:r>
            <a:r>
              <a:rPr lang="en-GB" sz="1800" dirty="0" err="1"/>
              <a:t>pärlande</a:t>
            </a:r>
            <a:r>
              <a:rPr lang="en-GB" sz="1800" dirty="0"/>
              <a:t> </a:t>
            </a:r>
            <a:r>
              <a:rPr lang="en-GB" sz="1800" dirty="0" err="1"/>
              <a:t>bör</a:t>
            </a:r>
            <a:r>
              <a:rPr lang="en-GB" sz="1800" dirty="0"/>
              <a:t> </a:t>
            </a:r>
            <a:r>
              <a:rPr lang="en-GB" sz="1800" dirty="0" err="1"/>
              <a:t>drickas</a:t>
            </a:r>
            <a:r>
              <a:rPr lang="en-GB" sz="1800" dirty="0"/>
              <a:t> </a:t>
            </a:r>
            <a:r>
              <a:rPr lang="en-GB" sz="1800" dirty="0" err="1"/>
              <a:t>ungt</a:t>
            </a:r>
            <a:r>
              <a:rPr lang="en-GB" sz="1800" dirty="0"/>
              <a:t>  (8 – 10 grader) till tapas, </a:t>
            </a:r>
            <a:r>
              <a:rPr lang="en-GB" sz="1800" dirty="0" err="1"/>
              <a:t>fet</a:t>
            </a:r>
            <a:r>
              <a:rPr lang="en-GB" sz="1800" dirty="0"/>
              <a:t> </a:t>
            </a:r>
            <a:r>
              <a:rPr lang="en-GB" sz="1800" dirty="0" err="1"/>
              <a:t>fisk</a:t>
            </a:r>
            <a:r>
              <a:rPr lang="en-GB" sz="1800" dirty="0"/>
              <a:t>, sushi, </a:t>
            </a:r>
            <a:r>
              <a:rPr lang="en-GB" sz="1800" dirty="0" err="1"/>
              <a:t>skaldjur</a:t>
            </a:r>
            <a:r>
              <a:rPr lang="en-GB" sz="1800" dirty="0"/>
              <a:t> </a:t>
            </a:r>
            <a:r>
              <a:rPr lang="en-GB" sz="1800" dirty="0" err="1"/>
              <a:t>och</a:t>
            </a:r>
            <a:r>
              <a:rPr lang="en-GB" sz="1800" dirty="0"/>
              <a:t> </a:t>
            </a:r>
            <a:r>
              <a:rPr lang="en-GB" sz="1800" dirty="0" err="1"/>
              <a:t>sallader</a:t>
            </a:r>
            <a:endParaRPr lang="en-GB" sz="1800" dirty="0"/>
          </a:p>
          <a:p>
            <a:endParaRPr lang="en-GB" sz="2000" dirty="0"/>
          </a:p>
          <a:p>
            <a:endParaRPr lang="en-GB" sz="2000" dirty="0"/>
          </a:p>
          <a:p>
            <a:endParaRPr lang="sv-FI" dirty="0"/>
          </a:p>
          <a:p>
            <a:endParaRPr lang="en-GB" dirty="0"/>
          </a:p>
        </p:txBody>
      </p:sp>
      <p:pic>
        <p:nvPicPr>
          <p:cNvPr id="13" name="Bildobjekt 12" descr="En bild som visar dryck, mat, sitter, flaska&#10;&#10;Automatiskt genererad beskrivning">
            <a:extLst>
              <a:ext uri="{FF2B5EF4-FFF2-40B4-BE49-F238E27FC236}">
                <a16:creationId xmlns:a16="http://schemas.microsoft.com/office/drawing/2014/main" id="{702F6A54-B905-409E-B7AC-6F05E6180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645459"/>
            <a:ext cx="1295400" cy="507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0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4CBE31-6744-4366-96EA-49DE27EC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63" y="1"/>
            <a:ext cx="10945837" cy="745587"/>
          </a:xfrm>
        </p:spPr>
        <p:txBody>
          <a:bodyPr>
            <a:normAutofit/>
          </a:bodyPr>
          <a:lstStyle/>
          <a:p>
            <a:r>
              <a:rPr lang="sv-FI" sz="2400" dirty="0"/>
              <a:t>                             </a:t>
            </a:r>
            <a:r>
              <a:rPr lang="sv-FI" sz="2400" b="1" dirty="0" err="1"/>
              <a:t>D.O.Ca</a:t>
            </a:r>
            <a:r>
              <a:rPr lang="sv-FI" sz="2400" b="1" dirty="0"/>
              <a:t> Rioja, Bodegas </a:t>
            </a:r>
            <a:r>
              <a:rPr lang="sv-FI" sz="2400" b="1" dirty="0" err="1"/>
              <a:t>Muga</a:t>
            </a:r>
            <a:r>
              <a:rPr lang="sv-FI" sz="2400" b="1" dirty="0"/>
              <a:t>, S.A.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6127EA6-5A6F-4E02-A3F2-CAAC09E37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56388"/>
            <a:ext cx="12339021" cy="63604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    </a:t>
            </a:r>
            <a:r>
              <a:rPr lang="en-GB" sz="1800" dirty="0"/>
              <a:t>Rioja </a:t>
            </a:r>
            <a:r>
              <a:rPr lang="en-GB" sz="1800" dirty="0" err="1"/>
              <a:t>är</a:t>
            </a:r>
            <a:r>
              <a:rPr lang="en-GB" sz="1800" dirty="0"/>
              <a:t> </a:t>
            </a:r>
            <a:r>
              <a:rPr lang="en-GB" sz="1800" dirty="0" err="1"/>
              <a:t>säkert</a:t>
            </a:r>
            <a:r>
              <a:rPr lang="en-GB" sz="1800" dirty="0"/>
              <a:t> den </a:t>
            </a:r>
            <a:r>
              <a:rPr lang="en-GB" sz="1800" dirty="0" err="1"/>
              <a:t>mest</a:t>
            </a:r>
            <a:r>
              <a:rPr lang="en-GB" sz="1800" dirty="0"/>
              <a:t> </a:t>
            </a:r>
            <a:r>
              <a:rPr lang="en-GB" sz="1800" dirty="0" err="1"/>
              <a:t>kända</a:t>
            </a:r>
            <a:r>
              <a:rPr lang="en-GB" sz="1800" dirty="0"/>
              <a:t> </a:t>
            </a:r>
            <a:r>
              <a:rPr lang="en-GB" sz="1800" dirty="0" err="1"/>
              <a:t>vinregionen</a:t>
            </a:r>
            <a:r>
              <a:rPr lang="en-GB" sz="1800" dirty="0"/>
              <a:t> 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Spanien</a:t>
            </a:r>
            <a:r>
              <a:rPr lang="en-GB" sz="1800" dirty="0"/>
              <a:t> </a:t>
            </a:r>
            <a:r>
              <a:rPr lang="en-GB" sz="1800" dirty="0" err="1"/>
              <a:t>och</a:t>
            </a:r>
            <a:r>
              <a:rPr lang="en-GB" sz="1800" dirty="0"/>
              <a:t> </a:t>
            </a:r>
            <a:r>
              <a:rPr lang="en-GB" sz="1800" dirty="0" err="1"/>
              <a:t>mest</a:t>
            </a:r>
            <a:r>
              <a:rPr lang="en-GB" sz="1800" dirty="0"/>
              <a:t> </a:t>
            </a:r>
            <a:r>
              <a:rPr lang="en-GB" sz="1800" dirty="0" err="1"/>
              <a:t>känd</a:t>
            </a:r>
            <a:r>
              <a:rPr lang="en-GB" sz="1800" dirty="0"/>
              <a:t> </a:t>
            </a:r>
            <a:r>
              <a:rPr lang="en-GB" sz="1800" dirty="0" err="1"/>
              <a:t>för</a:t>
            </a:r>
            <a:r>
              <a:rPr lang="en-GB" sz="1800" dirty="0"/>
              <a:t> </a:t>
            </a:r>
            <a:r>
              <a:rPr lang="en-GB" sz="1800" dirty="0" err="1"/>
              <a:t>sina</a:t>
            </a:r>
            <a:r>
              <a:rPr lang="en-GB" sz="1800" dirty="0"/>
              <a:t> </a:t>
            </a:r>
            <a:r>
              <a:rPr lang="en-GB" sz="1800" dirty="0" err="1"/>
              <a:t>röda</a:t>
            </a:r>
            <a:r>
              <a:rPr lang="en-GB" sz="1800" dirty="0"/>
              <a:t> viner </a:t>
            </a:r>
          </a:p>
          <a:p>
            <a:r>
              <a:rPr lang="en-GB" sz="1800" dirty="0"/>
              <a:t>Men trots </a:t>
            </a:r>
            <a:r>
              <a:rPr lang="en-GB" sz="1800" dirty="0" err="1"/>
              <a:t>att</a:t>
            </a:r>
            <a:r>
              <a:rPr lang="en-GB" sz="1800" dirty="0"/>
              <a:t> 90% </a:t>
            </a:r>
            <a:r>
              <a:rPr lang="en-GB" sz="1800" dirty="0" err="1"/>
              <a:t>är</a:t>
            </a:r>
            <a:r>
              <a:rPr lang="en-GB" sz="1800" dirty="0"/>
              <a:t> </a:t>
            </a:r>
            <a:r>
              <a:rPr lang="en-GB" sz="1800" dirty="0" err="1"/>
              <a:t>röda</a:t>
            </a:r>
            <a:r>
              <a:rPr lang="en-GB" sz="1800" dirty="0"/>
              <a:t> </a:t>
            </a:r>
            <a:r>
              <a:rPr lang="en-GB" sz="1800" dirty="0" err="1"/>
              <a:t>eller</a:t>
            </a:r>
            <a:r>
              <a:rPr lang="en-GB" sz="1800" dirty="0"/>
              <a:t> </a:t>
            </a:r>
            <a:r>
              <a:rPr lang="en-GB" sz="1800" dirty="0" err="1"/>
              <a:t>roséviner</a:t>
            </a:r>
            <a:r>
              <a:rPr lang="en-GB" sz="1800" dirty="0"/>
              <a:t> , </a:t>
            </a:r>
            <a:r>
              <a:rPr lang="en-GB" sz="1800" dirty="0" err="1"/>
              <a:t>görs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Rioja </a:t>
            </a:r>
            <a:r>
              <a:rPr lang="en-GB" sz="1800" dirty="0" err="1"/>
              <a:t>också</a:t>
            </a:r>
            <a:r>
              <a:rPr lang="en-GB" sz="1800" dirty="0"/>
              <a:t> </a:t>
            </a:r>
            <a:r>
              <a:rPr lang="en-GB" sz="1800" dirty="0" err="1"/>
              <a:t>mycket</a:t>
            </a:r>
            <a:r>
              <a:rPr lang="en-GB" sz="1800" dirty="0"/>
              <a:t> </a:t>
            </a:r>
            <a:r>
              <a:rPr lang="en-GB" sz="1800" dirty="0" err="1"/>
              <a:t>högklassiska</a:t>
            </a:r>
            <a:r>
              <a:rPr lang="en-GB" sz="1800" dirty="0"/>
              <a:t> </a:t>
            </a:r>
            <a:r>
              <a:rPr lang="en-GB" sz="1800" dirty="0" err="1"/>
              <a:t>eklagrade</a:t>
            </a:r>
            <a:r>
              <a:rPr lang="en-GB" sz="1800" dirty="0"/>
              <a:t> vita </a:t>
            </a:r>
            <a:r>
              <a:rPr lang="en-GB" sz="1800" dirty="0" err="1"/>
              <a:t>viner</a:t>
            </a:r>
            <a:r>
              <a:rPr lang="en-GB" sz="1800" dirty="0"/>
              <a:t>.</a:t>
            </a:r>
          </a:p>
          <a:p>
            <a:r>
              <a:rPr lang="en-GB" sz="1800" dirty="0"/>
              <a:t> Den </a:t>
            </a:r>
            <a:r>
              <a:rPr lang="en-GB" sz="1800" dirty="0" err="1"/>
              <a:t>viktigaste</a:t>
            </a:r>
            <a:r>
              <a:rPr lang="en-GB" sz="1800" dirty="0"/>
              <a:t> </a:t>
            </a:r>
            <a:r>
              <a:rPr lang="en-GB" sz="1800" dirty="0" err="1"/>
              <a:t>gröna</a:t>
            </a:r>
            <a:r>
              <a:rPr lang="en-GB" sz="1800" dirty="0"/>
              <a:t> </a:t>
            </a:r>
            <a:r>
              <a:rPr lang="en-GB" sz="1800" dirty="0" err="1"/>
              <a:t>druvan</a:t>
            </a:r>
            <a:r>
              <a:rPr lang="en-GB" sz="1800" dirty="0"/>
              <a:t> </a:t>
            </a:r>
            <a:r>
              <a:rPr lang="en-GB" sz="1800" dirty="0" err="1"/>
              <a:t>är</a:t>
            </a:r>
            <a:r>
              <a:rPr lang="en-GB" sz="1800" dirty="0"/>
              <a:t> </a:t>
            </a:r>
            <a:r>
              <a:rPr lang="en-GB" sz="1800" b="1" dirty="0" err="1"/>
              <a:t>Viura</a:t>
            </a:r>
            <a:r>
              <a:rPr lang="en-GB" sz="1800" dirty="0"/>
              <a:t> (</a:t>
            </a:r>
            <a:r>
              <a:rPr lang="en-GB" sz="1800" dirty="0" err="1"/>
              <a:t>Macabeo</a:t>
            </a:r>
            <a:r>
              <a:rPr lang="en-GB" sz="1800" dirty="0"/>
              <a:t>) </a:t>
            </a:r>
            <a:r>
              <a:rPr lang="en-GB" sz="1800" dirty="0" err="1"/>
              <a:t>som</a:t>
            </a:r>
            <a:r>
              <a:rPr lang="en-GB" sz="1800" dirty="0"/>
              <a:t> </a:t>
            </a:r>
            <a:r>
              <a:rPr lang="en-GB" sz="1800" dirty="0" err="1"/>
              <a:t>passar</a:t>
            </a:r>
            <a:r>
              <a:rPr lang="en-GB" sz="1800" dirty="0"/>
              <a:t> bra </a:t>
            </a:r>
            <a:r>
              <a:rPr lang="en-GB" sz="1800" dirty="0" err="1"/>
              <a:t>för</a:t>
            </a:r>
            <a:r>
              <a:rPr lang="en-GB" sz="1800" dirty="0"/>
              <a:t> </a:t>
            </a:r>
            <a:r>
              <a:rPr lang="en-GB" sz="1800" dirty="0" err="1"/>
              <a:t>eklagring</a:t>
            </a:r>
            <a:r>
              <a:rPr lang="en-GB" sz="1800" dirty="0"/>
              <a:t>, men </a:t>
            </a:r>
            <a:r>
              <a:rPr lang="en-GB" sz="1800" dirty="0" err="1"/>
              <a:t>också</a:t>
            </a:r>
            <a:r>
              <a:rPr lang="en-GB" sz="1800" dirty="0"/>
              <a:t> </a:t>
            </a:r>
            <a:r>
              <a:rPr lang="en-GB" sz="1800" dirty="0" err="1"/>
              <a:t>Malvasia</a:t>
            </a:r>
            <a:r>
              <a:rPr lang="en-GB" sz="1800" dirty="0"/>
              <a:t> </a:t>
            </a:r>
            <a:r>
              <a:rPr lang="en-GB" sz="1800" dirty="0" err="1"/>
              <a:t>och</a:t>
            </a:r>
            <a:r>
              <a:rPr lang="en-GB" sz="1800" dirty="0"/>
              <a:t> </a:t>
            </a:r>
          </a:p>
          <a:p>
            <a:r>
              <a:rPr lang="en-GB" sz="1800" dirty="0"/>
              <a:t> Garnacha  </a:t>
            </a:r>
            <a:r>
              <a:rPr lang="en-GB" sz="1800" dirty="0" err="1"/>
              <a:t>blanca</a:t>
            </a:r>
            <a:r>
              <a:rPr lang="en-GB" sz="1800" dirty="0"/>
              <a:t> </a:t>
            </a:r>
            <a:r>
              <a:rPr lang="en-GB" sz="1800" dirty="0" err="1"/>
              <a:t>användes</a:t>
            </a:r>
            <a:r>
              <a:rPr lang="en-GB" sz="1800" dirty="0"/>
              <a:t>. Sedan 2006 </a:t>
            </a:r>
            <a:r>
              <a:rPr lang="en-GB" sz="1800" dirty="0" err="1"/>
              <a:t>får</a:t>
            </a:r>
            <a:r>
              <a:rPr lang="en-GB" sz="1800" dirty="0"/>
              <a:t> man </a:t>
            </a:r>
            <a:r>
              <a:rPr lang="en-GB" sz="1800" dirty="0" err="1"/>
              <a:t>också</a:t>
            </a:r>
            <a:r>
              <a:rPr lang="en-GB" sz="1800" dirty="0"/>
              <a:t> </a:t>
            </a:r>
            <a:r>
              <a:rPr lang="en-GB" sz="1800" dirty="0" err="1"/>
              <a:t>använda</a:t>
            </a:r>
            <a:r>
              <a:rPr lang="en-GB" sz="1800" dirty="0"/>
              <a:t> Chardonnay, Sauvignon  Blanc </a:t>
            </a:r>
            <a:r>
              <a:rPr lang="en-GB" sz="1800" dirty="0" err="1"/>
              <a:t>och</a:t>
            </a:r>
            <a:r>
              <a:rPr lang="en-GB" sz="1800" dirty="0"/>
              <a:t> Verdejo.</a:t>
            </a:r>
          </a:p>
          <a:p>
            <a:pPr marL="0" indent="0">
              <a:buNone/>
            </a:pPr>
            <a:r>
              <a:rPr lang="en-GB" sz="1800" dirty="0"/>
              <a:t>    </a:t>
            </a:r>
            <a:r>
              <a:rPr lang="en-GB" sz="1800" b="1" dirty="0" err="1"/>
              <a:t>Muga</a:t>
            </a:r>
            <a:r>
              <a:rPr lang="en-GB" sz="1800" b="1" dirty="0"/>
              <a:t> Blanco Rioja  (</a:t>
            </a:r>
            <a:r>
              <a:rPr lang="en-GB" sz="1800" dirty="0" err="1"/>
              <a:t>Alkos</a:t>
            </a:r>
            <a:r>
              <a:rPr lang="en-GB" sz="1800" dirty="0"/>
              <a:t> nr </a:t>
            </a:r>
            <a:r>
              <a:rPr lang="sv-FI" sz="1800" dirty="0"/>
              <a:t>584807)</a:t>
            </a:r>
            <a:endParaRPr lang="en-GB" sz="1800" b="1" dirty="0"/>
          </a:p>
          <a:p>
            <a:r>
              <a:rPr lang="en-GB" sz="1800" b="1" dirty="0" err="1"/>
              <a:t>Tillverkare</a:t>
            </a:r>
            <a:r>
              <a:rPr lang="en-GB" sz="1800" b="1" dirty="0"/>
              <a:t>  Bodegas </a:t>
            </a:r>
            <a:r>
              <a:rPr lang="en-GB" sz="1800" b="1" dirty="0" err="1"/>
              <a:t>Muga</a:t>
            </a:r>
            <a:r>
              <a:rPr lang="en-GB" sz="1800" b="1" dirty="0"/>
              <a:t>, S.A.</a:t>
            </a:r>
          </a:p>
          <a:p>
            <a:r>
              <a:rPr lang="sv-FI" sz="1800" dirty="0"/>
              <a:t>Vinfirman grundades i </a:t>
            </a:r>
            <a:r>
              <a:rPr lang="sv-FI" sz="1800" dirty="0" err="1"/>
              <a:t>Haro</a:t>
            </a:r>
            <a:r>
              <a:rPr lang="sv-FI" sz="1800" dirty="0"/>
              <a:t> i  distriktet Rioja Alta år 1932 och har 420 ha  odlingar (mest gamla rankor)</a:t>
            </a:r>
          </a:p>
          <a:p>
            <a:r>
              <a:rPr lang="sv-FI" sz="1800" dirty="0"/>
              <a:t> De är en av de få  i Rioja som har egen ekfatstillverkning</a:t>
            </a:r>
          </a:p>
          <a:p>
            <a:r>
              <a:rPr lang="sv-FI" sz="1800" dirty="0"/>
              <a:t> Druvor:	90% </a:t>
            </a:r>
            <a:r>
              <a:rPr lang="sv-FI" sz="1800" dirty="0" err="1"/>
              <a:t>Viura</a:t>
            </a:r>
            <a:r>
              <a:rPr lang="sv-FI" sz="1800" dirty="0"/>
              <a:t>, 10% </a:t>
            </a:r>
            <a:r>
              <a:rPr lang="sv-FI" sz="1800" dirty="0" err="1"/>
              <a:t>Garnacha</a:t>
            </a:r>
            <a:r>
              <a:rPr lang="sv-FI" sz="1800" dirty="0"/>
              <a:t> </a:t>
            </a:r>
            <a:r>
              <a:rPr lang="sv-FI" sz="1800" dirty="0" err="1"/>
              <a:t>Blanca</a:t>
            </a:r>
            <a:r>
              <a:rPr lang="sv-FI" sz="1800" dirty="0"/>
              <a:t> och  </a:t>
            </a:r>
            <a:r>
              <a:rPr lang="sv-FI" sz="1800" dirty="0" err="1"/>
              <a:t>Malvasia</a:t>
            </a:r>
            <a:endParaRPr lang="sv-FI" sz="1800" dirty="0"/>
          </a:p>
          <a:p>
            <a:r>
              <a:rPr lang="sv-FI" sz="1800" dirty="0"/>
              <a:t> Alkohol:	13%</a:t>
            </a:r>
          </a:p>
          <a:p>
            <a:r>
              <a:rPr lang="sv-FI" sz="1800" dirty="0"/>
              <a:t>Syror:		5,8 g/l</a:t>
            </a:r>
          </a:p>
          <a:p>
            <a:r>
              <a:rPr lang="sv-FI" sz="1800" dirty="0"/>
              <a:t> Druvorna handplockade, vinet  är jäst i nya  franska ekfat från  Nevers  och lagrat  på jästfällningen i  3 månader efter jäsningen.</a:t>
            </a:r>
          </a:p>
          <a:p>
            <a:r>
              <a:rPr lang="sv-FI" sz="1800" dirty="0"/>
              <a:t>Färgen är ljus gul med stänk av grönt med  arom och smak av lime, persika och gula plommon </a:t>
            </a:r>
          </a:p>
          <a:p>
            <a:r>
              <a:rPr lang="sv-FI" sz="1800" dirty="0"/>
              <a:t>Serveras i 10-12 grader med stekt fisk, ljust kött,  sallader, tapas och curry.</a:t>
            </a:r>
          </a:p>
          <a:p>
            <a:endParaRPr lang="sv-FI" sz="1800" dirty="0"/>
          </a:p>
        </p:txBody>
      </p:sp>
      <p:pic>
        <p:nvPicPr>
          <p:cNvPr id="5" name="Bildobjekt 4" descr="En bild som visar dryck, alkohol, flaska, mat&#10;&#10;Automatiskt genererad beskrivning">
            <a:extLst>
              <a:ext uri="{FF2B5EF4-FFF2-40B4-BE49-F238E27FC236}">
                <a16:creationId xmlns:a16="http://schemas.microsoft.com/office/drawing/2014/main" id="{C263292E-4014-4A76-8085-9242D3A55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88" y="656388"/>
            <a:ext cx="1165412" cy="414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51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20A8F7-B8E5-4103-96C8-A5351F7DE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7" y="2"/>
            <a:ext cx="12207407" cy="557559"/>
          </a:xfrm>
        </p:spPr>
        <p:txBody>
          <a:bodyPr>
            <a:normAutofit/>
          </a:bodyPr>
          <a:lstStyle/>
          <a:p>
            <a:r>
              <a:rPr lang="en-GB" sz="2800" b="1" dirty="0"/>
              <a:t>                 D.O. Valle de </a:t>
            </a:r>
            <a:r>
              <a:rPr lang="en-GB" sz="2800" b="1" dirty="0" err="1"/>
              <a:t>Guimar</a:t>
            </a:r>
            <a:r>
              <a:rPr lang="en-GB" sz="2800" b="1" dirty="0"/>
              <a:t>/</a:t>
            </a:r>
            <a:r>
              <a:rPr lang="en-GB" sz="2800" b="1" dirty="0" err="1"/>
              <a:t>Calius</a:t>
            </a:r>
            <a:r>
              <a:rPr lang="en-GB" sz="2800" b="1" dirty="0"/>
              <a:t> Tinto 2017</a:t>
            </a:r>
            <a:endParaRPr lang="sv-FI" sz="2800" b="1" dirty="0"/>
          </a:p>
        </p:txBody>
      </p:sp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DFBE05C9-7D8B-43FD-99A8-703E28B492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617152"/>
              </p:ext>
            </p:extLst>
          </p:nvPr>
        </p:nvGraphicFramePr>
        <p:xfrm>
          <a:off x="13447713" y="5530850"/>
          <a:ext cx="7794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Skalobjekt för Paketeraren" showAsIcon="1" r:id="rId3" imgW="779760" imgH="488520" progId="Package">
                  <p:embed/>
                </p:oleObj>
              </mc:Choice>
              <mc:Fallback>
                <p:oleObj name="Skalobjekt för Paketeraren" showAsIcon="1" r:id="rId3" imgW="7797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47713" y="5530850"/>
                        <a:ext cx="779462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Bildobjekt 15" descr="En bild som visar mat, flaska&#10;&#10;Automatiskt genererad beskrivning">
            <a:extLst>
              <a:ext uri="{FF2B5EF4-FFF2-40B4-BE49-F238E27FC236}">
                <a16:creationId xmlns:a16="http://schemas.microsoft.com/office/drawing/2014/main" id="{D5199B9E-9ED4-4AEB-95D9-E2A4D7657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42" y="791736"/>
            <a:ext cx="1554162" cy="6031229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BE6AD9E-F4C9-4530-BC2E-7AF6DD5A4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98" y="557561"/>
            <a:ext cx="9757741" cy="5619402"/>
          </a:xfrm>
        </p:spPr>
        <p:txBody>
          <a:bodyPr>
            <a:normAutofit/>
          </a:bodyPr>
          <a:lstStyle/>
          <a:p>
            <a:r>
              <a:rPr lang="en-GB" sz="1800" dirty="0"/>
              <a:t>Valle de </a:t>
            </a:r>
            <a:r>
              <a:rPr lang="en-GB" sz="1800" dirty="0" err="1"/>
              <a:t>Guimar</a:t>
            </a:r>
            <a:r>
              <a:rPr lang="en-GB" sz="1800" dirty="0"/>
              <a:t> </a:t>
            </a:r>
            <a:r>
              <a:rPr lang="en-GB" sz="1800" dirty="0" err="1"/>
              <a:t>är</a:t>
            </a:r>
            <a:r>
              <a:rPr lang="en-GB" sz="1800" dirty="0"/>
              <a:t> </a:t>
            </a:r>
            <a:r>
              <a:rPr lang="en-GB" sz="1800" dirty="0" err="1"/>
              <a:t>beläget</a:t>
            </a:r>
            <a:r>
              <a:rPr lang="en-GB" sz="1800" dirty="0"/>
              <a:t> </a:t>
            </a:r>
            <a:r>
              <a:rPr lang="en-GB" sz="1800" dirty="0" err="1"/>
              <a:t>på</a:t>
            </a:r>
            <a:r>
              <a:rPr lang="en-GB" sz="1800" dirty="0"/>
              <a:t> </a:t>
            </a:r>
            <a:r>
              <a:rPr lang="en-GB" sz="1800" dirty="0" err="1"/>
              <a:t>Teneriffa,Kanarieöarna</a:t>
            </a:r>
            <a:r>
              <a:rPr lang="en-GB" sz="1800" dirty="0"/>
              <a:t>. Fick </a:t>
            </a:r>
            <a:r>
              <a:rPr lang="en-GB" sz="1800" dirty="0" err="1"/>
              <a:t>sitt</a:t>
            </a:r>
            <a:r>
              <a:rPr lang="en-GB" sz="1800" dirty="0"/>
              <a:t> D.O 1996</a:t>
            </a:r>
          </a:p>
          <a:p>
            <a:r>
              <a:rPr lang="en-GB" sz="1800" dirty="0"/>
              <a:t>Vin har </a:t>
            </a:r>
            <a:r>
              <a:rPr lang="en-GB" sz="1800" dirty="0" err="1"/>
              <a:t>odlats</a:t>
            </a:r>
            <a:r>
              <a:rPr lang="en-GB" sz="1800" dirty="0"/>
              <a:t> </a:t>
            </a:r>
            <a:r>
              <a:rPr lang="en-GB" sz="1800" dirty="0" err="1"/>
              <a:t>på</a:t>
            </a:r>
            <a:r>
              <a:rPr lang="en-GB" sz="1800" dirty="0"/>
              <a:t> </a:t>
            </a:r>
            <a:r>
              <a:rPr lang="en-GB" sz="1800" dirty="0" err="1"/>
              <a:t>Kanarieöarna</a:t>
            </a:r>
            <a:r>
              <a:rPr lang="en-GB" sz="1800" dirty="0"/>
              <a:t> sedan 1400-talet </a:t>
            </a:r>
            <a:r>
              <a:rPr lang="en-GB" sz="1800" dirty="0" err="1"/>
              <a:t>då</a:t>
            </a:r>
            <a:r>
              <a:rPr lang="en-GB" sz="1800" dirty="0"/>
              <a:t> de </a:t>
            </a:r>
            <a:r>
              <a:rPr lang="en-GB" sz="1800" dirty="0" err="1"/>
              <a:t>spanska</a:t>
            </a:r>
            <a:r>
              <a:rPr lang="en-GB" sz="1800" dirty="0"/>
              <a:t> </a:t>
            </a:r>
            <a:r>
              <a:rPr lang="en-GB" sz="1800" dirty="0" err="1"/>
              <a:t>conquistarorerna</a:t>
            </a:r>
            <a:endParaRPr lang="en-GB" sz="1800" dirty="0"/>
          </a:p>
          <a:p>
            <a:r>
              <a:rPr lang="en-GB" sz="1800" dirty="0" err="1"/>
              <a:t>hämtade</a:t>
            </a:r>
            <a:r>
              <a:rPr lang="en-GB" sz="1800" dirty="0"/>
              <a:t> de </a:t>
            </a:r>
            <a:r>
              <a:rPr lang="en-GB" sz="1800" dirty="0" err="1"/>
              <a:t>första</a:t>
            </a:r>
            <a:r>
              <a:rPr lang="en-GB" sz="1800" dirty="0"/>
              <a:t> </a:t>
            </a:r>
            <a:r>
              <a:rPr lang="en-GB" sz="1800" dirty="0" err="1"/>
              <a:t>druvstockarna</a:t>
            </a:r>
            <a:r>
              <a:rPr lang="en-GB" sz="1800" dirty="0"/>
              <a:t> till </a:t>
            </a:r>
            <a:r>
              <a:rPr lang="en-GB" sz="1800" dirty="0" err="1"/>
              <a:t>öarna</a:t>
            </a:r>
            <a:r>
              <a:rPr lang="en-GB" sz="1800" dirty="0"/>
              <a:t>.</a:t>
            </a:r>
          </a:p>
          <a:p>
            <a:r>
              <a:rPr lang="en-GB" sz="1800" dirty="0"/>
              <a:t>Inom </a:t>
            </a:r>
            <a:r>
              <a:rPr lang="en-GB" sz="1800" dirty="0" err="1"/>
              <a:t>området</a:t>
            </a:r>
            <a:r>
              <a:rPr lang="en-GB" sz="1800" dirty="0"/>
              <a:t> </a:t>
            </a:r>
            <a:r>
              <a:rPr lang="en-GB" sz="1800" dirty="0" err="1"/>
              <a:t>odlas</a:t>
            </a:r>
            <a:r>
              <a:rPr lang="en-GB" sz="1800" dirty="0"/>
              <a:t> nu vin </a:t>
            </a:r>
            <a:r>
              <a:rPr lang="en-GB" sz="1800" dirty="0" err="1"/>
              <a:t>på</a:t>
            </a:r>
            <a:r>
              <a:rPr lang="en-GB" sz="1800" dirty="0"/>
              <a:t> 950 ha, 65% </a:t>
            </a:r>
            <a:r>
              <a:rPr lang="en-GB" sz="1800" dirty="0" err="1"/>
              <a:t>gröna</a:t>
            </a:r>
            <a:r>
              <a:rPr lang="en-GB" sz="1800" dirty="0"/>
              <a:t> </a:t>
            </a:r>
            <a:r>
              <a:rPr lang="en-GB" sz="1800" dirty="0" err="1"/>
              <a:t>och</a:t>
            </a:r>
            <a:r>
              <a:rPr lang="en-GB" sz="1800" dirty="0"/>
              <a:t> 35% </a:t>
            </a:r>
            <a:r>
              <a:rPr lang="en-GB" sz="1800" dirty="0" err="1"/>
              <a:t>blå</a:t>
            </a:r>
            <a:r>
              <a:rPr lang="en-GB" sz="1800" dirty="0"/>
              <a:t> </a:t>
            </a:r>
            <a:r>
              <a:rPr lang="en-GB" sz="1800" dirty="0" err="1"/>
              <a:t>druvor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Klimatet</a:t>
            </a:r>
            <a:r>
              <a:rPr lang="en-GB" sz="1800" dirty="0"/>
              <a:t> </a:t>
            </a:r>
            <a:r>
              <a:rPr lang="en-GB" sz="1800" dirty="0" err="1"/>
              <a:t>är</a:t>
            </a:r>
            <a:r>
              <a:rPr lang="en-GB" sz="1800" dirty="0"/>
              <a:t> milt med </a:t>
            </a: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dirty="0" err="1"/>
              <a:t>medeltemperatur</a:t>
            </a:r>
            <a:r>
              <a:rPr lang="en-GB" sz="1800" dirty="0"/>
              <a:t> </a:t>
            </a:r>
            <a:r>
              <a:rPr lang="en-GB" sz="1800" dirty="0" err="1"/>
              <a:t>på</a:t>
            </a:r>
            <a:r>
              <a:rPr lang="en-GB" sz="1800" dirty="0"/>
              <a:t> 20 grader </a:t>
            </a:r>
            <a:r>
              <a:rPr lang="en-GB" sz="1800" dirty="0" err="1"/>
              <a:t>och</a:t>
            </a:r>
            <a:r>
              <a:rPr lang="en-GB" sz="1800" dirty="0"/>
              <a:t> 2900 </a:t>
            </a:r>
            <a:r>
              <a:rPr lang="en-GB" sz="1800" dirty="0" err="1"/>
              <a:t>soltimmar</a:t>
            </a:r>
            <a:r>
              <a:rPr lang="en-GB" sz="1800" dirty="0"/>
              <a:t> per </a:t>
            </a:r>
            <a:r>
              <a:rPr lang="en-GB" sz="1800" dirty="0" err="1"/>
              <a:t>år</a:t>
            </a:r>
            <a:r>
              <a:rPr lang="en-GB" sz="1800" dirty="0"/>
              <a:t>.</a:t>
            </a:r>
          </a:p>
          <a:p>
            <a:r>
              <a:rPr lang="en-GB" sz="1800" dirty="0"/>
              <a:t>300-600 mm </a:t>
            </a:r>
            <a:r>
              <a:rPr lang="en-GB" sz="1800" dirty="0" err="1"/>
              <a:t>regn</a:t>
            </a:r>
            <a:r>
              <a:rPr lang="en-GB" sz="1800" dirty="0"/>
              <a:t> per </a:t>
            </a:r>
            <a:r>
              <a:rPr lang="en-GB" sz="1800" dirty="0" err="1"/>
              <a:t>år</a:t>
            </a:r>
            <a:r>
              <a:rPr lang="en-GB" sz="1800" dirty="0"/>
              <a:t>. </a:t>
            </a:r>
            <a:r>
              <a:rPr lang="en-GB" sz="1800" dirty="0" err="1"/>
              <a:t>Jordmånen</a:t>
            </a:r>
            <a:r>
              <a:rPr lang="en-GB" sz="1800" dirty="0"/>
              <a:t> </a:t>
            </a:r>
            <a:r>
              <a:rPr lang="en-GB" sz="1800" dirty="0" err="1"/>
              <a:t>är</a:t>
            </a:r>
            <a:r>
              <a:rPr lang="en-GB" sz="1800" dirty="0"/>
              <a:t> </a:t>
            </a:r>
            <a:r>
              <a:rPr lang="en-GB" sz="1800" dirty="0" err="1"/>
              <a:t>vulkanisk</a:t>
            </a:r>
            <a:r>
              <a:rPr lang="en-GB" sz="1800" dirty="0"/>
              <a:t> </a:t>
            </a:r>
            <a:r>
              <a:rPr lang="en-GB" sz="1800" dirty="0" err="1"/>
              <a:t>och</a:t>
            </a:r>
            <a:r>
              <a:rPr lang="en-GB" sz="1800" dirty="0"/>
              <a:t> ger </a:t>
            </a:r>
            <a:r>
              <a:rPr lang="en-GB" sz="1800" dirty="0" err="1"/>
              <a:t>vinerna</a:t>
            </a:r>
            <a:r>
              <a:rPr lang="en-GB" sz="1800" dirty="0"/>
              <a:t> </a:t>
            </a:r>
            <a:r>
              <a:rPr lang="en-GB" sz="1800" dirty="0" err="1"/>
              <a:t>både</a:t>
            </a:r>
            <a:r>
              <a:rPr lang="en-GB" sz="1800" dirty="0"/>
              <a:t> </a:t>
            </a:r>
            <a:r>
              <a:rPr lang="en-GB" sz="1800" dirty="0" err="1"/>
              <a:t>mineralitet</a:t>
            </a:r>
            <a:r>
              <a:rPr lang="en-GB" sz="1800" dirty="0"/>
              <a:t> </a:t>
            </a:r>
            <a:r>
              <a:rPr lang="en-GB" sz="1800" dirty="0" err="1"/>
              <a:t>och</a:t>
            </a:r>
            <a:r>
              <a:rPr lang="en-GB" sz="1800" dirty="0"/>
              <a:t> </a:t>
            </a:r>
            <a:r>
              <a:rPr lang="en-GB" sz="1800" dirty="0" err="1"/>
              <a:t>komplexitet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Vinstockarna</a:t>
            </a:r>
            <a:r>
              <a:rPr lang="en-GB" sz="1800" dirty="0"/>
              <a:t> </a:t>
            </a:r>
            <a:r>
              <a:rPr lang="en-GB" sz="1800" dirty="0" err="1"/>
              <a:t>ofta</a:t>
            </a:r>
            <a:r>
              <a:rPr lang="en-GB" sz="1800" dirty="0"/>
              <a:t> </a:t>
            </a:r>
            <a:r>
              <a:rPr lang="en-GB" sz="1800" dirty="0" err="1"/>
              <a:t>gamla</a:t>
            </a:r>
            <a:r>
              <a:rPr lang="en-GB" sz="1800" dirty="0"/>
              <a:t> </a:t>
            </a:r>
            <a:r>
              <a:rPr lang="en-GB" sz="1800" dirty="0" err="1"/>
              <a:t>eftersom</a:t>
            </a:r>
            <a:r>
              <a:rPr lang="en-GB" sz="1800" dirty="0"/>
              <a:t> </a:t>
            </a:r>
            <a:r>
              <a:rPr lang="en-GB" sz="1800" dirty="0" err="1"/>
              <a:t>vinlusen</a:t>
            </a:r>
            <a:r>
              <a:rPr lang="en-GB" sz="1800" dirty="0"/>
              <a:t> </a:t>
            </a:r>
            <a:r>
              <a:rPr lang="en-GB" sz="1800" dirty="0" err="1"/>
              <a:t>aldrig</a:t>
            </a:r>
            <a:r>
              <a:rPr lang="en-GB" sz="1800" dirty="0"/>
              <a:t> </a:t>
            </a:r>
            <a:r>
              <a:rPr lang="en-GB" sz="1800" dirty="0" err="1"/>
              <a:t>kom</a:t>
            </a:r>
            <a:r>
              <a:rPr lang="en-GB" sz="1800" dirty="0"/>
              <a:t> till </a:t>
            </a:r>
            <a:r>
              <a:rPr lang="en-GB" sz="1800" dirty="0" err="1"/>
              <a:t>Kanarieöarna</a:t>
            </a:r>
            <a:r>
              <a:rPr lang="en-GB" sz="1800" dirty="0"/>
              <a:t>.</a:t>
            </a:r>
          </a:p>
          <a:p>
            <a:r>
              <a:rPr lang="en-GB" sz="1800" b="1" dirty="0" err="1"/>
              <a:t>Calius</a:t>
            </a:r>
            <a:r>
              <a:rPr lang="en-GB" sz="1800" b="1" dirty="0"/>
              <a:t> Tinto 2017 </a:t>
            </a:r>
            <a:r>
              <a:rPr lang="en-GB" sz="1800" dirty="0"/>
              <a:t>(</a:t>
            </a:r>
            <a:r>
              <a:rPr lang="en-GB" sz="1800" dirty="0" err="1"/>
              <a:t>Alkos</a:t>
            </a:r>
            <a:r>
              <a:rPr lang="en-GB" sz="1800" dirty="0"/>
              <a:t> </a:t>
            </a:r>
            <a:r>
              <a:rPr lang="en-GB" sz="1800" dirty="0" err="1"/>
              <a:t>nummer</a:t>
            </a:r>
            <a:r>
              <a:rPr lang="en-GB" sz="1800" dirty="0"/>
              <a:t> 486277)</a:t>
            </a:r>
          </a:p>
          <a:p>
            <a:r>
              <a:rPr lang="en-GB" sz="1800" dirty="0" err="1"/>
              <a:t>Tillverkare</a:t>
            </a:r>
            <a:r>
              <a:rPr lang="en-GB" sz="1800" dirty="0"/>
              <a:t>: Bodegas Candido Hernandez Pio, </a:t>
            </a:r>
            <a:r>
              <a:rPr lang="en-GB" sz="1800" dirty="0" err="1"/>
              <a:t>som</a:t>
            </a:r>
            <a:r>
              <a:rPr lang="en-GB" sz="1800" dirty="0"/>
              <a:t> </a:t>
            </a:r>
            <a:r>
              <a:rPr lang="en-GB" sz="1800" dirty="0" err="1"/>
              <a:t>odlar</a:t>
            </a:r>
            <a:r>
              <a:rPr lang="en-GB" sz="1800" dirty="0"/>
              <a:t> </a:t>
            </a:r>
            <a:r>
              <a:rPr lang="en-GB" sz="1800" dirty="0" err="1"/>
              <a:t>druvor</a:t>
            </a:r>
            <a:r>
              <a:rPr lang="en-GB" sz="1800" dirty="0"/>
              <a:t> </a:t>
            </a:r>
            <a:r>
              <a:rPr lang="en-GB" sz="1800" dirty="0" err="1"/>
              <a:t>på</a:t>
            </a:r>
            <a:r>
              <a:rPr lang="en-GB" sz="1800" dirty="0"/>
              <a:t> 20 ha </a:t>
            </a:r>
            <a:r>
              <a:rPr lang="en-GB" sz="1800" dirty="0" err="1"/>
              <a:t>och</a:t>
            </a:r>
            <a:r>
              <a:rPr lang="en-GB" sz="1800" dirty="0"/>
              <a:t> </a:t>
            </a: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dirty="0" err="1"/>
              <a:t>höjd</a:t>
            </a:r>
            <a:r>
              <a:rPr lang="en-GB" sz="1800" dirty="0"/>
              <a:t> </a:t>
            </a:r>
            <a:r>
              <a:rPr lang="en-GB" sz="1800" dirty="0" err="1"/>
              <a:t>av</a:t>
            </a:r>
            <a:r>
              <a:rPr lang="en-GB" sz="1800" dirty="0"/>
              <a:t> 400 meter</a:t>
            </a:r>
          </a:p>
          <a:p>
            <a:r>
              <a:rPr lang="en-GB" sz="1800" dirty="0" err="1"/>
              <a:t>Druvor</a:t>
            </a:r>
            <a:r>
              <a:rPr lang="en-GB" sz="1800" dirty="0"/>
              <a:t>:      40% </a:t>
            </a:r>
            <a:r>
              <a:rPr lang="en-GB" sz="1800" dirty="0" err="1"/>
              <a:t>Villariego</a:t>
            </a:r>
            <a:r>
              <a:rPr lang="en-GB" sz="1800" dirty="0"/>
              <a:t> Negra, 20% </a:t>
            </a:r>
            <a:r>
              <a:rPr lang="en-GB" sz="1800" dirty="0" err="1"/>
              <a:t>Castellana</a:t>
            </a:r>
            <a:r>
              <a:rPr lang="en-GB" sz="1800" dirty="0"/>
              <a:t>, 10% </a:t>
            </a:r>
            <a:r>
              <a:rPr lang="en-GB" sz="1800" dirty="0" err="1"/>
              <a:t>Tintilla</a:t>
            </a:r>
            <a:r>
              <a:rPr lang="en-GB" sz="1800" dirty="0"/>
              <a:t>, 20% Merlot </a:t>
            </a:r>
            <a:r>
              <a:rPr lang="en-GB" sz="1800" dirty="0" err="1"/>
              <a:t>och</a:t>
            </a:r>
            <a:r>
              <a:rPr lang="en-GB" sz="1800" dirty="0"/>
              <a:t> 10% Tempranillo.</a:t>
            </a:r>
          </a:p>
          <a:p>
            <a:r>
              <a:rPr lang="en-GB" sz="1800" dirty="0" err="1"/>
              <a:t>Syror</a:t>
            </a:r>
            <a:r>
              <a:rPr lang="en-GB" sz="1800" dirty="0"/>
              <a:t>:          4,7 g/l</a:t>
            </a:r>
          </a:p>
          <a:p>
            <a:r>
              <a:rPr lang="en-GB" sz="1800" dirty="0" err="1"/>
              <a:t>Energi</a:t>
            </a:r>
            <a:r>
              <a:rPr lang="en-GB" sz="1800" dirty="0"/>
              <a:t>:        80 kcal/100ml</a:t>
            </a:r>
          </a:p>
          <a:p>
            <a:r>
              <a:rPr lang="en-GB" sz="1800" dirty="0" err="1"/>
              <a:t>Ett</a:t>
            </a:r>
            <a:r>
              <a:rPr lang="en-GB" sz="1800" dirty="0"/>
              <a:t> </a:t>
            </a:r>
            <a:r>
              <a:rPr lang="en-GB" sz="1800" dirty="0" err="1"/>
              <a:t>medelfylligt</a:t>
            </a:r>
            <a:r>
              <a:rPr lang="en-GB" sz="1800" dirty="0"/>
              <a:t> vin med </a:t>
            </a:r>
            <a:r>
              <a:rPr lang="en-GB" sz="1800" dirty="0" err="1"/>
              <a:t>muka</a:t>
            </a:r>
            <a:r>
              <a:rPr lang="en-GB" sz="1800" dirty="0"/>
              <a:t> tan </a:t>
            </a:r>
            <a:r>
              <a:rPr lang="en-GB" sz="1800" dirty="0" err="1"/>
              <a:t>niner</a:t>
            </a:r>
            <a:r>
              <a:rPr lang="en-GB" sz="1800" dirty="0"/>
              <a:t> </a:t>
            </a:r>
            <a:r>
              <a:rPr lang="en-GB" sz="1800" dirty="0" err="1"/>
              <a:t>och</a:t>
            </a:r>
            <a:r>
              <a:rPr lang="en-GB" sz="1800" dirty="0"/>
              <a:t> </a:t>
            </a:r>
            <a:r>
              <a:rPr lang="en-GB" sz="1800" dirty="0" err="1"/>
              <a:t>smak</a:t>
            </a:r>
            <a:r>
              <a:rPr lang="en-GB" sz="1800" dirty="0"/>
              <a:t> </a:t>
            </a:r>
            <a:r>
              <a:rPr lang="en-GB" sz="1800" dirty="0" err="1"/>
              <a:t>av</a:t>
            </a:r>
            <a:r>
              <a:rPr lang="en-GB" sz="1800" dirty="0"/>
              <a:t> </a:t>
            </a:r>
            <a:r>
              <a:rPr lang="en-GB" sz="1800" dirty="0" err="1"/>
              <a:t>örter</a:t>
            </a:r>
            <a:r>
              <a:rPr lang="en-GB" sz="1800" dirty="0"/>
              <a:t>, </a:t>
            </a:r>
            <a:r>
              <a:rPr lang="en-GB" sz="1800" dirty="0" err="1"/>
              <a:t>svarta</a:t>
            </a:r>
            <a:r>
              <a:rPr lang="en-GB" sz="1800" dirty="0"/>
              <a:t> </a:t>
            </a:r>
            <a:r>
              <a:rPr lang="en-GB" sz="1800" dirty="0" err="1"/>
              <a:t>vinbär</a:t>
            </a:r>
            <a:r>
              <a:rPr lang="en-GB" sz="1800" dirty="0"/>
              <a:t>   </a:t>
            </a:r>
            <a:r>
              <a:rPr lang="en-GB" sz="1800" dirty="0" err="1"/>
              <a:t>och</a:t>
            </a:r>
            <a:r>
              <a:rPr lang="en-GB" sz="1800" dirty="0"/>
              <a:t> </a:t>
            </a:r>
            <a:r>
              <a:rPr lang="en-GB" sz="1800" dirty="0" err="1"/>
              <a:t>körsbär</a:t>
            </a:r>
            <a:r>
              <a:rPr lang="en-GB" sz="1800" dirty="0"/>
              <a:t>,</a:t>
            </a:r>
          </a:p>
          <a:p>
            <a:r>
              <a:rPr lang="en-GB" sz="1800" dirty="0" err="1"/>
              <a:t>Serveras</a:t>
            </a:r>
            <a:r>
              <a:rPr lang="en-GB" sz="1800" dirty="0"/>
              <a:t> vid 15-16 grader till </a:t>
            </a:r>
            <a:r>
              <a:rPr lang="en-GB" sz="1800" dirty="0" err="1"/>
              <a:t>gris</a:t>
            </a:r>
            <a:r>
              <a:rPr lang="en-GB" sz="1800" dirty="0"/>
              <a:t>, </a:t>
            </a:r>
            <a:r>
              <a:rPr lang="en-GB" sz="1800" dirty="0" err="1"/>
              <a:t>lamm</a:t>
            </a:r>
            <a:r>
              <a:rPr lang="en-GB" sz="1800" dirty="0"/>
              <a:t>, </a:t>
            </a:r>
            <a:r>
              <a:rPr lang="en-GB" sz="1800" dirty="0" err="1"/>
              <a:t>kyckling</a:t>
            </a:r>
            <a:r>
              <a:rPr lang="en-GB" sz="1800" dirty="0"/>
              <a:t>, </a:t>
            </a:r>
            <a:r>
              <a:rPr lang="en-GB" sz="1800" dirty="0" err="1"/>
              <a:t>grillat</a:t>
            </a:r>
            <a:r>
              <a:rPr lang="en-GB" sz="1800" dirty="0"/>
              <a:t> </a:t>
            </a:r>
            <a:r>
              <a:rPr lang="en-GB" sz="1800" dirty="0" err="1"/>
              <a:t>kött</a:t>
            </a:r>
            <a:r>
              <a:rPr lang="en-GB" sz="1800" dirty="0"/>
              <a:t> </a:t>
            </a:r>
            <a:r>
              <a:rPr lang="en-GB" sz="1800" dirty="0" err="1"/>
              <a:t>och</a:t>
            </a:r>
            <a:r>
              <a:rPr lang="en-GB" sz="1800" dirty="0"/>
              <a:t> </a:t>
            </a:r>
            <a:r>
              <a:rPr lang="en-GB" sz="1800" dirty="0" err="1"/>
              <a:t>köttiga</a:t>
            </a:r>
            <a:r>
              <a:rPr lang="en-GB" sz="1800" dirty="0"/>
              <a:t> </a:t>
            </a:r>
            <a:r>
              <a:rPr lang="en-GB" sz="1800" dirty="0" err="1"/>
              <a:t>korvar</a:t>
            </a:r>
            <a:r>
              <a:rPr lang="en-GB" sz="18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702031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57FFDF-25A6-44B1-95FD-FB77BDFE4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09447"/>
          </a:xfrm>
        </p:spPr>
        <p:txBody>
          <a:bodyPr>
            <a:normAutofit fontScale="90000"/>
          </a:bodyPr>
          <a:lstStyle/>
          <a:p>
            <a:r>
              <a:rPr lang="sv-FI" sz="2400" dirty="0"/>
              <a:t>               </a:t>
            </a:r>
            <a:r>
              <a:rPr lang="sv-FI" sz="2200" b="1" dirty="0"/>
              <a:t>D.O. </a:t>
            </a:r>
            <a:r>
              <a:rPr lang="sv-FI" sz="2200" b="1" dirty="0" err="1"/>
              <a:t>Ribeira</a:t>
            </a:r>
            <a:r>
              <a:rPr lang="sv-FI" sz="2200" b="1" dirty="0"/>
              <a:t> </a:t>
            </a:r>
            <a:r>
              <a:rPr lang="sv-FI" sz="2200" b="1" dirty="0" err="1"/>
              <a:t>Sacra</a:t>
            </a:r>
            <a:r>
              <a:rPr lang="sv-FI" sz="2200" b="1" dirty="0"/>
              <a:t>/Regina </a:t>
            </a:r>
            <a:r>
              <a:rPr lang="sv-FI" sz="2200" b="1" dirty="0" err="1"/>
              <a:t>Viarum</a:t>
            </a:r>
            <a:r>
              <a:rPr lang="sv-FI" sz="2200" b="1" dirty="0"/>
              <a:t> </a:t>
            </a:r>
            <a:r>
              <a:rPr lang="sv-FI" sz="2200" b="1" dirty="0" err="1"/>
              <a:t>Mencia</a:t>
            </a:r>
            <a:r>
              <a:rPr lang="sv-FI" sz="2200" b="1" dirty="0"/>
              <a:t> 2016</a:t>
            </a:r>
            <a:br>
              <a:rPr lang="sv-FI" sz="2400" b="1" dirty="0"/>
            </a:br>
            <a:endParaRPr lang="sv-FI" sz="24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558686-A49D-4C93-8B75-E20603018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81913"/>
            <a:ext cx="12230763" cy="637608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FI" sz="2600" dirty="0"/>
              <a:t>Området är beläget i Galicien i nordvästra Spanien och är det enda i Galicien där det odlas blå druvor, </a:t>
            </a:r>
          </a:p>
          <a:p>
            <a:pPr marL="0" indent="0">
              <a:buNone/>
            </a:pPr>
            <a:r>
              <a:rPr lang="sv-FI" sz="2600" dirty="0"/>
              <a:t>främst </a:t>
            </a:r>
            <a:r>
              <a:rPr lang="sv-FI" sz="2600" dirty="0" err="1"/>
              <a:t>Mencia</a:t>
            </a:r>
            <a:r>
              <a:rPr lang="sv-FI" sz="2600" dirty="0"/>
              <a:t>. Fick sitt D.O först 1997. Druvan odlas också i </a:t>
            </a:r>
            <a:r>
              <a:rPr lang="sv-FI" sz="2600" dirty="0" err="1"/>
              <a:t>Cieza</a:t>
            </a:r>
            <a:r>
              <a:rPr lang="sv-FI" sz="2600" dirty="0"/>
              <a:t> som gränsar i väster till </a:t>
            </a:r>
            <a:r>
              <a:rPr lang="sv-FI" sz="2600" dirty="0" err="1"/>
              <a:t>Ribeira</a:t>
            </a:r>
            <a:r>
              <a:rPr lang="sv-FI" sz="2600" dirty="0"/>
              <a:t> </a:t>
            </a:r>
            <a:r>
              <a:rPr lang="sv-FI" sz="2600" dirty="0" err="1"/>
              <a:t>Sacra</a:t>
            </a:r>
            <a:endParaRPr lang="sv-FI" sz="2600" dirty="0"/>
          </a:p>
          <a:p>
            <a:pPr marL="0" indent="0">
              <a:buNone/>
            </a:pPr>
            <a:r>
              <a:rPr lang="sv-FI" sz="2600" dirty="0"/>
              <a:t>Odlingsarealen är ca. 2500 ha, men endast 1550 med D.O. Odlingarna ligger på 400 till 500 meters </a:t>
            </a:r>
          </a:p>
          <a:p>
            <a:pPr marL="0" indent="0">
              <a:buNone/>
            </a:pPr>
            <a:r>
              <a:rPr lang="sv-FI" sz="2600" dirty="0"/>
              <a:t>höjd utmed floderna </a:t>
            </a:r>
            <a:r>
              <a:rPr lang="sv-FI" sz="2600" dirty="0" err="1"/>
              <a:t>Miño</a:t>
            </a:r>
            <a:r>
              <a:rPr lang="sv-FI" sz="2600" dirty="0"/>
              <a:t> och Sil på mycket branta terrasserade sluttningar, som omöjliggör </a:t>
            </a:r>
          </a:p>
          <a:p>
            <a:pPr marL="0" indent="0">
              <a:buNone/>
            </a:pPr>
            <a:r>
              <a:rPr lang="sv-FI" sz="2600" dirty="0"/>
              <a:t>mekanisk skörd. </a:t>
            </a:r>
          </a:p>
          <a:p>
            <a:pPr marL="0" indent="0">
              <a:buNone/>
            </a:pPr>
            <a:r>
              <a:rPr lang="sv-FI" sz="2600" dirty="0"/>
              <a:t>Klimatet är närmast kontinentalt med viss påverkan från Atlanten med långa heta somrar och </a:t>
            </a:r>
          </a:p>
          <a:p>
            <a:pPr marL="0" indent="0">
              <a:buNone/>
            </a:pPr>
            <a:r>
              <a:rPr lang="sv-FI" sz="2600" dirty="0"/>
              <a:t>svala höstar. Regn mellan 800 och 900 mm per år. Medeltemperaturen ca 13,2 grader</a:t>
            </a:r>
          </a:p>
          <a:p>
            <a:pPr marL="0" indent="0">
              <a:buNone/>
            </a:pPr>
            <a:r>
              <a:rPr lang="sv-FI" sz="2600" b="1" dirty="0"/>
              <a:t>Bodegas Regina </a:t>
            </a:r>
            <a:r>
              <a:rPr lang="sv-FI" sz="2600" b="1" dirty="0" err="1"/>
              <a:t>Viarum</a:t>
            </a:r>
            <a:r>
              <a:rPr lang="sv-FI" sz="2600" b="1" dirty="0"/>
              <a:t>, S.A (</a:t>
            </a:r>
            <a:r>
              <a:rPr lang="sv-FI" sz="2600" dirty="0"/>
              <a:t>Alkos nr 452277)</a:t>
            </a:r>
            <a:endParaRPr lang="sv-FI" sz="2600" b="1" dirty="0"/>
          </a:p>
          <a:p>
            <a:pPr marL="0" indent="0">
              <a:buNone/>
            </a:pPr>
            <a:r>
              <a:rPr lang="sv-FI" sz="2600" dirty="0"/>
              <a:t>Bodegan ligger vid floden Sils  branta sluttningar och anses vara en av områdets främsta.</a:t>
            </a:r>
          </a:p>
          <a:p>
            <a:pPr marL="0" indent="0">
              <a:buNone/>
            </a:pPr>
            <a:r>
              <a:rPr lang="sv-FI" sz="2600" dirty="0"/>
              <a:t>Druvor:		</a:t>
            </a:r>
            <a:r>
              <a:rPr lang="sv-FI" sz="2600" dirty="0" err="1"/>
              <a:t>Mencia</a:t>
            </a:r>
            <a:r>
              <a:rPr lang="sv-FI" sz="2600" dirty="0"/>
              <a:t> 100%</a:t>
            </a:r>
          </a:p>
          <a:p>
            <a:pPr marL="0" indent="0">
              <a:buNone/>
            </a:pPr>
            <a:r>
              <a:rPr lang="sv-FI" sz="2600" dirty="0"/>
              <a:t>Alkohol:		13,5%</a:t>
            </a:r>
          </a:p>
          <a:p>
            <a:pPr marL="0" indent="0">
              <a:buNone/>
            </a:pPr>
            <a:r>
              <a:rPr lang="sv-FI" sz="2600" dirty="0"/>
              <a:t>Socker :		 2 g/l</a:t>
            </a:r>
          </a:p>
          <a:p>
            <a:pPr marL="0" indent="0">
              <a:buNone/>
            </a:pPr>
            <a:r>
              <a:rPr lang="sv-FI" sz="2600" dirty="0"/>
              <a:t>Syror:		 4,5 g/l</a:t>
            </a:r>
          </a:p>
          <a:p>
            <a:pPr marL="0" indent="0">
              <a:buNone/>
            </a:pPr>
            <a:r>
              <a:rPr lang="sv-FI" sz="2600" dirty="0"/>
              <a:t>Före jäsningen </a:t>
            </a:r>
            <a:r>
              <a:rPr lang="sv-FI" sz="2600" dirty="0" err="1"/>
              <a:t>kylmacereras</a:t>
            </a:r>
            <a:r>
              <a:rPr lang="sv-FI" sz="2600" dirty="0"/>
              <a:t> druvorna  under 72 timmar vid en temperatur av 7-9 grader </a:t>
            </a:r>
          </a:p>
          <a:p>
            <a:pPr marL="0" indent="0">
              <a:buNone/>
            </a:pPr>
            <a:r>
              <a:rPr lang="sv-FI" sz="2600" dirty="0"/>
              <a:t>för bättre extrahering av både färg och tanniner.</a:t>
            </a:r>
          </a:p>
          <a:p>
            <a:pPr marL="0" indent="0">
              <a:buNone/>
            </a:pPr>
            <a:r>
              <a:rPr lang="sv-FI" sz="2600" dirty="0"/>
              <a:t>Den  temperaturkontrollerade jäsningsprocessen i stålcisterner äger rum vid 28 grader. Före buteljering</a:t>
            </a:r>
          </a:p>
          <a:p>
            <a:pPr>
              <a:buNone/>
            </a:pPr>
            <a:r>
              <a:rPr lang="sv-FI" sz="2600" dirty="0"/>
              <a:t>lagras vinet i stålcisterner under 4 månader. Ingen lagring i ekfat äger rum. </a:t>
            </a:r>
            <a:r>
              <a:rPr lang="sv-SE" sz="2600" dirty="0"/>
              <a:t> Vinerna är </a:t>
            </a:r>
          </a:p>
          <a:p>
            <a:pPr>
              <a:buNone/>
            </a:pPr>
            <a:r>
              <a:rPr lang="sv-SE" sz="2600" dirty="0"/>
              <a:t>mörkröda, fylliga, ofta tanninrika, med toner av björnbär, hallon,  blåbär, rök och gummi</a:t>
            </a:r>
          </a:p>
          <a:p>
            <a:pPr marL="0" indent="0">
              <a:buNone/>
            </a:pPr>
            <a:r>
              <a:rPr lang="sv-FI" sz="2600" dirty="0"/>
              <a:t>Vinet är färdigt att drickas, fylligt med medelhöga tanniner och kan serveras med kalkon, kyckling</a:t>
            </a:r>
          </a:p>
          <a:p>
            <a:pPr>
              <a:buNone/>
            </a:pPr>
            <a:r>
              <a:rPr lang="sv-FI" sz="2600" dirty="0"/>
              <a:t>och kryddade köttiga korvar</a:t>
            </a:r>
            <a:r>
              <a:rPr lang="sv-FI" sz="2400" dirty="0"/>
              <a:t>. </a:t>
            </a:r>
          </a:p>
          <a:p>
            <a:pPr marL="0" indent="0">
              <a:buNone/>
            </a:pPr>
            <a:endParaRPr lang="sv-FI" sz="2000" dirty="0"/>
          </a:p>
          <a:p>
            <a:pPr marL="0" indent="0">
              <a:buNone/>
            </a:pPr>
            <a:endParaRPr lang="sv-FI" sz="2000" b="1" dirty="0"/>
          </a:p>
          <a:p>
            <a:pPr marL="0" indent="0">
              <a:buNone/>
            </a:pPr>
            <a:endParaRPr lang="sv-FI" sz="2000" b="1" dirty="0"/>
          </a:p>
          <a:p>
            <a:pPr marL="0" indent="0">
              <a:buNone/>
            </a:pPr>
            <a:endParaRPr lang="sv-FI" sz="2000" b="1" dirty="0"/>
          </a:p>
          <a:p>
            <a:pPr marL="0" indent="0">
              <a:buNone/>
            </a:pPr>
            <a:endParaRPr lang="sv-FI" sz="2000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6" name="Bildzoom 15">
                <a:extLst>
                  <a:ext uri="{FF2B5EF4-FFF2-40B4-BE49-F238E27FC236}">
                    <a16:creationId xmlns:a16="http://schemas.microsoft.com/office/drawing/2014/main" id="{C778D88A-4521-4D85-986B-D2D8C92EE59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30949673"/>
                  </p:ext>
                </p:extLst>
              </p:nvPr>
            </p:nvGraphicFramePr>
            <p:xfrm>
              <a:off x="-38763" y="6858000"/>
              <a:ext cx="3048000" cy="138792"/>
            </p:xfrm>
            <a:graphic>
              <a:graphicData uri="http://schemas.microsoft.com/office/powerpoint/2016/slidezoom">
                <pslz:sldZm>
                  <pslz:sldZmObj sldId="265" cId="842131832">
                    <pslz:zmPr id="{859B2817-735E-4561-9C40-A2922FC7CF34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3879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6" name="Bildzoom 1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C778D88A-4521-4D85-986B-D2D8C92EE5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8763" y="6858000"/>
                <a:ext cx="3048000" cy="13879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5" name="Bildobjekt 4" descr="En bild som visar dryck, alkohol, inomhus, mat&#10;&#10;Automatiskt genererad beskrivning">
            <a:extLst>
              <a:ext uri="{FF2B5EF4-FFF2-40B4-BE49-F238E27FC236}">
                <a16:creationId xmlns:a16="http://schemas.microsoft.com/office/drawing/2014/main" id="{EC0F3E4D-2A7D-4E38-B9ED-2D0E4174D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075038"/>
            <a:ext cx="2928551" cy="517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31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19EA8B-CFB2-463C-9230-73C087248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1" y="0"/>
            <a:ext cx="11830929" cy="625696"/>
          </a:xfrm>
        </p:spPr>
        <p:txBody>
          <a:bodyPr>
            <a:normAutofit/>
          </a:bodyPr>
          <a:lstStyle/>
          <a:p>
            <a:r>
              <a:rPr lang="en-GB" sz="2400" dirty="0"/>
              <a:t>                      </a:t>
            </a:r>
            <a:r>
              <a:rPr lang="en-GB" sz="2400" b="1" dirty="0"/>
              <a:t>D.O. Jumilla/</a:t>
            </a:r>
            <a:r>
              <a:rPr lang="en-GB" sz="2400" b="1" dirty="0" err="1"/>
              <a:t>Honoro</a:t>
            </a:r>
            <a:r>
              <a:rPr lang="en-GB" sz="2400" b="1" dirty="0"/>
              <a:t> Vera </a:t>
            </a:r>
            <a:r>
              <a:rPr lang="en-GB" sz="2400" b="1" dirty="0" err="1"/>
              <a:t>Monastrell</a:t>
            </a:r>
            <a:r>
              <a:rPr lang="en-GB" sz="2400" b="1" dirty="0"/>
              <a:t> Organic 2018</a:t>
            </a:r>
            <a:endParaRPr lang="sv-FI" sz="24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84427E-CB6D-491A-A126-5BF35C79D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06437"/>
            <a:ext cx="12084148" cy="651334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2000" dirty="0"/>
              <a:t>  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7200" dirty="0"/>
              <a:t> D.O Jumilla (D.O. 1966) </a:t>
            </a:r>
            <a:r>
              <a:rPr lang="en-GB" sz="7200" dirty="0" err="1"/>
              <a:t>är</a:t>
            </a:r>
            <a:r>
              <a:rPr lang="en-GB" sz="7200" dirty="0"/>
              <a:t> </a:t>
            </a:r>
            <a:r>
              <a:rPr lang="en-GB" sz="7200" dirty="0" err="1"/>
              <a:t>ett</a:t>
            </a:r>
            <a:r>
              <a:rPr lang="en-GB" sz="7200" dirty="0"/>
              <a:t> </a:t>
            </a:r>
            <a:r>
              <a:rPr lang="en-GB" sz="7200" dirty="0" err="1"/>
              <a:t>ursprungsområde</a:t>
            </a:r>
            <a:r>
              <a:rPr lang="en-GB" sz="7200" dirty="0"/>
              <a:t> </a:t>
            </a:r>
            <a:r>
              <a:rPr lang="en-GB" sz="7200" dirty="0" err="1"/>
              <a:t>beläget</a:t>
            </a:r>
            <a:r>
              <a:rPr lang="en-GB" sz="7200" dirty="0"/>
              <a:t> </a:t>
            </a:r>
            <a:r>
              <a:rPr lang="en-GB" sz="7200" dirty="0" err="1"/>
              <a:t>i</a:t>
            </a:r>
            <a:r>
              <a:rPr lang="en-GB" sz="7200" dirty="0"/>
              <a:t> </a:t>
            </a:r>
            <a:r>
              <a:rPr lang="en-GB" sz="7200" dirty="0" err="1"/>
              <a:t>sydöstra</a:t>
            </a:r>
            <a:r>
              <a:rPr lang="en-GB" sz="7200" dirty="0"/>
              <a:t> </a:t>
            </a:r>
            <a:r>
              <a:rPr lang="en-GB" sz="7200" dirty="0" err="1"/>
              <a:t>Spanien</a:t>
            </a:r>
            <a:r>
              <a:rPr lang="en-GB" sz="7200" dirty="0"/>
              <a:t> med </a:t>
            </a:r>
            <a:r>
              <a:rPr lang="en-GB" sz="7200" dirty="0" err="1"/>
              <a:t>inlandsklimat</a:t>
            </a:r>
            <a:r>
              <a:rPr lang="en-GB" sz="7200" dirty="0"/>
              <a:t> </a:t>
            </a:r>
            <a:r>
              <a:rPr lang="en-GB" sz="7200" dirty="0" err="1"/>
              <a:t>och</a:t>
            </a:r>
            <a:r>
              <a:rPr lang="en-GB" sz="7200" dirty="0"/>
              <a:t> </a:t>
            </a:r>
            <a:r>
              <a:rPr lang="en-GB" sz="7200" dirty="0" err="1"/>
              <a:t>en</a:t>
            </a:r>
            <a:r>
              <a:rPr lang="en-GB" sz="7200" dirty="0"/>
              <a:t> </a:t>
            </a:r>
          </a:p>
          <a:p>
            <a:pPr marL="0" indent="0">
              <a:buNone/>
            </a:pPr>
            <a:r>
              <a:rPr lang="en-GB" sz="7200" dirty="0"/>
              <a:t>    </a:t>
            </a:r>
            <a:r>
              <a:rPr lang="en-GB" sz="7200" dirty="0" err="1"/>
              <a:t>medeltemperatur</a:t>
            </a:r>
            <a:r>
              <a:rPr lang="en-GB" sz="7200" dirty="0"/>
              <a:t> </a:t>
            </a:r>
            <a:r>
              <a:rPr lang="en-GB" sz="7200" dirty="0" err="1"/>
              <a:t>på</a:t>
            </a:r>
            <a:r>
              <a:rPr lang="en-GB" sz="7200" dirty="0"/>
              <a:t> 16 grader (</a:t>
            </a:r>
            <a:r>
              <a:rPr lang="en-GB" sz="7200" dirty="0" err="1"/>
              <a:t>upp</a:t>
            </a:r>
            <a:r>
              <a:rPr lang="en-GB" sz="7200" dirty="0"/>
              <a:t> till 40 grader </a:t>
            </a:r>
            <a:r>
              <a:rPr lang="en-GB" sz="7200" dirty="0" err="1"/>
              <a:t>på</a:t>
            </a:r>
            <a:r>
              <a:rPr lang="en-GB" sz="7200" dirty="0"/>
              <a:t> </a:t>
            </a:r>
            <a:r>
              <a:rPr lang="en-GB" sz="7200" dirty="0" err="1"/>
              <a:t>sommaren</a:t>
            </a:r>
            <a:r>
              <a:rPr lang="en-GB" sz="7200" dirty="0"/>
              <a:t> </a:t>
            </a:r>
            <a:r>
              <a:rPr lang="en-GB" sz="7200" dirty="0" err="1"/>
              <a:t>och</a:t>
            </a:r>
            <a:r>
              <a:rPr lang="en-GB" sz="7200" dirty="0"/>
              <a:t> under 0 </a:t>
            </a:r>
            <a:r>
              <a:rPr lang="en-GB" sz="7200" dirty="0" err="1"/>
              <a:t>på</a:t>
            </a:r>
            <a:r>
              <a:rPr lang="en-GB" sz="7200" dirty="0"/>
              <a:t> </a:t>
            </a:r>
            <a:r>
              <a:rPr lang="en-GB" sz="7200" dirty="0" err="1"/>
              <a:t>vintern</a:t>
            </a:r>
            <a:r>
              <a:rPr lang="en-GB" sz="7200" dirty="0"/>
              <a:t> )</a:t>
            </a:r>
          </a:p>
          <a:p>
            <a:r>
              <a:rPr lang="en-GB" sz="7200" dirty="0"/>
              <a:t>.</a:t>
            </a:r>
            <a:r>
              <a:rPr lang="en-GB" sz="7200" dirty="0" err="1"/>
              <a:t>Regn</a:t>
            </a:r>
            <a:r>
              <a:rPr lang="en-GB" sz="7200" dirty="0"/>
              <a:t> bara 300 mm/ </a:t>
            </a:r>
            <a:r>
              <a:rPr lang="en-GB" sz="7200" dirty="0" err="1"/>
              <a:t>år</a:t>
            </a:r>
            <a:r>
              <a:rPr lang="en-GB" sz="7200" dirty="0"/>
              <a:t> </a:t>
            </a:r>
            <a:r>
              <a:rPr lang="en-GB" sz="7200" dirty="0" err="1"/>
              <a:t>och</a:t>
            </a:r>
            <a:r>
              <a:rPr lang="en-GB" sz="7200" dirty="0"/>
              <a:t>  </a:t>
            </a:r>
            <a:r>
              <a:rPr lang="en-GB" sz="7200" dirty="0" err="1"/>
              <a:t>över</a:t>
            </a:r>
            <a:r>
              <a:rPr lang="en-GB" sz="7200" dirty="0"/>
              <a:t> 3.000 </a:t>
            </a:r>
            <a:r>
              <a:rPr lang="en-GB" sz="7200" dirty="0" err="1"/>
              <a:t>timmar</a:t>
            </a:r>
            <a:r>
              <a:rPr lang="en-GB" sz="7200" dirty="0"/>
              <a:t> sol/</a:t>
            </a:r>
            <a:r>
              <a:rPr lang="en-GB" sz="7200" dirty="0" err="1"/>
              <a:t>år</a:t>
            </a:r>
            <a:r>
              <a:rPr lang="en-GB" sz="7200" dirty="0"/>
              <a:t>.  </a:t>
            </a:r>
            <a:r>
              <a:rPr lang="en-GB" sz="7200" dirty="0" err="1"/>
              <a:t>Druvar</a:t>
            </a:r>
            <a:r>
              <a:rPr lang="en-GB" sz="7200" dirty="0"/>
              <a:t> </a:t>
            </a:r>
            <a:r>
              <a:rPr lang="en-GB" sz="7200" dirty="0" err="1"/>
              <a:t>är</a:t>
            </a:r>
            <a:r>
              <a:rPr lang="en-GB" sz="7200" dirty="0"/>
              <a:t> den 5 </a:t>
            </a:r>
            <a:r>
              <a:rPr lang="en-GB" sz="7200" dirty="0" err="1"/>
              <a:t>mest</a:t>
            </a:r>
            <a:r>
              <a:rPr lang="en-GB" sz="7200" dirty="0"/>
              <a:t> </a:t>
            </a:r>
            <a:r>
              <a:rPr lang="en-GB" sz="7200" dirty="0" err="1"/>
              <a:t>odlade</a:t>
            </a:r>
            <a:r>
              <a:rPr lang="en-GB" sz="7200" dirty="0"/>
              <a:t> </a:t>
            </a:r>
            <a:r>
              <a:rPr lang="en-GB" sz="7200" dirty="0" err="1"/>
              <a:t>i</a:t>
            </a:r>
            <a:r>
              <a:rPr lang="en-GB" sz="7200" dirty="0"/>
              <a:t> </a:t>
            </a:r>
            <a:r>
              <a:rPr lang="en-GB" sz="7200" dirty="0" err="1"/>
              <a:t>Spanien</a:t>
            </a:r>
            <a:endParaRPr lang="en-GB" sz="7200" dirty="0"/>
          </a:p>
          <a:p>
            <a:r>
              <a:rPr lang="en-GB" sz="7200" dirty="0" err="1"/>
              <a:t>Odlingarna</a:t>
            </a:r>
            <a:r>
              <a:rPr lang="en-GB" sz="7200" dirty="0"/>
              <a:t>  </a:t>
            </a:r>
            <a:r>
              <a:rPr lang="en-GB" sz="7200" dirty="0" err="1"/>
              <a:t>är</a:t>
            </a:r>
            <a:r>
              <a:rPr lang="en-GB" sz="7200" dirty="0"/>
              <a:t> ca. 32.000 ha </a:t>
            </a:r>
            <a:r>
              <a:rPr lang="en-GB" sz="7200" dirty="0" err="1"/>
              <a:t>och</a:t>
            </a:r>
            <a:r>
              <a:rPr lang="en-GB" sz="7200" dirty="0"/>
              <a:t> ligger </a:t>
            </a:r>
            <a:r>
              <a:rPr lang="en-GB" sz="7200" dirty="0" err="1"/>
              <a:t>på</a:t>
            </a:r>
            <a:r>
              <a:rPr lang="en-GB" sz="7200" dirty="0"/>
              <a:t> </a:t>
            </a:r>
            <a:r>
              <a:rPr lang="en-GB" sz="7200" dirty="0" err="1"/>
              <a:t>mellan</a:t>
            </a:r>
            <a:r>
              <a:rPr lang="en-GB" sz="7200" dirty="0"/>
              <a:t> 400 till 800 meter ö. </a:t>
            </a:r>
            <a:r>
              <a:rPr lang="en-GB" sz="7200" dirty="0" err="1"/>
              <a:t>havet</a:t>
            </a:r>
            <a:r>
              <a:rPr lang="en-GB" sz="7200" dirty="0"/>
              <a:t> </a:t>
            </a:r>
            <a:r>
              <a:rPr lang="en-GB" sz="7200" dirty="0" err="1"/>
              <a:t>mellan</a:t>
            </a:r>
            <a:r>
              <a:rPr lang="en-GB" sz="7200" dirty="0"/>
              <a:t> </a:t>
            </a:r>
            <a:r>
              <a:rPr lang="en-GB" sz="7200" dirty="0" err="1"/>
              <a:t>Medelhavet</a:t>
            </a:r>
            <a:endParaRPr lang="en-GB" sz="7200" dirty="0"/>
          </a:p>
          <a:p>
            <a:r>
              <a:rPr lang="en-GB" sz="7200" dirty="0"/>
              <a:t> </a:t>
            </a:r>
            <a:r>
              <a:rPr lang="en-GB" sz="7200" dirty="0" err="1"/>
              <a:t>och</a:t>
            </a:r>
            <a:r>
              <a:rPr lang="en-GB" sz="7200" dirty="0"/>
              <a:t> La </a:t>
            </a:r>
            <a:r>
              <a:rPr lang="en-GB" sz="7200" dirty="0" err="1"/>
              <a:t>Manchas</a:t>
            </a:r>
            <a:r>
              <a:rPr lang="en-GB" sz="7200" dirty="0"/>
              <a:t> </a:t>
            </a:r>
            <a:r>
              <a:rPr lang="en-GB" sz="7200" dirty="0" err="1"/>
              <a:t>högplatå</a:t>
            </a:r>
            <a:r>
              <a:rPr lang="en-GB" sz="7200" dirty="0"/>
              <a:t>.</a:t>
            </a:r>
          </a:p>
          <a:p>
            <a:r>
              <a:rPr lang="en-GB" sz="7200" dirty="0" err="1"/>
              <a:t>Huvuddruvan</a:t>
            </a:r>
            <a:r>
              <a:rPr lang="en-GB" sz="7200" dirty="0"/>
              <a:t> </a:t>
            </a:r>
            <a:r>
              <a:rPr lang="en-GB" sz="7200" dirty="0" err="1"/>
              <a:t>i</a:t>
            </a:r>
            <a:r>
              <a:rPr lang="en-GB" sz="7200" dirty="0"/>
              <a:t> </a:t>
            </a:r>
            <a:r>
              <a:rPr lang="en-GB" sz="7200" dirty="0" err="1"/>
              <a:t>området</a:t>
            </a:r>
            <a:r>
              <a:rPr lang="en-GB" sz="7200" dirty="0"/>
              <a:t> </a:t>
            </a:r>
            <a:r>
              <a:rPr lang="en-GB" sz="7200" dirty="0" err="1"/>
              <a:t>är</a:t>
            </a:r>
            <a:r>
              <a:rPr lang="en-GB" sz="7200" dirty="0"/>
              <a:t> </a:t>
            </a:r>
            <a:r>
              <a:rPr lang="en-GB" sz="7200" dirty="0" err="1"/>
              <a:t>Monastrell</a:t>
            </a:r>
            <a:r>
              <a:rPr lang="en-GB" sz="7200" dirty="0"/>
              <a:t> (</a:t>
            </a:r>
            <a:r>
              <a:rPr lang="en-GB" sz="7200" dirty="0" err="1"/>
              <a:t>Mourvedre</a:t>
            </a:r>
            <a:r>
              <a:rPr lang="en-GB" sz="7200" dirty="0"/>
              <a:t> i </a:t>
            </a:r>
            <a:r>
              <a:rPr lang="en-GB" sz="7200" dirty="0" err="1"/>
              <a:t>Frankrike</a:t>
            </a:r>
            <a:r>
              <a:rPr lang="en-GB" sz="7200" dirty="0"/>
              <a:t>) ( 85% </a:t>
            </a:r>
            <a:r>
              <a:rPr lang="en-GB" sz="7200" dirty="0" err="1"/>
              <a:t>av</a:t>
            </a:r>
            <a:r>
              <a:rPr lang="en-GB" sz="7200" dirty="0"/>
              <a:t> </a:t>
            </a:r>
            <a:r>
              <a:rPr lang="en-GB" sz="7200" dirty="0" err="1"/>
              <a:t>alla</a:t>
            </a:r>
            <a:r>
              <a:rPr lang="en-GB" sz="7200" dirty="0"/>
              <a:t> </a:t>
            </a:r>
            <a:r>
              <a:rPr lang="en-GB" sz="7200" dirty="0" err="1"/>
              <a:t>druvor</a:t>
            </a:r>
            <a:r>
              <a:rPr lang="en-GB" sz="7200" dirty="0"/>
              <a:t>). </a:t>
            </a:r>
            <a:r>
              <a:rPr lang="en-GB" sz="7200" dirty="0" err="1"/>
              <a:t>Tidigare</a:t>
            </a:r>
            <a:r>
              <a:rPr lang="en-GB" sz="7200" dirty="0"/>
              <a:t> var  </a:t>
            </a:r>
          </a:p>
          <a:p>
            <a:r>
              <a:rPr lang="en-GB" sz="7200" dirty="0" err="1"/>
              <a:t>området</a:t>
            </a:r>
            <a:r>
              <a:rPr lang="en-GB" sz="7200" dirty="0"/>
              <a:t> </a:t>
            </a:r>
            <a:r>
              <a:rPr lang="en-GB" sz="7200" dirty="0" err="1"/>
              <a:t>kännt</a:t>
            </a:r>
            <a:r>
              <a:rPr lang="en-GB" sz="7200" dirty="0"/>
              <a:t> </a:t>
            </a:r>
            <a:r>
              <a:rPr lang="en-GB" sz="7200" dirty="0" err="1"/>
              <a:t>för</a:t>
            </a:r>
            <a:r>
              <a:rPr lang="en-GB" sz="7200" dirty="0"/>
              <a:t> </a:t>
            </a:r>
            <a:r>
              <a:rPr lang="en-GB" sz="7200" dirty="0" err="1"/>
              <a:t>sina</a:t>
            </a:r>
            <a:r>
              <a:rPr lang="en-GB" sz="7200" dirty="0"/>
              <a:t> </a:t>
            </a:r>
            <a:r>
              <a:rPr lang="en-GB" sz="7200" dirty="0" err="1"/>
              <a:t>alkohol</a:t>
            </a:r>
            <a:r>
              <a:rPr lang="en-GB" sz="7200" dirty="0"/>
              <a:t>- </a:t>
            </a:r>
            <a:r>
              <a:rPr lang="en-GB" sz="7200" dirty="0" err="1"/>
              <a:t>och</a:t>
            </a:r>
            <a:r>
              <a:rPr lang="en-GB" sz="7200" dirty="0"/>
              <a:t> </a:t>
            </a:r>
            <a:r>
              <a:rPr lang="en-GB" sz="7200" dirty="0" err="1"/>
              <a:t>tanninhöga</a:t>
            </a:r>
            <a:r>
              <a:rPr lang="en-GB" sz="7200" dirty="0"/>
              <a:t> </a:t>
            </a:r>
            <a:r>
              <a:rPr lang="en-GB" sz="7200" dirty="0" err="1"/>
              <a:t>viner</a:t>
            </a:r>
            <a:r>
              <a:rPr lang="en-GB" sz="7200" dirty="0"/>
              <a:t>. </a:t>
            </a:r>
            <a:r>
              <a:rPr lang="en-GB" sz="7200" dirty="0" err="1"/>
              <a:t>Numera</a:t>
            </a:r>
            <a:r>
              <a:rPr lang="en-GB" sz="7200" dirty="0"/>
              <a:t> </a:t>
            </a:r>
            <a:r>
              <a:rPr lang="en-GB" sz="7200" dirty="0" err="1"/>
              <a:t>är</a:t>
            </a:r>
            <a:r>
              <a:rPr lang="en-GB" sz="7200" dirty="0"/>
              <a:t> de </a:t>
            </a:r>
            <a:r>
              <a:rPr lang="en-GB" sz="7200" dirty="0" err="1"/>
              <a:t>sällan</a:t>
            </a:r>
            <a:r>
              <a:rPr lang="en-GB" sz="7200" dirty="0"/>
              <a:t> </a:t>
            </a:r>
            <a:r>
              <a:rPr lang="en-GB" sz="7200" dirty="0" err="1"/>
              <a:t>starkare</a:t>
            </a:r>
            <a:r>
              <a:rPr lang="en-GB" sz="7200" dirty="0"/>
              <a:t> </a:t>
            </a:r>
            <a:r>
              <a:rPr lang="en-GB" sz="7200" dirty="0" err="1"/>
              <a:t>än</a:t>
            </a:r>
            <a:r>
              <a:rPr lang="en-GB" sz="7200" dirty="0"/>
              <a:t> 14,5 %</a:t>
            </a:r>
          </a:p>
          <a:p>
            <a:r>
              <a:rPr lang="en-GB" sz="7200" b="1" dirty="0"/>
              <a:t>Bodegas Juan Gil </a:t>
            </a:r>
            <a:r>
              <a:rPr lang="en-GB" sz="7200" dirty="0"/>
              <a:t>(</a:t>
            </a:r>
            <a:r>
              <a:rPr lang="en-GB" sz="7200" dirty="0" err="1"/>
              <a:t>Alkos</a:t>
            </a:r>
            <a:r>
              <a:rPr lang="en-GB" sz="7200" dirty="0"/>
              <a:t> nr.</a:t>
            </a:r>
            <a:r>
              <a:rPr lang="sv-FI" sz="7200" dirty="0"/>
              <a:t>914177)</a:t>
            </a:r>
            <a:endParaRPr lang="en-GB" sz="7200" b="1" dirty="0"/>
          </a:p>
          <a:p>
            <a:r>
              <a:rPr lang="en-GB" sz="7200" dirty="0" err="1"/>
              <a:t>Bodegan</a:t>
            </a:r>
            <a:r>
              <a:rPr lang="en-GB" sz="7200" dirty="0"/>
              <a:t> </a:t>
            </a:r>
            <a:r>
              <a:rPr lang="en-GB" sz="7200" dirty="0" err="1"/>
              <a:t>grundades</a:t>
            </a:r>
            <a:r>
              <a:rPr lang="en-GB" sz="7200" dirty="0"/>
              <a:t> </a:t>
            </a:r>
            <a:r>
              <a:rPr lang="en-GB" sz="7200" dirty="0" err="1"/>
              <a:t>år</a:t>
            </a:r>
            <a:r>
              <a:rPr lang="en-GB" sz="7200" dirty="0"/>
              <a:t> 1916  </a:t>
            </a:r>
            <a:r>
              <a:rPr lang="en-GB" sz="7200" dirty="0" err="1"/>
              <a:t>av</a:t>
            </a:r>
            <a:r>
              <a:rPr lang="en-GB" sz="7200" dirty="0"/>
              <a:t> Juan Gil  Jiménez </a:t>
            </a:r>
            <a:r>
              <a:rPr lang="en-GB" sz="7200" dirty="0" err="1"/>
              <a:t>och</a:t>
            </a:r>
            <a:r>
              <a:rPr lang="en-GB" sz="7200" dirty="0"/>
              <a:t> </a:t>
            </a:r>
            <a:r>
              <a:rPr lang="en-GB" sz="7200" dirty="0" err="1"/>
              <a:t>är</a:t>
            </a:r>
            <a:r>
              <a:rPr lang="en-GB" sz="7200" dirty="0"/>
              <a:t> </a:t>
            </a:r>
            <a:r>
              <a:rPr lang="en-GB" sz="7200" dirty="0" err="1"/>
              <a:t>fortfarande</a:t>
            </a:r>
            <a:r>
              <a:rPr lang="en-GB" sz="7200" dirty="0"/>
              <a:t> </a:t>
            </a:r>
            <a:r>
              <a:rPr lang="en-GB" sz="7200" dirty="0" err="1"/>
              <a:t>familieägd</a:t>
            </a:r>
            <a:r>
              <a:rPr lang="en-GB" sz="7200" dirty="0"/>
              <a:t>.  Den  </a:t>
            </a:r>
            <a:r>
              <a:rPr lang="en-GB" sz="7200" dirty="0" err="1"/>
              <a:t>är</a:t>
            </a:r>
            <a:r>
              <a:rPr lang="en-GB" sz="7200" dirty="0"/>
              <a:t> </a:t>
            </a:r>
            <a:r>
              <a:rPr lang="en-GB" sz="7200" dirty="0" err="1"/>
              <a:t>östra</a:t>
            </a:r>
            <a:endParaRPr lang="en-GB" sz="7200" dirty="0"/>
          </a:p>
          <a:p>
            <a:r>
              <a:rPr lang="en-GB" sz="7200" dirty="0" err="1"/>
              <a:t>Spaniens</a:t>
            </a:r>
            <a:r>
              <a:rPr lang="en-GB" sz="7200" dirty="0"/>
              <a:t> </a:t>
            </a:r>
            <a:r>
              <a:rPr lang="en-GB" sz="7200" dirty="0" err="1"/>
              <a:t>största</a:t>
            </a:r>
            <a:r>
              <a:rPr lang="en-GB" sz="7200" dirty="0"/>
              <a:t> producent </a:t>
            </a:r>
            <a:r>
              <a:rPr lang="en-GB" sz="7200" dirty="0" err="1"/>
              <a:t>av</a:t>
            </a:r>
            <a:r>
              <a:rPr lang="en-GB" sz="7200" dirty="0"/>
              <a:t> </a:t>
            </a:r>
            <a:r>
              <a:rPr lang="en-GB" sz="7200" dirty="0" err="1"/>
              <a:t>ekologiska</a:t>
            </a:r>
            <a:r>
              <a:rPr lang="en-GB" sz="7200" dirty="0"/>
              <a:t> </a:t>
            </a:r>
            <a:r>
              <a:rPr lang="en-GB" sz="7200" dirty="0" err="1"/>
              <a:t>viner</a:t>
            </a:r>
            <a:r>
              <a:rPr lang="en-GB" sz="7200" dirty="0"/>
              <a:t>.</a:t>
            </a:r>
          </a:p>
          <a:p>
            <a:r>
              <a:rPr lang="en-GB" sz="7200" dirty="0" err="1"/>
              <a:t>Druvor</a:t>
            </a:r>
            <a:r>
              <a:rPr lang="en-GB" sz="7200" dirty="0"/>
              <a:t>:	</a:t>
            </a:r>
            <a:r>
              <a:rPr lang="en-GB" sz="7200" dirty="0" err="1"/>
              <a:t>Monastrell</a:t>
            </a:r>
            <a:r>
              <a:rPr lang="en-GB" sz="7200" dirty="0"/>
              <a:t> 100%</a:t>
            </a:r>
          </a:p>
          <a:p>
            <a:r>
              <a:rPr lang="en-GB" sz="7200" dirty="0" err="1"/>
              <a:t>Alkohol</a:t>
            </a:r>
            <a:r>
              <a:rPr lang="en-GB" sz="7200" dirty="0"/>
              <a:t>:	14,5%</a:t>
            </a:r>
          </a:p>
          <a:p>
            <a:r>
              <a:rPr lang="en-GB" sz="7200" dirty="0" err="1"/>
              <a:t>Syror</a:t>
            </a:r>
            <a:r>
              <a:rPr lang="en-GB" sz="7200" dirty="0"/>
              <a:t>:		5,0 g/l	</a:t>
            </a:r>
          </a:p>
          <a:p>
            <a:r>
              <a:rPr lang="en-GB" sz="7200" dirty="0" err="1"/>
              <a:t>Jäsningen</a:t>
            </a:r>
            <a:r>
              <a:rPr lang="en-GB" sz="7200" dirty="0"/>
              <a:t> har </a:t>
            </a:r>
            <a:r>
              <a:rPr lang="en-GB" sz="7200" dirty="0" err="1"/>
              <a:t>skett</a:t>
            </a:r>
            <a:r>
              <a:rPr lang="en-GB" sz="7200" dirty="0"/>
              <a:t> i </a:t>
            </a:r>
            <a:r>
              <a:rPr lang="en-GB" sz="7200" dirty="0" err="1"/>
              <a:t>stålcisterner</a:t>
            </a:r>
            <a:r>
              <a:rPr lang="en-GB" sz="7200" dirty="0"/>
              <a:t> under 15 </a:t>
            </a:r>
            <a:r>
              <a:rPr lang="en-GB" sz="7200" dirty="0" err="1"/>
              <a:t>dagar</a:t>
            </a:r>
            <a:r>
              <a:rPr lang="en-GB" sz="7200" dirty="0"/>
              <a:t> </a:t>
            </a:r>
            <a:r>
              <a:rPr lang="en-GB" sz="7200" dirty="0" err="1"/>
              <a:t>dagar</a:t>
            </a:r>
            <a:r>
              <a:rPr lang="en-GB" sz="7200" dirty="0"/>
              <a:t> </a:t>
            </a:r>
            <a:r>
              <a:rPr lang="en-GB" sz="7200" dirty="0" err="1"/>
              <a:t>i</a:t>
            </a:r>
            <a:r>
              <a:rPr lang="en-GB" sz="7200" dirty="0"/>
              <a:t> </a:t>
            </a:r>
            <a:r>
              <a:rPr lang="en-GB" sz="7200" dirty="0" err="1"/>
              <a:t>en</a:t>
            </a:r>
            <a:r>
              <a:rPr lang="en-GB" sz="7200" dirty="0"/>
              <a:t> </a:t>
            </a:r>
            <a:r>
              <a:rPr lang="en-GB" sz="7200" dirty="0" err="1"/>
              <a:t>temperatur</a:t>
            </a:r>
            <a:r>
              <a:rPr lang="en-GB" sz="7200" dirty="0"/>
              <a:t> </a:t>
            </a:r>
            <a:r>
              <a:rPr lang="en-GB" sz="7200" dirty="0" err="1"/>
              <a:t>på</a:t>
            </a:r>
            <a:r>
              <a:rPr lang="en-GB" sz="7200" dirty="0"/>
              <a:t> 20 grader </a:t>
            </a:r>
            <a:r>
              <a:rPr lang="en-GB" sz="7200" dirty="0" err="1"/>
              <a:t>och</a:t>
            </a:r>
            <a:r>
              <a:rPr lang="en-GB" sz="7200" dirty="0"/>
              <a:t> </a:t>
            </a:r>
            <a:r>
              <a:rPr lang="en-GB" sz="7200" dirty="0" err="1"/>
              <a:t>efter</a:t>
            </a:r>
            <a:endParaRPr lang="en-GB" sz="7200" dirty="0"/>
          </a:p>
          <a:p>
            <a:r>
              <a:rPr lang="en-GB" sz="7200" dirty="0" err="1"/>
              <a:t>att</a:t>
            </a:r>
            <a:r>
              <a:rPr lang="en-GB" sz="7200" dirty="0"/>
              <a:t> </a:t>
            </a:r>
            <a:r>
              <a:rPr lang="en-GB" sz="7200" dirty="0" err="1"/>
              <a:t>vinet</a:t>
            </a:r>
            <a:r>
              <a:rPr lang="en-GB" sz="7200" dirty="0"/>
              <a:t> </a:t>
            </a:r>
            <a:r>
              <a:rPr lang="en-GB" sz="7200" dirty="0" err="1"/>
              <a:t>genomgått</a:t>
            </a:r>
            <a:r>
              <a:rPr lang="en-GB" sz="7200" dirty="0"/>
              <a:t> </a:t>
            </a:r>
            <a:r>
              <a:rPr lang="en-GB" sz="7200" dirty="0" err="1"/>
              <a:t>malolaktisk</a:t>
            </a:r>
            <a:r>
              <a:rPr lang="en-GB" sz="7200" dirty="0"/>
              <a:t> </a:t>
            </a:r>
            <a:r>
              <a:rPr lang="en-GB" sz="7200" dirty="0" err="1"/>
              <a:t>jäsning</a:t>
            </a:r>
            <a:r>
              <a:rPr lang="en-GB" sz="7200" dirty="0"/>
              <a:t> har det </a:t>
            </a:r>
            <a:r>
              <a:rPr lang="en-GB" sz="7200" dirty="0" err="1"/>
              <a:t>nerkylts</a:t>
            </a:r>
            <a:r>
              <a:rPr lang="en-GB" sz="7200" dirty="0"/>
              <a:t> tills det </a:t>
            </a:r>
            <a:r>
              <a:rPr lang="en-GB" sz="7200" dirty="0" err="1"/>
              <a:t>buteljeras</a:t>
            </a:r>
            <a:r>
              <a:rPr lang="en-GB" sz="7200" dirty="0"/>
              <a:t>.</a:t>
            </a:r>
          </a:p>
          <a:p>
            <a:r>
              <a:rPr lang="en-GB" sz="7200" dirty="0" err="1"/>
              <a:t>Vinet</a:t>
            </a:r>
            <a:r>
              <a:rPr lang="en-GB" sz="7200" dirty="0"/>
              <a:t> </a:t>
            </a:r>
            <a:r>
              <a:rPr lang="en-GB" sz="7200" dirty="0" err="1"/>
              <a:t>är</a:t>
            </a:r>
            <a:r>
              <a:rPr lang="en-GB" sz="7200" dirty="0"/>
              <a:t> </a:t>
            </a:r>
            <a:r>
              <a:rPr lang="en-GB" sz="7200" dirty="0" err="1"/>
              <a:t>färdigt</a:t>
            </a:r>
            <a:r>
              <a:rPr lang="en-GB" sz="7200" dirty="0"/>
              <a:t> </a:t>
            </a:r>
            <a:r>
              <a:rPr lang="en-GB" sz="7200" dirty="0" err="1"/>
              <a:t>att</a:t>
            </a:r>
            <a:r>
              <a:rPr lang="en-GB" sz="7200" dirty="0"/>
              <a:t> </a:t>
            </a:r>
            <a:r>
              <a:rPr lang="en-GB" sz="7200" dirty="0" err="1"/>
              <a:t>drickas</a:t>
            </a:r>
            <a:r>
              <a:rPr lang="en-GB" sz="7200" dirty="0"/>
              <a:t>, </a:t>
            </a:r>
            <a:r>
              <a:rPr lang="en-GB" sz="7200" dirty="0" err="1"/>
              <a:t>gärna</a:t>
            </a:r>
            <a:r>
              <a:rPr lang="en-GB" sz="7200" dirty="0"/>
              <a:t> </a:t>
            </a:r>
            <a:r>
              <a:rPr lang="en-GB" sz="7200" dirty="0" err="1"/>
              <a:t>på</a:t>
            </a:r>
            <a:r>
              <a:rPr lang="en-GB" sz="7200" dirty="0"/>
              <a:t> </a:t>
            </a:r>
            <a:r>
              <a:rPr lang="en-GB" sz="7200" dirty="0" err="1"/>
              <a:t>en</a:t>
            </a:r>
            <a:r>
              <a:rPr lang="en-GB" sz="7200" dirty="0"/>
              <a:t> temperature </a:t>
            </a:r>
            <a:r>
              <a:rPr lang="en-GB" sz="7200" dirty="0" err="1"/>
              <a:t>av</a:t>
            </a:r>
            <a:r>
              <a:rPr lang="en-GB" sz="7200" dirty="0"/>
              <a:t> 15 grader till </a:t>
            </a:r>
            <a:r>
              <a:rPr lang="en-GB" sz="7200" dirty="0" err="1"/>
              <a:t>nötkött</a:t>
            </a:r>
            <a:r>
              <a:rPr lang="en-GB" sz="7200" dirty="0"/>
              <a:t>, </a:t>
            </a:r>
            <a:r>
              <a:rPr lang="en-GB" sz="7200" dirty="0" err="1"/>
              <a:t>grytor</a:t>
            </a:r>
            <a:r>
              <a:rPr lang="en-GB" sz="7200" dirty="0"/>
              <a:t> </a:t>
            </a:r>
            <a:r>
              <a:rPr lang="en-GB" sz="7200" dirty="0" err="1"/>
              <a:t>och</a:t>
            </a:r>
            <a:r>
              <a:rPr lang="en-GB" sz="7200" dirty="0"/>
              <a:t> </a:t>
            </a:r>
            <a:r>
              <a:rPr lang="en-GB" sz="7200" dirty="0" err="1"/>
              <a:t>ostar</a:t>
            </a:r>
            <a:r>
              <a:rPr lang="en-GB" sz="7200" dirty="0"/>
              <a:t>.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r>
              <a:rPr lang="en-GB" sz="2200" dirty="0" err="1"/>
              <a:t>Vinet</a:t>
            </a:r>
            <a:r>
              <a:rPr lang="en-GB" sz="2200" dirty="0"/>
              <a:t> </a:t>
            </a:r>
            <a:r>
              <a:rPr lang="en-GB" sz="2200" dirty="0" err="1"/>
              <a:t>är</a:t>
            </a:r>
            <a:r>
              <a:rPr lang="en-GB" sz="2200" dirty="0"/>
              <a:t> </a:t>
            </a:r>
            <a:r>
              <a:rPr lang="en-GB" sz="2200" dirty="0" err="1"/>
              <a:t>medelfylligt</a:t>
            </a:r>
            <a:r>
              <a:rPr lang="en-GB" sz="2200" dirty="0"/>
              <a:t> med </a:t>
            </a:r>
            <a:r>
              <a:rPr lang="en-GB" sz="2200" dirty="0" err="1"/>
              <a:t>medelkraftiga</a:t>
            </a:r>
            <a:r>
              <a:rPr lang="en-GB" sz="2200" dirty="0"/>
              <a:t> </a:t>
            </a:r>
            <a:r>
              <a:rPr lang="en-GB" sz="2200" dirty="0" err="1"/>
              <a:t>tanniner</a:t>
            </a:r>
            <a:r>
              <a:rPr lang="en-GB" sz="2200" dirty="0"/>
              <a:t> </a:t>
            </a:r>
            <a:r>
              <a:rPr lang="en-GB" sz="2200" dirty="0" err="1"/>
              <a:t>och</a:t>
            </a:r>
            <a:r>
              <a:rPr lang="en-GB" sz="2200" dirty="0"/>
              <a:t> </a:t>
            </a:r>
            <a:r>
              <a:rPr lang="en-GB" sz="2200" dirty="0" err="1"/>
              <a:t>smak</a:t>
            </a:r>
            <a:r>
              <a:rPr lang="en-GB" sz="2200" dirty="0"/>
              <a:t> </a:t>
            </a:r>
            <a:r>
              <a:rPr lang="en-GB" sz="2200" dirty="0" err="1"/>
              <a:t>av</a:t>
            </a:r>
            <a:r>
              <a:rPr lang="en-GB" sz="2200" dirty="0"/>
              <a:t> </a:t>
            </a:r>
            <a:r>
              <a:rPr lang="en-GB" sz="2200" dirty="0" err="1"/>
              <a:t>torkade</a:t>
            </a:r>
            <a:r>
              <a:rPr lang="en-GB" sz="2200" dirty="0"/>
              <a:t> </a:t>
            </a:r>
            <a:r>
              <a:rPr lang="en-GB" sz="2200" dirty="0" err="1"/>
              <a:t>frukter</a:t>
            </a:r>
            <a:r>
              <a:rPr lang="en-GB" sz="2200" dirty="0"/>
              <a:t>, </a:t>
            </a:r>
            <a:r>
              <a:rPr lang="en-GB" sz="2200" dirty="0" err="1"/>
              <a:t>fikon</a:t>
            </a:r>
            <a:r>
              <a:rPr lang="en-GB" sz="2200" dirty="0"/>
              <a:t> </a:t>
            </a:r>
            <a:r>
              <a:rPr lang="en-GB" sz="2200" dirty="0" err="1"/>
              <a:t>och</a:t>
            </a:r>
            <a:r>
              <a:rPr lang="en-GB" sz="2200" dirty="0"/>
              <a:t> </a:t>
            </a:r>
            <a:r>
              <a:rPr lang="en-GB" sz="2200" dirty="0" err="1"/>
              <a:t>plommon</a:t>
            </a:r>
            <a:r>
              <a:rPr lang="en-GB" sz="2200" dirty="0"/>
              <a:t>.</a:t>
            </a:r>
          </a:p>
          <a:p>
            <a:r>
              <a:rPr lang="en-GB" sz="2200" dirty="0" err="1"/>
              <a:t>Vinet</a:t>
            </a:r>
            <a:r>
              <a:rPr lang="en-GB" sz="2200" dirty="0"/>
              <a:t> </a:t>
            </a:r>
            <a:r>
              <a:rPr lang="en-GB" sz="2200" dirty="0" err="1"/>
              <a:t>är</a:t>
            </a:r>
            <a:r>
              <a:rPr lang="en-GB" sz="2200" dirty="0"/>
              <a:t> </a:t>
            </a:r>
            <a:r>
              <a:rPr lang="en-GB" sz="2200" dirty="0" err="1"/>
              <a:t>färdigt</a:t>
            </a:r>
            <a:r>
              <a:rPr lang="en-GB" sz="2200" dirty="0"/>
              <a:t> </a:t>
            </a:r>
            <a:r>
              <a:rPr lang="en-GB" sz="2200" dirty="0" err="1"/>
              <a:t>att</a:t>
            </a:r>
            <a:r>
              <a:rPr lang="en-GB" sz="2200" dirty="0"/>
              <a:t> </a:t>
            </a:r>
            <a:r>
              <a:rPr lang="en-GB" sz="2200" dirty="0" err="1"/>
              <a:t>dricka</a:t>
            </a:r>
            <a:r>
              <a:rPr lang="en-GB" sz="2200" dirty="0"/>
              <a:t>, </a:t>
            </a:r>
            <a:r>
              <a:rPr lang="en-GB" sz="2200" dirty="0" err="1"/>
              <a:t>gärna</a:t>
            </a:r>
            <a:r>
              <a:rPr lang="en-GB" sz="2200" dirty="0"/>
              <a:t> vid </a:t>
            </a:r>
            <a:r>
              <a:rPr lang="en-GB" sz="2200" dirty="0" err="1"/>
              <a:t>en</a:t>
            </a:r>
            <a:r>
              <a:rPr lang="en-GB" sz="2200" dirty="0"/>
              <a:t> temperature </a:t>
            </a:r>
            <a:r>
              <a:rPr lang="en-GB" sz="2200" dirty="0" err="1"/>
              <a:t>av</a:t>
            </a:r>
            <a:r>
              <a:rPr lang="en-GB" sz="2200" dirty="0"/>
              <a:t> 15 grader, till </a:t>
            </a:r>
            <a:r>
              <a:rPr lang="en-GB" sz="2200" dirty="0" err="1"/>
              <a:t>nötkött</a:t>
            </a:r>
            <a:r>
              <a:rPr lang="en-GB" sz="2200" dirty="0"/>
              <a:t>, </a:t>
            </a:r>
            <a:r>
              <a:rPr lang="en-GB" sz="2200" dirty="0" err="1"/>
              <a:t>grytor</a:t>
            </a:r>
            <a:r>
              <a:rPr lang="en-GB" sz="2200" dirty="0"/>
              <a:t> </a:t>
            </a:r>
            <a:r>
              <a:rPr lang="en-GB" sz="2200" dirty="0" err="1"/>
              <a:t>och</a:t>
            </a:r>
            <a:r>
              <a:rPr lang="en-GB" sz="2200" dirty="0"/>
              <a:t> </a:t>
            </a:r>
            <a:r>
              <a:rPr lang="en-GB" sz="2200" dirty="0" err="1"/>
              <a:t>ostar</a:t>
            </a:r>
            <a:r>
              <a:rPr lang="en-GB" sz="2200" dirty="0"/>
              <a:t>. </a:t>
            </a:r>
          </a:p>
          <a:p>
            <a:endParaRPr lang="en-GB" sz="2000" dirty="0"/>
          </a:p>
        </p:txBody>
      </p:sp>
      <p:pic>
        <p:nvPicPr>
          <p:cNvPr id="5" name="Bildobjekt 4" descr="En bild som visar mat, flaska&#10;&#10;Automatiskt genererad beskrivning">
            <a:extLst>
              <a:ext uri="{FF2B5EF4-FFF2-40B4-BE49-F238E27FC236}">
                <a16:creationId xmlns:a16="http://schemas.microsoft.com/office/drawing/2014/main" id="{C36E8A73-AD13-4521-BD1C-D6AAA8D4F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746" y="625696"/>
            <a:ext cx="1331741" cy="549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24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82F4ED-E295-49F5-92E3-741C2A4C5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13610"/>
          </a:xfrm>
        </p:spPr>
        <p:txBody>
          <a:bodyPr>
            <a:normAutofit/>
          </a:bodyPr>
          <a:lstStyle/>
          <a:p>
            <a:r>
              <a:rPr lang="en-GB" sz="2400" dirty="0"/>
              <a:t>                                    </a:t>
            </a:r>
            <a:r>
              <a:rPr lang="en-GB" sz="2000" b="1" dirty="0"/>
              <a:t>D.O. </a:t>
            </a:r>
            <a:r>
              <a:rPr lang="en-GB" sz="2000" b="1" dirty="0" err="1"/>
              <a:t>Corpinnat</a:t>
            </a:r>
            <a:r>
              <a:rPr lang="en-GB" sz="2000" b="1" dirty="0"/>
              <a:t>/</a:t>
            </a:r>
            <a:r>
              <a:rPr lang="en-GB" sz="2000" b="1" dirty="0" err="1"/>
              <a:t>Enric</a:t>
            </a:r>
            <a:r>
              <a:rPr lang="en-GB" sz="2000" b="1" dirty="0"/>
              <a:t> Nadal, S.L</a:t>
            </a:r>
            <a:endParaRPr lang="sv-FI" sz="2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E54F30-B402-4D7A-80B7-E3F7F59A3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5" y="613610"/>
            <a:ext cx="11839074" cy="641283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7200" dirty="0" err="1"/>
              <a:t>För</a:t>
            </a:r>
            <a:r>
              <a:rPr lang="en-GB" sz="7200" dirty="0"/>
              <a:t> </a:t>
            </a:r>
            <a:r>
              <a:rPr lang="en-GB" sz="7200" dirty="0" err="1"/>
              <a:t>några</a:t>
            </a:r>
            <a:r>
              <a:rPr lang="en-GB" sz="7200" dirty="0"/>
              <a:t> </a:t>
            </a:r>
            <a:r>
              <a:rPr lang="en-GB" sz="7200" dirty="0" err="1"/>
              <a:t>år</a:t>
            </a:r>
            <a:r>
              <a:rPr lang="en-GB" sz="7200" dirty="0"/>
              <a:t> sedan slog sig 9 </a:t>
            </a:r>
            <a:r>
              <a:rPr lang="en-GB" sz="7200" dirty="0" err="1"/>
              <a:t>mindre</a:t>
            </a:r>
            <a:r>
              <a:rPr lang="en-GB" sz="7200" dirty="0"/>
              <a:t> </a:t>
            </a:r>
            <a:r>
              <a:rPr lang="en-GB" sz="7200" dirty="0" err="1"/>
              <a:t>och</a:t>
            </a:r>
            <a:r>
              <a:rPr lang="en-GB" sz="7200" dirty="0"/>
              <a:t> </a:t>
            </a:r>
            <a:r>
              <a:rPr lang="en-GB" sz="7200" dirty="0" err="1"/>
              <a:t>medelstora</a:t>
            </a:r>
            <a:r>
              <a:rPr lang="en-GB" sz="7200" dirty="0"/>
              <a:t> </a:t>
            </a:r>
            <a:r>
              <a:rPr lang="en-GB" sz="7200" dirty="0" err="1"/>
              <a:t>cavafirmor</a:t>
            </a:r>
            <a:r>
              <a:rPr lang="en-GB" sz="7200" dirty="0"/>
              <a:t> </a:t>
            </a:r>
            <a:r>
              <a:rPr lang="en-GB" sz="7200" dirty="0" err="1"/>
              <a:t>ihop</a:t>
            </a:r>
            <a:r>
              <a:rPr lang="en-GB" sz="7200" dirty="0"/>
              <a:t> </a:t>
            </a:r>
            <a:r>
              <a:rPr lang="en-GB" sz="7200" dirty="0" err="1"/>
              <a:t>och</a:t>
            </a:r>
            <a:r>
              <a:rPr lang="en-GB" sz="7200" dirty="0"/>
              <a:t> </a:t>
            </a:r>
            <a:r>
              <a:rPr lang="en-GB" sz="7200" dirty="0" err="1"/>
              <a:t>grundade</a:t>
            </a:r>
            <a:r>
              <a:rPr lang="en-GB" sz="7200" dirty="0"/>
              <a:t> D.O. </a:t>
            </a:r>
            <a:r>
              <a:rPr lang="en-GB" sz="7200" dirty="0" err="1"/>
              <a:t>Corpinnat</a:t>
            </a:r>
            <a:r>
              <a:rPr lang="en-GB" sz="7200" dirty="0"/>
              <a:t> med </a:t>
            </a:r>
            <a:r>
              <a:rPr lang="en-GB" sz="7200" dirty="0" err="1"/>
              <a:t>betydligt</a:t>
            </a:r>
            <a:r>
              <a:rPr lang="en-GB" sz="7200" dirty="0"/>
              <a:t> </a:t>
            </a:r>
            <a:r>
              <a:rPr lang="en-GB" sz="7200" dirty="0" err="1"/>
              <a:t>strängare</a:t>
            </a:r>
            <a:r>
              <a:rPr lang="en-GB" sz="7200" dirty="0"/>
              <a:t> </a:t>
            </a:r>
            <a:r>
              <a:rPr lang="en-GB" sz="7200" dirty="0" err="1"/>
              <a:t>krav</a:t>
            </a:r>
            <a:r>
              <a:rPr lang="en-GB" sz="7200" dirty="0"/>
              <a:t> </a:t>
            </a:r>
            <a:r>
              <a:rPr lang="en-GB" sz="7200" dirty="0" err="1"/>
              <a:t>än</a:t>
            </a:r>
            <a:r>
              <a:rPr lang="en-GB" sz="7200" dirty="0"/>
              <a:t> D.O. Cava:</a:t>
            </a:r>
          </a:p>
          <a:p>
            <a:r>
              <a:rPr lang="en-GB" sz="7200" dirty="0"/>
              <a:t>-</a:t>
            </a:r>
            <a:r>
              <a:rPr lang="en-GB" sz="7200" dirty="0" err="1"/>
              <a:t>Vinhuset</a:t>
            </a:r>
            <a:r>
              <a:rPr lang="en-GB" sz="7200" dirty="0"/>
              <a:t> </a:t>
            </a:r>
            <a:r>
              <a:rPr lang="en-GB" sz="7200" dirty="0" err="1"/>
              <a:t>måste</a:t>
            </a:r>
            <a:r>
              <a:rPr lang="en-GB" sz="7200" dirty="0"/>
              <a:t> </a:t>
            </a:r>
            <a:r>
              <a:rPr lang="en-GB" sz="7200" dirty="0" err="1"/>
              <a:t>vara</a:t>
            </a:r>
            <a:r>
              <a:rPr lang="en-GB" sz="7200" dirty="0"/>
              <a:t> </a:t>
            </a:r>
            <a:r>
              <a:rPr lang="en-GB" sz="7200" dirty="0" err="1"/>
              <a:t>beläget</a:t>
            </a:r>
            <a:r>
              <a:rPr lang="en-GB" sz="7200" dirty="0"/>
              <a:t> </a:t>
            </a:r>
            <a:r>
              <a:rPr lang="en-GB" sz="7200" dirty="0" err="1"/>
              <a:t>inom</a:t>
            </a:r>
            <a:r>
              <a:rPr lang="en-GB" sz="7200" dirty="0"/>
              <a:t> </a:t>
            </a:r>
            <a:r>
              <a:rPr lang="en-GB" sz="7200" dirty="0" err="1"/>
              <a:t>regionen</a:t>
            </a:r>
            <a:r>
              <a:rPr lang="en-GB" sz="7200" dirty="0"/>
              <a:t> Penedes I </a:t>
            </a:r>
            <a:r>
              <a:rPr lang="en-GB" sz="7200" dirty="0" err="1"/>
              <a:t>Katalonien</a:t>
            </a:r>
            <a:r>
              <a:rPr lang="en-GB" sz="7200" dirty="0"/>
              <a:t>.</a:t>
            </a:r>
          </a:p>
          <a:p>
            <a:r>
              <a:rPr lang="en-GB" sz="7200" dirty="0"/>
              <a:t>-</a:t>
            </a:r>
            <a:r>
              <a:rPr lang="en-GB" sz="7200" dirty="0" err="1"/>
              <a:t>Druvorna</a:t>
            </a:r>
            <a:r>
              <a:rPr lang="en-GB" sz="7200" dirty="0"/>
              <a:t> </a:t>
            </a:r>
            <a:r>
              <a:rPr lang="en-GB" sz="7200" dirty="0" err="1"/>
              <a:t>måste</a:t>
            </a:r>
            <a:r>
              <a:rPr lang="en-GB" sz="7200" dirty="0"/>
              <a:t> </a:t>
            </a:r>
            <a:r>
              <a:rPr lang="en-GB" sz="7200" dirty="0" err="1"/>
              <a:t>komma</a:t>
            </a:r>
            <a:r>
              <a:rPr lang="en-GB" sz="7200" dirty="0"/>
              <a:t> </a:t>
            </a:r>
            <a:r>
              <a:rPr lang="en-GB" sz="7200" dirty="0" err="1"/>
              <a:t>från</a:t>
            </a:r>
            <a:r>
              <a:rPr lang="en-GB" sz="7200" dirty="0"/>
              <a:t> D.O. Penedes, </a:t>
            </a:r>
            <a:r>
              <a:rPr lang="en-GB" sz="7200" dirty="0" err="1"/>
              <a:t>vara</a:t>
            </a:r>
            <a:r>
              <a:rPr lang="en-GB" sz="7200" dirty="0"/>
              <a:t> </a:t>
            </a:r>
            <a:r>
              <a:rPr lang="en-GB" sz="7200" dirty="0" err="1"/>
              <a:t>ekologiskt</a:t>
            </a:r>
            <a:r>
              <a:rPr lang="en-GB" sz="7200" dirty="0"/>
              <a:t> </a:t>
            </a:r>
            <a:r>
              <a:rPr lang="en-GB" sz="7200" dirty="0" err="1"/>
              <a:t>odlade</a:t>
            </a:r>
            <a:r>
              <a:rPr lang="en-GB" sz="7200" dirty="0"/>
              <a:t> </a:t>
            </a:r>
            <a:r>
              <a:rPr lang="en-GB" sz="7200" dirty="0" err="1"/>
              <a:t>och</a:t>
            </a:r>
            <a:r>
              <a:rPr lang="en-GB" sz="7200" dirty="0"/>
              <a:t> </a:t>
            </a:r>
            <a:r>
              <a:rPr lang="en-GB" sz="7200" dirty="0" err="1"/>
              <a:t>handplockade</a:t>
            </a:r>
            <a:r>
              <a:rPr lang="en-GB" sz="7200" dirty="0"/>
              <a:t>.</a:t>
            </a:r>
          </a:p>
          <a:p>
            <a:r>
              <a:rPr lang="en-GB" sz="7200" dirty="0"/>
              <a:t>-75% </a:t>
            </a:r>
            <a:r>
              <a:rPr lang="en-GB" sz="7200" dirty="0" err="1"/>
              <a:t>av</a:t>
            </a:r>
            <a:r>
              <a:rPr lang="en-GB" sz="7200" dirty="0"/>
              <a:t> </a:t>
            </a:r>
            <a:r>
              <a:rPr lang="en-GB" sz="7200" dirty="0" err="1"/>
              <a:t>druvorna</a:t>
            </a:r>
            <a:r>
              <a:rPr lang="en-GB" sz="7200" dirty="0"/>
              <a:t> </a:t>
            </a:r>
            <a:r>
              <a:rPr lang="en-GB" sz="7200" dirty="0" err="1"/>
              <a:t>måste</a:t>
            </a:r>
            <a:r>
              <a:rPr lang="en-GB" sz="7200" dirty="0"/>
              <a:t> </a:t>
            </a:r>
            <a:r>
              <a:rPr lang="en-GB" sz="7200" dirty="0" err="1"/>
              <a:t>komma</a:t>
            </a:r>
            <a:r>
              <a:rPr lang="en-GB" sz="7200" dirty="0"/>
              <a:t> </a:t>
            </a:r>
            <a:r>
              <a:rPr lang="en-GB" sz="7200" dirty="0" err="1"/>
              <a:t>från</a:t>
            </a:r>
            <a:r>
              <a:rPr lang="en-GB" sz="7200" dirty="0"/>
              <a:t> </a:t>
            </a:r>
            <a:r>
              <a:rPr lang="en-GB" sz="7200" dirty="0" err="1"/>
              <a:t>egna</a:t>
            </a:r>
            <a:r>
              <a:rPr lang="en-GB" sz="7200" dirty="0"/>
              <a:t> </a:t>
            </a:r>
            <a:r>
              <a:rPr lang="en-GB" sz="7200" dirty="0" err="1"/>
              <a:t>odlingar</a:t>
            </a:r>
            <a:r>
              <a:rPr lang="en-GB" sz="7200" dirty="0"/>
              <a:t>. </a:t>
            </a:r>
            <a:r>
              <a:rPr lang="en-GB" sz="7200" dirty="0" err="1"/>
              <a:t>Kontraktodlare</a:t>
            </a:r>
            <a:r>
              <a:rPr lang="en-GB" sz="7200" dirty="0"/>
              <a:t>  </a:t>
            </a:r>
            <a:r>
              <a:rPr lang="en-GB" sz="7200" dirty="0" err="1"/>
              <a:t>måste</a:t>
            </a:r>
            <a:r>
              <a:rPr lang="en-GB" sz="7200" dirty="0"/>
              <a:t> </a:t>
            </a:r>
            <a:r>
              <a:rPr lang="en-GB" sz="7200" dirty="0" err="1"/>
              <a:t>fylla</a:t>
            </a:r>
            <a:r>
              <a:rPr lang="en-GB" sz="7200" dirty="0"/>
              <a:t>  </a:t>
            </a:r>
            <a:r>
              <a:rPr lang="en-GB" sz="7200" dirty="0" err="1"/>
              <a:t>samma</a:t>
            </a:r>
            <a:r>
              <a:rPr lang="en-GB" sz="7200" dirty="0"/>
              <a:t> </a:t>
            </a:r>
            <a:r>
              <a:rPr lang="en-GB" sz="7200" dirty="0" err="1"/>
              <a:t>villkor</a:t>
            </a:r>
            <a:r>
              <a:rPr lang="en-GB" sz="7200" dirty="0"/>
              <a:t> </a:t>
            </a:r>
            <a:r>
              <a:rPr lang="en-GB" sz="7200" dirty="0" err="1"/>
              <a:t>och</a:t>
            </a:r>
            <a:r>
              <a:rPr lang="en-GB" sz="7200" dirty="0"/>
              <a:t> </a:t>
            </a:r>
            <a:r>
              <a:rPr lang="en-GB" sz="7200" dirty="0" err="1"/>
              <a:t>priset</a:t>
            </a:r>
            <a:r>
              <a:rPr lang="en-GB" sz="7200" dirty="0"/>
              <a:t> </a:t>
            </a:r>
            <a:r>
              <a:rPr lang="en-GB" sz="7200" dirty="0" err="1"/>
              <a:t>på</a:t>
            </a:r>
            <a:r>
              <a:rPr lang="en-GB" sz="7200" dirty="0"/>
              <a:t> </a:t>
            </a:r>
          </a:p>
          <a:p>
            <a:r>
              <a:rPr lang="en-GB" sz="7200" dirty="0" err="1"/>
              <a:t>druvorna</a:t>
            </a:r>
            <a:r>
              <a:rPr lang="en-GB" sz="7200" dirty="0"/>
              <a:t> </a:t>
            </a:r>
            <a:r>
              <a:rPr lang="en-GB" sz="7200" dirty="0" err="1"/>
              <a:t>måste</a:t>
            </a:r>
            <a:r>
              <a:rPr lang="en-GB" sz="7200" dirty="0"/>
              <a:t> </a:t>
            </a:r>
            <a:r>
              <a:rPr lang="en-GB" sz="7200" dirty="0" err="1"/>
              <a:t>vara</a:t>
            </a:r>
            <a:r>
              <a:rPr lang="en-GB" sz="7200" dirty="0"/>
              <a:t> </a:t>
            </a:r>
            <a:r>
              <a:rPr lang="en-GB" sz="7200" dirty="0" err="1"/>
              <a:t>minst</a:t>
            </a:r>
            <a:r>
              <a:rPr lang="en-GB" sz="7200" dirty="0"/>
              <a:t> 0,70 e/kg (2019). </a:t>
            </a:r>
            <a:r>
              <a:rPr lang="en-GB" sz="7200" dirty="0" err="1"/>
              <a:t>Medelpris</a:t>
            </a:r>
            <a:r>
              <a:rPr lang="en-GB" sz="7200" dirty="0"/>
              <a:t> ca 0,40 e/kg</a:t>
            </a:r>
          </a:p>
          <a:p>
            <a:r>
              <a:rPr lang="en-GB" sz="7200" dirty="0"/>
              <a:t>-</a:t>
            </a:r>
            <a:r>
              <a:rPr lang="en-GB" sz="7200" dirty="0" err="1"/>
              <a:t>Endast</a:t>
            </a:r>
            <a:r>
              <a:rPr lang="en-GB" sz="7200" dirty="0"/>
              <a:t> </a:t>
            </a:r>
            <a:r>
              <a:rPr lang="en-GB" sz="7200" dirty="0" err="1"/>
              <a:t>klassiska</a:t>
            </a:r>
            <a:r>
              <a:rPr lang="en-GB" sz="7200" dirty="0"/>
              <a:t> </a:t>
            </a:r>
            <a:r>
              <a:rPr lang="en-GB" sz="7200" dirty="0" err="1"/>
              <a:t>druvor</a:t>
            </a:r>
            <a:r>
              <a:rPr lang="en-GB" sz="7200" dirty="0"/>
              <a:t>. </a:t>
            </a:r>
            <a:r>
              <a:rPr lang="en-GB" sz="7200" dirty="0" err="1"/>
              <a:t>Gröna</a:t>
            </a:r>
            <a:r>
              <a:rPr lang="en-GB" sz="7200" dirty="0"/>
              <a:t>; </a:t>
            </a:r>
            <a:r>
              <a:rPr lang="en-GB" sz="7200" dirty="0" err="1"/>
              <a:t>Parellada</a:t>
            </a:r>
            <a:r>
              <a:rPr lang="en-GB" sz="7200" dirty="0"/>
              <a:t>, </a:t>
            </a:r>
            <a:r>
              <a:rPr lang="en-GB" sz="7200" dirty="0" err="1"/>
              <a:t>Macabeo</a:t>
            </a:r>
            <a:r>
              <a:rPr lang="en-GB" sz="7200" dirty="0"/>
              <a:t> </a:t>
            </a:r>
            <a:r>
              <a:rPr lang="en-GB" sz="7200" dirty="0" err="1"/>
              <a:t>och</a:t>
            </a:r>
            <a:r>
              <a:rPr lang="en-GB" sz="7200" dirty="0"/>
              <a:t> </a:t>
            </a:r>
            <a:r>
              <a:rPr lang="en-GB" sz="7200" dirty="0" err="1"/>
              <a:t>Xel.lo</a:t>
            </a:r>
            <a:r>
              <a:rPr lang="en-GB" sz="7200" dirty="0"/>
              <a:t>. </a:t>
            </a:r>
            <a:r>
              <a:rPr lang="en-GB" sz="7200" dirty="0" err="1"/>
              <a:t>Blå</a:t>
            </a:r>
            <a:r>
              <a:rPr lang="en-GB" sz="7200" dirty="0"/>
              <a:t>: Garnacha, </a:t>
            </a:r>
            <a:r>
              <a:rPr lang="en-GB" sz="7200" dirty="0" err="1"/>
              <a:t>Monastrell</a:t>
            </a:r>
            <a:r>
              <a:rPr lang="en-GB" sz="7200" dirty="0"/>
              <a:t>, </a:t>
            </a:r>
            <a:r>
              <a:rPr lang="en-GB" sz="7200" dirty="0" err="1"/>
              <a:t>Sumoll</a:t>
            </a:r>
            <a:r>
              <a:rPr lang="en-GB" sz="7200" dirty="0"/>
              <a:t> </a:t>
            </a:r>
            <a:r>
              <a:rPr lang="en-GB" sz="7200" dirty="0" err="1"/>
              <a:t>och</a:t>
            </a:r>
            <a:r>
              <a:rPr lang="en-GB" sz="7200" dirty="0"/>
              <a:t> </a:t>
            </a:r>
            <a:r>
              <a:rPr lang="en-GB" sz="7200" dirty="0" err="1"/>
              <a:t>Xarel.lo</a:t>
            </a:r>
            <a:r>
              <a:rPr lang="en-GB" sz="7200" dirty="0"/>
              <a:t> </a:t>
            </a:r>
          </a:p>
          <a:p>
            <a:r>
              <a:rPr lang="en-GB" sz="7200" dirty="0"/>
              <a:t>rosado.</a:t>
            </a:r>
          </a:p>
          <a:p>
            <a:r>
              <a:rPr lang="en-GB" sz="7200" dirty="0"/>
              <a:t>-</a:t>
            </a:r>
            <a:r>
              <a:rPr lang="en-GB" sz="7200" dirty="0" err="1"/>
              <a:t>Inköp</a:t>
            </a:r>
            <a:r>
              <a:rPr lang="en-GB" sz="7200" dirty="0"/>
              <a:t> </a:t>
            </a:r>
            <a:r>
              <a:rPr lang="en-GB" sz="7200" dirty="0" err="1"/>
              <a:t>av</a:t>
            </a:r>
            <a:r>
              <a:rPr lang="en-GB" sz="7200" dirty="0"/>
              <a:t> </a:t>
            </a:r>
            <a:r>
              <a:rPr lang="en-GB" sz="7200" dirty="0" err="1"/>
              <a:t>druvmust</a:t>
            </a:r>
            <a:r>
              <a:rPr lang="en-GB" sz="7200" dirty="0"/>
              <a:t> </a:t>
            </a:r>
            <a:r>
              <a:rPr lang="en-GB" sz="7200" dirty="0" err="1"/>
              <a:t>förbjuden</a:t>
            </a:r>
            <a:r>
              <a:rPr lang="en-GB" sz="7200" dirty="0"/>
              <a:t>. </a:t>
            </a:r>
            <a:r>
              <a:rPr lang="en-GB" sz="7200" dirty="0" err="1"/>
              <a:t>Endast</a:t>
            </a:r>
            <a:r>
              <a:rPr lang="en-GB" sz="7200" dirty="0"/>
              <a:t> </a:t>
            </a:r>
            <a:r>
              <a:rPr lang="en-GB" sz="7200" dirty="0" err="1"/>
              <a:t>egen</a:t>
            </a:r>
            <a:r>
              <a:rPr lang="en-GB" sz="7200" dirty="0"/>
              <a:t> </a:t>
            </a:r>
            <a:r>
              <a:rPr lang="en-GB" sz="7200" dirty="0" err="1"/>
              <a:t>vinifiering</a:t>
            </a:r>
            <a:r>
              <a:rPr lang="en-GB" sz="7200" dirty="0"/>
              <a:t> </a:t>
            </a:r>
            <a:r>
              <a:rPr lang="en-GB" sz="7200" dirty="0" err="1"/>
              <a:t>tillåten</a:t>
            </a:r>
            <a:r>
              <a:rPr lang="en-GB" sz="7200" dirty="0"/>
              <a:t>.</a:t>
            </a:r>
          </a:p>
          <a:p>
            <a:r>
              <a:rPr lang="en-GB" sz="7200" dirty="0"/>
              <a:t> -</a:t>
            </a:r>
            <a:r>
              <a:rPr lang="en-GB" sz="7200" dirty="0" err="1"/>
              <a:t>Lagring</a:t>
            </a:r>
            <a:r>
              <a:rPr lang="en-GB" sz="7200" dirty="0"/>
              <a:t> med </a:t>
            </a:r>
            <a:r>
              <a:rPr lang="en-GB" sz="7200" dirty="0" err="1"/>
              <a:t>jästen</a:t>
            </a:r>
            <a:r>
              <a:rPr lang="en-GB" sz="7200" dirty="0"/>
              <a:t> </a:t>
            </a:r>
            <a:r>
              <a:rPr lang="en-GB" sz="7200" dirty="0" err="1"/>
              <a:t>misnt</a:t>
            </a:r>
            <a:r>
              <a:rPr lang="en-GB" sz="7200" dirty="0"/>
              <a:t> 18 </a:t>
            </a:r>
            <a:r>
              <a:rPr lang="en-GB" sz="7200" dirty="0" err="1"/>
              <a:t>månader</a:t>
            </a:r>
            <a:r>
              <a:rPr lang="en-GB" sz="7200" dirty="0"/>
              <a:t>.</a:t>
            </a:r>
          </a:p>
          <a:p>
            <a:r>
              <a:rPr lang="en-GB" sz="7200" dirty="0"/>
              <a:t>  -</a:t>
            </a:r>
            <a:r>
              <a:rPr lang="en-GB" sz="7200" dirty="0" err="1"/>
              <a:t>Förbjudet</a:t>
            </a:r>
            <a:r>
              <a:rPr lang="en-GB" sz="7200" dirty="0"/>
              <a:t> </a:t>
            </a:r>
            <a:r>
              <a:rPr lang="en-GB" sz="7200" dirty="0" err="1"/>
              <a:t>att</a:t>
            </a:r>
            <a:r>
              <a:rPr lang="en-GB" sz="7200" dirty="0"/>
              <a:t> </a:t>
            </a:r>
            <a:r>
              <a:rPr lang="en-GB" sz="7200" dirty="0" err="1"/>
              <a:t>använda</a:t>
            </a:r>
            <a:r>
              <a:rPr lang="en-GB" sz="7200" dirty="0"/>
              <a:t> D.O Cava </a:t>
            </a:r>
            <a:r>
              <a:rPr lang="en-GB" sz="7200" dirty="0" err="1"/>
              <a:t>på</a:t>
            </a:r>
            <a:r>
              <a:rPr lang="en-GB" sz="7200" dirty="0"/>
              <a:t> </a:t>
            </a:r>
            <a:r>
              <a:rPr lang="en-GB" sz="7200" dirty="0" err="1"/>
              <a:t>etiketten</a:t>
            </a:r>
            <a:endParaRPr lang="en-GB" sz="7200" dirty="0"/>
          </a:p>
          <a:p>
            <a:r>
              <a:rPr lang="en-GB" sz="7200" dirty="0"/>
              <a:t>   </a:t>
            </a:r>
            <a:r>
              <a:rPr lang="en-GB" sz="7200" dirty="0" err="1"/>
              <a:t>Corpinnats</a:t>
            </a:r>
            <a:r>
              <a:rPr lang="en-GB" sz="7200" dirty="0"/>
              <a:t> </a:t>
            </a:r>
            <a:r>
              <a:rPr lang="en-GB" sz="7200" dirty="0" err="1"/>
              <a:t>andel</a:t>
            </a:r>
            <a:r>
              <a:rPr lang="en-GB" sz="7200" dirty="0"/>
              <a:t> </a:t>
            </a:r>
            <a:r>
              <a:rPr lang="en-GB" sz="7200" dirty="0" err="1"/>
              <a:t>är</a:t>
            </a:r>
            <a:r>
              <a:rPr lang="en-GB" sz="7200" dirty="0"/>
              <a:t> </a:t>
            </a:r>
            <a:r>
              <a:rPr lang="en-GB" sz="7200" dirty="0" err="1"/>
              <a:t>tillsvidare</a:t>
            </a:r>
            <a:r>
              <a:rPr lang="en-GB" sz="7200" dirty="0"/>
              <a:t> ca 1% </a:t>
            </a:r>
            <a:r>
              <a:rPr lang="en-GB" sz="7200" dirty="0" err="1"/>
              <a:t>av</a:t>
            </a:r>
            <a:r>
              <a:rPr lang="en-GB" sz="7200" dirty="0"/>
              <a:t> </a:t>
            </a:r>
            <a:r>
              <a:rPr lang="en-GB" sz="7200" dirty="0" err="1"/>
              <a:t>tillverkningen</a:t>
            </a:r>
            <a:r>
              <a:rPr lang="en-GB" sz="7200" dirty="0"/>
              <a:t> </a:t>
            </a:r>
            <a:r>
              <a:rPr lang="en-GB" sz="7200" dirty="0" err="1"/>
              <a:t>av</a:t>
            </a:r>
            <a:r>
              <a:rPr lang="en-GB" sz="7200" dirty="0"/>
              <a:t> cava (ca 250 </a:t>
            </a:r>
            <a:r>
              <a:rPr lang="en-GB" sz="7200" dirty="0" err="1"/>
              <a:t>miljoner</a:t>
            </a:r>
            <a:r>
              <a:rPr lang="en-GB" sz="7200" dirty="0"/>
              <a:t> </a:t>
            </a:r>
            <a:r>
              <a:rPr lang="en-GB" sz="7200" dirty="0" err="1"/>
              <a:t>flaskor</a:t>
            </a:r>
            <a:r>
              <a:rPr lang="en-GB" sz="7200" dirty="0"/>
              <a:t>/</a:t>
            </a:r>
            <a:r>
              <a:rPr lang="en-GB" sz="7200" dirty="0" err="1"/>
              <a:t>år</a:t>
            </a:r>
            <a:r>
              <a:rPr lang="en-GB" sz="7200" dirty="0"/>
              <a:t>.)</a:t>
            </a:r>
          </a:p>
          <a:p>
            <a:r>
              <a:rPr lang="en-GB" sz="7200" b="1" dirty="0"/>
              <a:t>Nadal </a:t>
            </a:r>
            <a:r>
              <a:rPr lang="en-GB" sz="7200" b="1" dirty="0" err="1"/>
              <a:t>Reserva</a:t>
            </a:r>
            <a:r>
              <a:rPr lang="en-GB" sz="7200" b="1" dirty="0"/>
              <a:t> </a:t>
            </a:r>
            <a:r>
              <a:rPr lang="en-GB" sz="7200" b="1" dirty="0" err="1"/>
              <a:t>Corpinnat</a:t>
            </a:r>
            <a:r>
              <a:rPr lang="en-GB" sz="7200" b="1" dirty="0"/>
              <a:t> Brut</a:t>
            </a:r>
          </a:p>
          <a:p>
            <a:r>
              <a:rPr lang="en-GB" sz="7200" dirty="0" err="1"/>
              <a:t>Alkos</a:t>
            </a:r>
            <a:r>
              <a:rPr lang="en-GB" sz="7200" dirty="0"/>
              <a:t> nr.	 9099517</a:t>
            </a:r>
          </a:p>
          <a:p>
            <a:r>
              <a:rPr lang="en-GB" sz="7200" dirty="0" err="1"/>
              <a:t>Druvor</a:t>
            </a:r>
            <a:r>
              <a:rPr lang="en-GB" sz="7200" dirty="0"/>
              <a:t>:	</a:t>
            </a:r>
            <a:r>
              <a:rPr lang="en-GB" sz="7200" dirty="0" err="1"/>
              <a:t>Parellada</a:t>
            </a:r>
            <a:r>
              <a:rPr lang="en-GB" sz="7200" dirty="0"/>
              <a:t>, </a:t>
            </a:r>
            <a:r>
              <a:rPr lang="en-GB" sz="7200" dirty="0" err="1"/>
              <a:t>Xarel.lo</a:t>
            </a:r>
            <a:r>
              <a:rPr lang="en-GB" sz="7200" dirty="0"/>
              <a:t> </a:t>
            </a:r>
            <a:r>
              <a:rPr lang="en-GB" sz="7200" dirty="0" err="1"/>
              <a:t>och</a:t>
            </a:r>
            <a:r>
              <a:rPr lang="en-GB" sz="7200" dirty="0"/>
              <a:t> </a:t>
            </a:r>
            <a:r>
              <a:rPr lang="en-GB" sz="7200" dirty="0" err="1"/>
              <a:t>Macabeo</a:t>
            </a:r>
            <a:endParaRPr lang="en-GB" sz="7200" dirty="0"/>
          </a:p>
          <a:p>
            <a:r>
              <a:rPr lang="en-GB" sz="7200" dirty="0" err="1"/>
              <a:t>Alkohol</a:t>
            </a:r>
            <a:r>
              <a:rPr lang="en-GB" sz="7200" dirty="0"/>
              <a:t>	12%</a:t>
            </a:r>
          </a:p>
          <a:p>
            <a:r>
              <a:rPr lang="en-GB" sz="7200" dirty="0"/>
              <a:t>Socker		 8%</a:t>
            </a:r>
          </a:p>
          <a:p>
            <a:r>
              <a:rPr lang="en-GB" sz="7200" dirty="0" err="1"/>
              <a:t>Syror</a:t>
            </a:r>
            <a:r>
              <a:rPr lang="en-GB" sz="7200" dirty="0"/>
              <a:t>: 		5%</a:t>
            </a:r>
          </a:p>
          <a:p>
            <a:r>
              <a:rPr lang="en-GB" sz="7200" dirty="0" err="1"/>
              <a:t>Vinet</a:t>
            </a:r>
            <a:r>
              <a:rPr lang="en-GB" sz="7200" dirty="0"/>
              <a:t> </a:t>
            </a:r>
            <a:r>
              <a:rPr lang="en-GB" sz="7200" dirty="0" err="1"/>
              <a:t>är</a:t>
            </a:r>
            <a:r>
              <a:rPr lang="en-GB" sz="7200" dirty="0"/>
              <a:t> </a:t>
            </a:r>
            <a:r>
              <a:rPr lang="en-GB" sz="7200" dirty="0" err="1"/>
              <a:t>mycket</a:t>
            </a:r>
            <a:r>
              <a:rPr lang="en-GB" sz="7200" dirty="0"/>
              <a:t> tort , med </a:t>
            </a:r>
            <a:r>
              <a:rPr lang="en-GB" sz="7200" dirty="0" err="1"/>
              <a:t>hög</a:t>
            </a:r>
            <a:r>
              <a:rPr lang="en-GB" sz="7200" dirty="0"/>
              <a:t> </a:t>
            </a:r>
            <a:r>
              <a:rPr lang="en-GB" sz="7200" dirty="0" err="1"/>
              <a:t>syra</a:t>
            </a:r>
            <a:r>
              <a:rPr lang="en-GB" sz="7200" dirty="0"/>
              <a:t> </a:t>
            </a:r>
            <a:r>
              <a:rPr lang="en-GB" sz="7200" dirty="0" err="1"/>
              <a:t>och</a:t>
            </a:r>
            <a:r>
              <a:rPr lang="en-GB" sz="7200" dirty="0"/>
              <a:t> </a:t>
            </a:r>
            <a:r>
              <a:rPr lang="en-GB" sz="7200" dirty="0" err="1"/>
              <a:t>smak</a:t>
            </a:r>
            <a:r>
              <a:rPr lang="en-GB" sz="7200" dirty="0"/>
              <a:t> </a:t>
            </a:r>
            <a:r>
              <a:rPr lang="en-GB" sz="7200" dirty="0" err="1"/>
              <a:t>av</a:t>
            </a:r>
            <a:r>
              <a:rPr lang="en-GB" sz="7200" dirty="0"/>
              <a:t> citrus, </a:t>
            </a:r>
            <a:r>
              <a:rPr lang="en-GB" sz="7200" dirty="0" err="1"/>
              <a:t>äpplen</a:t>
            </a:r>
            <a:r>
              <a:rPr lang="en-GB" sz="7200" dirty="0"/>
              <a:t>, </a:t>
            </a:r>
            <a:r>
              <a:rPr lang="en-GB" sz="7200" dirty="0" err="1"/>
              <a:t>päron</a:t>
            </a:r>
            <a:r>
              <a:rPr lang="en-GB" sz="7200" dirty="0"/>
              <a:t> </a:t>
            </a:r>
            <a:r>
              <a:rPr lang="en-GB" sz="7200" dirty="0" err="1"/>
              <a:t>och</a:t>
            </a:r>
            <a:r>
              <a:rPr lang="en-GB" sz="7200" dirty="0"/>
              <a:t> </a:t>
            </a:r>
            <a:r>
              <a:rPr lang="en-GB" sz="7200" dirty="0" err="1"/>
              <a:t>gula</a:t>
            </a:r>
            <a:r>
              <a:rPr lang="en-GB" sz="7200" dirty="0"/>
              <a:t> </a:t>
            </a:r>
            <a:r>
              <a:rPr lang="en-GB" sz="7200" dirty="0" err="1"/>
              <a:t>plommon</a:t>
            </a:r>
            <a:endParaRPr lang="en-GB" sz="7200" dirty="0"/>
          </a:p>
          <a:p>
            <a:r>
              <a:rPr lang="en-GB" sz="7200" dirty="0" err="1"/>
              <a:t>Dricks</a:t>
            </a:r>
            <a:r>
              <a:rPr lang="en-GB" sz="7200" dirty="0"/>
              <a:t> vid 6-9 grader </a:t>
            </a:r>
            <a:r>
              <a:rPr lang="en-GB" sz="7200" dirty="0" err="1"/>
              <a:t>som</a:t>
            </a:r>
            <a:r>
              <a:rPr lang="en-GB" sz="7200" dirty="0"/>
              <a:t> </a:t>
            </a:r>
            <a:r>
              <a:rPr lang="en-GB" sz="7200" dirty="0" err="1"/>
              <a:t>aperitiv</a:t>
            </a:r>
            <a:r>
              <a:rPr lang="en-GB" sz="7200" dirty="0"/>
              <a:t> </a:t>
            </a:r>
            <a:r>
              <a:rPr lang="en-GB" sz="7200" dirty="0" err="1"/>
              <a:t>och</a:t>
            </a:r>
            <a:r>
              <a:rPr lang="en-GB" sz="7200" dirty="0"/>
              <a:t> till </a:t>
            </a:r>
            <a:r>
              <a:rPr lang="en-GB" sz="7200" dirty="0" err="1"/>
              <a:t>fisk</a:t>
            </a:r>
            <a:r>
              <a:rPr lang="en-GB" sz="7200" dirty="0"/>
              <a:t>- </a:t>
            </a:r>
            <a:r>
              <a:rPr lang="en-GB" sz="7200" dirty="0" err="1"/>
              <a:t>och</a:t>
            </a:r>
            <a:r>
              <a:rPr lang="en-GB" sz="7200" dirty="0"/>
              <a:t> </a:t>
            </a:r>
            <a:r>
              <a:rPr lang="en-GB" sz="7200" dirty="0" err="1"/>
              <a:t>skaldjursrätter</a:t>
            </a:r>
            <a:endParaRPr lang="en-GB" sz="72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5" name="Bildobjekt 4" descr="En bild som visar alkohol, dryck, mat, flaska&#10;&#10;Automatiskt genererad beskrivning">
            <a:extLst>
              <a:ext uri="{FF2B5EF4-FFF2-40B4-BE49-F238E27FC236}">
                <a16:creationId xmlns:a16="http://schemas.microsoft.com/office/drawing/2014/main" id="{AD987178-1420-48CA-A8FF-0F47CB72B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162" y="1443788"/>
            <a:ext cx="1379837" cy="512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2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2773</Words>
  <Application>Microsoft Office PowerPoint</Application>
  <PresentationFormat>Bredbild</PresentationFormat>
  <Paragraphs>289</Paragraphs>
  <Slides>17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Office-tema</vt:lpstr>
      <vt:lpstr>Skalobjekt för Paketeraren</vt:lpstr>
      <vt:lpstr>        </vt:lpstr>
      <vt:lpstr>                                Kvällens viner</vt:lpstr>
      <vt:lpstr>                                                       Rias Baixas/Albariño  </vt:lpstr>
      <vt:lpstr>      D.O. Getariako Txakolina/Hondarrabi Zuri  </vt:lpstr>
      <vt:lpstr>                             D.O.Ca Rioja, Bodegas Muga, S.A.</vt:lpstr>
      <vt:lpstr>                 D.O. Valle de Guimar/Calius Tinto 2017</vt:lpstr>
      <vt:lpstr>               D.O. Ribeira Sacra/Regina Viarum Mencia 2016 </vt:lpstr>
      <vt:lpstr>                      D.O. Jumilla/Honoro Vera Monastrell Organic 2018</vt:lpstr>
      <vt:lpstr>                                    D.O. Corpinnat/Enric Nadal, S.L</vt:lpstr>
      <vt:lpstr>                   D.O. Toro/Hermanos Lurton Organic 2017 </vt:lpstr>
      <vt:lpstr>                       .     </vt:lpstr>
      <vt:lpstr>                                  Miguel Torres</vt:lpstr>
      <vt:lpstr>                                      Kvällens viner</vt:lpstr>
      <vt:lpstr> </vt:lpstr>
      <vt:lpstr>                    </vt:lpstr>
      <vt:lpstr>                       </vt:lpstr>
      <vt:lpstr>       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</dc:title>
  <dc:creator>Ramon Sanchez-Beyrath</dc:creator>
  <cp:lastModifiedBy>Ramon Sanchez-Beyrath</cp:lastModifiedBy>
  <cp:revision>41</cp:revision>
  <dcterms:created xsi:type="dcterms:W3CDTF">2020-09-09T12:41:29Z</dcterms:created>
  <dcterms:modified xsi:type="dcterms:W3CDTF">2020-09-17T08:52:17Z</dcterms:modified>
</cp:coreProperties>
</file>