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6783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2801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856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395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972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592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405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498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691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059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0412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24DD-7325-49CD-B06E-6403A15B9FA3}" type="datetimeFigureOut">
              <a:rPr lang="sv-FI" smtClean="0"/>
              <a:t>22.3.2018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32A6-B61A-4BA0-91FD-65CAE01BBD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914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v-FI" sz="2400" b="1" dirty="0" smtClean="0">
                <a:latin typeface="Book Antiqua" panose="02040602050305030304" pitchFamily="18" charset="0"/>
              </a:rPr>
              <a:t>Handelsgillets Vinklubb</a:t>
            </a:r>
            <a:br>
              <a:rPr lang="sv-FI" sz="2400" b="1" dirty="0" smtClean="0">
                <a:latin typeface="Book Antiqua" panose="02040602050305030304" pitchFamily="18" charset="0"/>
              </a:rPr>
            </a:br>
            <a:r>
              <a:rPr lang="sv-FI" sz="2400" b="1" dirty="0" smtClean="0">
                <a:latin typeface="Book Antiqua" panose="02040602050305030304" pitchFamily="18" charset="0"/>
              </a:rPr>
              <a:t>23.3.2018</a:t>
            </a:r>
            <a:endParaRPr lang="sv-FI" sz="2400" b="1" dirty="0">
              <a:latin typeface="Book Antiqua" panose="020406020503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677802"/>
            <a:ext cx="9144000" cy="1655762"/>
          </a:xfrm>
        </p:spPr>
        <p:txBody>
          <a:bodyPr>
            <a:normAutofit/>
          </a:bodyPr>
          <a:lstStyle/>
          <a:p>
            <a:r>
              <a:rPr lang="sv-FI" sz="4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Sauvignon Blanc viner från hela världen</a:t>
            </a:r>
            <a:endParaRPr lang="sv-FI" sz="4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flipV="1">
            <a:off x="838200" y="161366"/>
            <a:ext cx="10515600" cy="203760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72" y="161366"/>
            <a:ext cx="6508376" cy="6696634"/>
          </a:xfrm>
        </p:spPr>
      </p:pic>
    </p:spTree>
    <p:extLst>
      <p:ext uri="{BB962C8B-B14F-4D97-AF65-F5344CB8AC3E}">
        <p14:creationId xmlns:p14="http://schemas.microsoft.com/office/powerpoint/2010/main" val="190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2800" b="1" dirty="0" smtClean="0">
                <a:latin typeface="Book Antiqua" panose="02040602050305030304" pitchFamily="18" charset="0"/>
              </a:rPr>
              <a:t>PRISER</a:t>
            </a:r>
            <a:endParaRPr lang="sv-FI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FI" sz="2000" b="1" dirty="0" err="1" smtClean="0">
                <a:latin typeface="Book Antiqua" panose="02040602050305030304" pitchFamily="18" charset="0"/>
              </a:rPr>
              <a:t>Domaine</a:t>
            </a:r>
            <a:r>
              <a:rPr lang="sv-FI" sz="2000" b="1" dirty="0" smtClean="0">
                <a:latin typeface="Book Antiqua" panose="02040602050305030304" pitchFamily="18" charset="0"/>
              </a:rPr>
              <a:t> Franck </a:t>
            </a:r>
            <a:r>
              <a:rPr lang="sv-FI" sz="2000" b="1" dirty="0" err="1" smtClean="0">
                <a:latin typeface="Book Antiqua" panose="02040602050305030304" pitchFamily="18" charset="0"/>
              </a:rPr>
              <a:t>Millet</a:t>
            </a:r>
            <a:r>
              <a:rPr lang="sv-FI" sz="2000" b="1" dirty="0" smtClean="0">
                <a:latin typeface="Book Antiqua" panose="02040602050305030304" pitchFamily="18" charset="0"/>
              </a:rPr>
              <a:t> </a:t>
            </a:r>
            <a:r>
              <a:rPr lang="sv-FI" sz="2000" b="1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b="1" dirty="0" smtClean="0">
                <a:latin typeface="Book Antiqua" panose="02040602050305030304" pitchFamily="18" charset="0"/>
              </a:rPr>
              <a:t> 2016                     19.95 euro</a:t>
            </a:r>
          </a:p>
          <a:p>
            <a:endParaRPr lang="sv-FI" sz="2000" b="1" dirty="0">
              <a:latin typeface="Book Antiqua" panose="02040602050305030304" pitchFamily="18" charset="0"/>
            </a:endParaRP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Sauvignon de </a:t>
            </a:r>
            <a:r>
              <a:rPr lang="sv-FI" sz="2000" b="1" dirty="0" err="1" smtClean="0">
                <a:latin typeface="Book Antiqua" panose="02040602050305030304" pitchFamily="18" charset="0"/>
              </a:rPr>
              <a:t>Seguin</a:t>
            </a:r>
            <a:r>
              <a:rPr lang="sv-FI" sz="2000" b="1" dirty="0" smtClean="0">
                <a:latin typeface="Book Antiqua" panose="02040602050305030304" pitchFamily="18" charset="0"/>
              </a:rPr>
              <a:t> 2016                                         12.30 euro</a:t>
            </a:r>
          </a:p>
          <a:p>
            <a:endParaRPr lang="sv-FI" sz="2000" b="1" dirty="0">
              <a:latin typeface="Book Antiqua" panose="02040602050305030304" pitchFamily="18" charset="0"/>
            </a:endParaRPr>
          </a:p>
          <a:p>
            <a:r>
              <a:rPr lang="sv-FI" sz="2000" b="1" dirty="0" err="1" smtClean="0">
                <a:latin typeface="Book Antiqua" panose="02040602050305030304" pitchFamily="18" charset="0"/>
              </a:rPr>
              <a:t>Castillo</a:t>
            </a:r>
            <a:r>
              <a:rPr lang="sv-FI" sz="2000" b="1" dirty="0" smtClean="0">
                <a:latin typeface="Book Antiqua" panose="02040602050305030304" pitchFamily="18" charset="0"/>
              </a:rPr>
              <a:t> de </a:t>
            </a:r>
            <a:r>
              <a:rPr lang="sv-FI" sz="2000" b="1" dirty="0" err="1" smtClean="0">
                <a:latin typeface="Book Antiqua" panose="02040602050305030304" pitchFamily="18" charset="0"/>
              </a:rPr>
              <a:t>Molina</a:t>
            </a:r>
            <a:r>
              <a:rPr lang="sv-FI" sz="2000" b="1" dirty="0" smtClean="0">
                <a:latin typeface="Book Antiqua" panose="02040602050305030304" pitchFamily="18" charset="0"/>
              </a:rPr>
              <a:t> Sauvignon Blanc  2017             11.49 euro</a:t>
            </a:r>
          </a:p>
          <a:p>
            <a:endParaRPr lang="sv-FI" sz="2000" b="1" dirty="0">
              <a:latin typeface="Book Antiqua" panose="02040602050305030304" pitchFamily="18" charset="0"/>
            </a:endParaRPr>
          </a:p>
          <a:p>
            <a:r>
              <a:rPr lang="sv-FI" sz="2000" b="1" dirty="0" err="1" smtClean="0">
                <a:latin typeface="Book Antiqua" panose="02040602050305030304" pitchFamily="18" charset="0"/>
              </a:rPr>
              <a:t>Hewitson</a:t>
            </a:r>
            <a:r>
              <a:rPr lang="sv-FI" sz="2000" b="1" dirty="0" smtClean="0">
                <a:latin typeface="Book Antiqua" panose="02040602050305030304" pitchFamily="18" charset="0"/>
              </a:rPr>
              <a:t> Lulu Sauvignon Blanc 2014                    14.98 euro</a:t>
            </a:r>
          </a:p>
          <a:p>
            <a:endParaRPr lang="sv-FI" sz="2000" b="1" dirty="0">
              <a:latin typeface="Book Antiqua" panose="02040602050305030304" pitchFamily="18" charset="0"/>
            </a:endParaRP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Iona Sauvignon Blanc 2016                                       19.89 euro</a:t>
            </a:r>
          </a:p>
          <a:p>
            <a:endParaRPr lang="sv-FI" sz="2000" b="1" dirty="0">
              <a:latin typeface="Book Antiqua" panose="02040602050305030304" pitchFamily="18" charset="0"/>
            </a:endParaRPr>
          </a:p>
          <a:p>
            <a:r>
              <a:rPr lang="sv-FI" sz="2000" b="1" dirty="0" err="1" smtClean="0">
                <a:latin typeface="Book Antiqua" panose="02040602050305030304" pitchFamily="18" charset="0"/>
              </a:rPr>
              <a:t>Cloudy</a:t>
            </a:r>
            <a:r>
              <a:rPr lang="sv-FI" sz="2000" b="1" dirty="0" smtClean="0">
                <a:latin typeface="Book Antiqua" panose="02040602050305030304" pitchFamily="18" charset="0"/>
              </a:rPr>
              <a:t> Bay Sauvignon Blanc 2017                          30.89 euro</a:t>
            </a:r>
            <a:endParaRPr lang="sv-FI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HISTORIA</a:t>
            </a:r>
            <a:endParaRPr lang="sv-FI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65730"/>
            <a:ext cx="10515600" cy="5030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000" b="1" dirty="0" smtClean="0">
                <a:latin typeface="Book Antiqua" panose="02040602050305030304" pitchFamily="18" charset="0"/>
              </a:rPr>
              <a:t>Ursprung: </a:t>
            </a:r>
            <a:r>
              <a:rPr lang="sv-FI" sz="2000" dirty="0" smtClean="0">
                <a:latin typeface="Book Antiqua" panose="02040602050305030304" pitchFamily="18" charset="0"/>
              </a:rPr>
              <a:t>  Övre Loire?</a:t>
            </a:r>
            <a:r>
              <a:rPr lang="sv-FI" sz="2000" b="1" dirty="0" smtClean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Bordeaux?</a:t>
            </a:r>
          </a:p>
          <a:p>
            <a:pPr marL="0" indent="0">
              <a:buNone/>
            </a:pPr>
            <a:r>
              <a:rPr lang="sv-FI" sz="2000" b="1" dirty="0" smtClean="0">
                <a:latin typeface="Book Antiqua" panose="02040602050305030304" pitchFamily="18" charset="0"/>
              </a:rPr>
              <a:t>Första omnämnande: </a:t>
            </a:r>
            <a:r>
              <a:rPr lang="sv-FI" sz="2000" dirty="0" smtClean="0">
                <a:latin typeface="Book Antiqua" panose="02040602050305030304" pitchFamily="18" charset="0"/>
              </a:rPr>
              <a:t>År 1534 nämner Francois Rabelais i sin bok om </a:t>
            </a:r>
            <a:r>
              <a:rPr lang="sv-FI" sz="2000" dirty="0" err="1" smtClean="0">
                <a:latin typeface="Book Antiqua" panose="02040602050305030304" pitchFamily="18" charset="0"/>
              </a:rPr>
              <a:t>Gargantua</a:t>
            </a:r>
            <a:r>
              <a:rPr lang="sv-FI" sz="2000" dirty="0" smtClean="0">
                <a:latin typeface="Book Antiqua" panose="02040602050305030304" pitchFamily="18" charset="0"/>
              </a:rPr>
              <a:t> (far </a:t>
            </a: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            </a:t>
            </a:r>
            <a:r>
              <a:rPr lang="sv-FI" sz="2000" dirty="0" smtClean="0">
                <a:latin typeface="Book Antiqua" panose="02040602050305030304" pitchFamily="18" charset="0"/>
              </a:rPr>
              <a:t>till </a:t>
            </a:r>
            <a:r>
              <a:rPr lang="sv-FI" sz="2000" dirty="0" err="1" smtClean="0">
                <a:latin typeface="Book Antiqua" panose="02040602050305030304" pitchFamily="18" charset="0"/>
              </a:rPr>
              <a:t>Pantagruel</a:t>
            </a:r>
            <a:r>
              <a:rPr lang="sv-FI" sz="2000" dirty="0" smtClean="0">
                <a:latin typeface="Book Antiqua" panose="02040602050305030304" pitchFamily="18" charset="0"/>
              </a:rPr>
              <a:t>) Sauvignon Blanc uttryckligen i samband med </a:t>
            </a:r>
            <a:r>
              <a:rPr lang="sv-FI" sz="2000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dirty="0" smtClean="0">
                <a:latin typeface="Book Antiqua" panose="02040602050305030304" pitchFamily="18" charset="0"/>
              </a:rPr>
              <a:t> i övre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 Loiredalen. Första omnämnande i Bordeaux 1710-1720, första omnämnande i</a:t>
            </a:r>
          </a:p>
          <a:p>
            <a:pPr marL="0" indent="0">
              <a:buNone/>
            </a:pPr>
            <a:r>
              <a:rPr lang="sv-FI" sz="2000" dirty="0" smtClean="0">
                <a:latin typeface="Book Antiqua" panose="02040602050305030304" pitchFamily="18" charset="0"/>
              </a:rPr>
              <a:t>                </a:t>
            </a:r>
            <a:r>
              <a:rPr lang="sv-FI" sz="2000" dirty="0" err="1" smtClean="0">
                <a:latin typeface="Book Antiqua" panose="02040602050305030304" pitchFamily="18" charset="0"/>
              </a:rPr>
              <a:t>Pouilly-fumé</a:t>
            </a:r>
            <a:r>
              <a:rPr lang="sv-FI" sz="2000" dirty="0" smtClean="0">
                <a:latin typeface="Book Antiqua" panose="02040602050305030304" pitchFamily="18" charset="0"/>
              </a:rPr>
              <a:t> (övre Loire-dalen) 1783-1784.</a:t>
            </a:r>
          </a:p>
          <a:p>
            <a:pPr marL="0" indent="0">
              <a:buNone/>
            </a:pPr>
            <a:r>
              <a:rPr lang="sv-FI" sz="2000" b="1" dirty="0" smtClean="0">
                <a:latin typeface="Book Antiqua" panose="02040602050305030304" pitchFamily="18" charset="0"/>
              </a:rPr>
              <a:t>Teorier: </a:t>
            </a:r>
            <a:r>
              <a:rPr lang="sv-FI" sz="2000" dirty="0" smtClean="0">
                <a:latin typeface="Book Antiqua" panose="02040602050305030304" pitchFamily="18" charset="0"/>
              </a:rPr>
              <a:t>Namnet kommer från </a:t>
            </a:r>
            <a:r>
              <a:rPr lang="sv-FI" sz="2000" dirty="0" err="1" smtClean="0">
                <a:latin typeface="Book Antiqua" panose="02040602050305030304" pitchFamily="18" charset="0"/>
              </a:rPr>
              <a:t>sauvage</a:t>
            </a:r>
            <a:r>
              <a:rPr lang="sv-FI" sz="2000" dirty="0" smtClean="0">
                <a:latin typeface="Book Antiqua" panose="02040602050305030304" pitchFamily="18" charset="0"/>
              </a:rPr>
              <a:t>(vild) och </a:t>
            </a:r>
            <a:r>
              <a:rPr lang="sv-FI" sz="2000" dirty="0" err="1" smtClean="0">
                <a:latin typeface="Book Antiqua" panose="02040602050305030304" pitchFamily="18" charset="0"/>
              </a:rPr>
              <a:t>blanc</a:t>
            </a:r>
            <a:r>
              <a:rPr lang="sv-FI" sz="2000" dirty="0" smtClean="0">
                <a:latin typeface="Book Antiqua" panose="02040602050305030304" pitchFamily="18" charset="0"/>
              </a:rPr>
              <a:t> (vit), alltså skulle det vara fråga</a:t>
            </a: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           </a:t>
            </a:r>
            <a:r>
              <a:rPr lang="sv-FI" sz="2000" dirty="0" smtClean="0">
                <a:latin typeface="Book Antiqua" panose="02040602050305030304" pitchFamily="18" charset="0"/>
              </a:rPr>
              <a:t>om en lokal, vilt växande vit druva.</a:t>
            </a: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           </a:t>
            </a:r>
            <a:r>
              <a:rPr lang="sv-FI" sz="2000" dirty="0" smtClean="0">
                <a:latin typeface="Book Antiqua" panose="02040602050305030304" pitchFamily="18" charset="0"/>
              </a:rPr>
              <a:t>Detta omkullkastas av senare tiders DNA-forskning, som visar att Sauvignon</a:t>
            </a: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           </a:t>
            </a:r>
            <a:r>
              <a:rPr lang="sv-FI" sz="2000" dirty="0" smtClean="0">
                <a:latin typeface="Book Antiqua" panose="02040602050305030304" pitchFamily="18" charset="0"/>
              </a:rPr>
              <a:t>Blanc är en korsning av </a:t>
            </a:r>
            <a:r>
              <a:rPr lang="sv-FI" sz="2000" dirty="0" err="1" smtClean="0">
                <a:latin typeface="Book Antiqua" panose="02040602050305030304" pitchFamily="18" charset="0"/>
              </a:rPr>
              <a:t>Sauvignindruvan</a:t>
            </a:r>
            <a:r>
              <a:rPr lang="sv-FI" sz="2000" dirty="0" smtClean="0">
                <a:latin typeface="Book Antiqua" panose="02040602050305030304" pitchFamily="18" charset="0"/>
              </a:rPr>
              <a:t> (ursprung nordöstra Frankrike, har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aldrig nämnts i västra Frankrike) och en okänd druva. Den är därmed </a:t>
            </a:r>
            <a:r>
              <a:rPr lang="sv-FI" sz="2000" dirty="0" err="1" smtClean="0">
                <a:latin typeface="Book Antiqua" panose="02040602050305030304" pitchFamily="18" charset="0"/>
              </a:rPr>
              <a:t>därmed</a:t>
            </a:r>
            <a:endParaRPr lang="sv-FI" sz="20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</a:t>
            </a:r>
            <a:r>
              <a:rPr lang="sv-FI" sz="2000" dirty="0" smtClean="0">
                <a:latin typeface="Book Antiqua" panose="02040602050305030304" pitchFamily="18" charset="0"/>
              </a:rPr>
              <a:t>           besläktad med </a:t>
            </a:r>
            <a:r>
              <a:rPr lang="sv-FI" sz="2000" dirty="0" err="1" smtClean="0">
                <a:latin typeface="Book Antiqua" panose="02040602050305030304" pitchFamily="18" charset="0"/>
              </a:rPr>
              <a:t>Chenin</a:t>
            </a:r>
            <a:r>
              <a:rPr lang="sv-FI" sz="2000" dirty="0" smtClean="0">
                <a:latin typeface="Book Antiqua" panose="02040602050305030304" pitchFamily="18" charset="0"/>
              </a:rPr>
              <a:t> Blanc, </a:t>
            </a:r>
            <a:r>
              <a:rPr lang="sv-FI" sz="2000" dirty="0" err="1" smtClean="0">
                <a:latin typeface="Book Antiqua" panose="02040602050305030304" pitchFamily="18" charset="0"/>
              </a:rPr>
              <a:t>Grüner</a:t>
            </a:r>
            <a:r>
              <a:rPr lang="sv-FI" sz="2000" dirty="0" smtClean="0">
                <a:latin typeface="Book Antiqua" panose="02040602050305030304" pitchFamily="18" charset="0"/>
              </a:rPr>
              <a:t> </a:t>
            </a:r>
            <a:r>
              <a:rPr lang="sv-FI" sz="2000" dirty="0" err="1" smtClean="0">
                <a:latin typeface="Book Antiqua" panose="02040602050305030304" pitchFamily="18" charset="0"/>
              </a:rPr>
              <a:t>Veltliner</a:t>
            </a:r>
            <a:r>
              <a:rPr lang="sv-FI" sz="2000" dirty="0" smtClean="0">
                <a:latin typeface="Book Antiqua" panose="02040602050305030304" pitchFamily="18" charset="0"/>
              </a:rPr>
              <a:t>, </a:t>
            </a:r>
            <a:r>
              <a:rPr lang="sv-FI" sz="2000" dirty="0" err="1" smtClean="0">
                <a:latin typeface="Book Antiqua" panose="02040602050305030304" pitchFamily="18" charset="0"/>
              </a:rPr>
              <a:t>Silvaner</a:t>
            </a:r>
            <a:r>
              <a:rPr lang="sv-FI" sz="2000" dirty="0" smtClean="0">
                <a:latin typeface="Book Antiqua" panose="02040602050305030304" pitchFamily="18" charset="0"/>
              </a:rPr>
              <a:t> (</a:t>
            </a:r>
            <a:r>
              <a:rPr lang="sv-FI" sz="2000" dirty="0" err="1" smtClean="0">
                <a:latin typeface="Book Antiqua" panose="02040602050305030304" pitchFamily="18" charset="0"/>
              </a:rPr>
              <a:t>Sauvignin</a:t>
            </a:r>
            <a:r>
              <a:rPr lang="sv-FI" sz="2000" dirty="0" smtClean="0">
                <a:latin typeface="Book Antiqua" panose="02040602050305030304" pitchFamily="18" charset="0"/>
              </a:rPr>
              <a:t>-släktingar).</a:t>
            </a:r>
          </a:p>
          <a:p>
            <a:pPr marL="0" indent="0">
              <a:buNone/>
            </a:pPr>
            <a:r>
              <a:rPr lang="sv-FI" sz="2000" b="1" dirty="0" smtClean="0">
                <a:latin typeface="Book Antiqua" panose="02040602050305030304" pitchFamily="18" charset="0"/>
              </a:rPr>
              <a:t>Slutsats: </a:t>
            </a:r>
            <a:r>
              <a:rPr lang="sv-FI" sz="2000" dirty="0" smtClean="0">
                <a:latin typeface="Book Antiqua" panose="02040602050305030304" pitchFamily="18" charset="0"/>
              </a:rPr>
              <a:t>Sauvignon Blanc härstammar med största sannolikhet från </a:t>
            </a:r>
            <a:r>
              <a:rPr lang="sv-FI" sz="2000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dirty="0" smtClean="0">
                <a:latin typeface="Book Antiqua" panose="02040602050305030304" pitchFamily="18" charset="0"/>
              </a:rPr>
              <a:t>.</a:t>
            </a:r>
            <a:endParaRPr lang="sv-FI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5284694"/>
          </a:xfrm>
        </p:spPr>
        <p:txBody>
          <a:bodyPr>
            <a:normAutofit lnSpcReduction="10000"/>
          </a:bodyPr>
          <a:lstStyle/>
          <a:p>
            <a:r>
              <a:rPr lang="sv-FI" sz="2000" dirty="0" smtClean="0">
                <a:latin typeface="Book Antiqua" panose="02040602050305030304" pitchFamily="18" charset="0"/>
              </a:rPr>
              <a:t>För att trivas och för att de bästa egenskaperna skall komma fram, bör Sauvignon Blanc odlas i ett förhållandevis svalt, helst maritimt klimat. I ett för varmt klimat mognar druvan för snabbt och den förlorar både sin friskhet, syra och sina kraftiga aromer.</a:t>
            </a:r>
          </a:p>
          <a:p>
            <a:endParaRPr lang="sv-FI" sz="2000" dirty="0" smtClean="0">
              <a:latin typeface="Book Antiqua" panose="02040602050305030304" pitchFamily="18" charset="0"/>
            </a:endParaRPr>
          </a:p>
          <a:p>
            <a:r>
              <a:rPr lang="sv-FI" sz="2000" dirty="0" smtClean="0">
                <a:latin typeface="Book Antiqua" panose="02040602050305030304" pitchFamily="18" charset="0"/>
              </a:rPr>
              <a:t>Den lämpligaste jordmånen är flinta och/eller krita uppblandad med lera.</a:t>
            </a:r>
          </a:p>
          <a:p>
            <a:endParaRPr lang="sv-FI" sz="2000" dirty="0" smtClean="0">
              <a:latin typeface="Book Antiqua" panose="02040602050305030304" pitchFamily="18" charset="0"/>
            </a:endParaRPr>
          </a:p>
          <a:p>
            <a:r>
              <a:rPr lang="sv-FI" sz="2000" dirty="0" smtClean="0">
                <a:latin typeface="Book Antiqua" panose="02040602050305030304" pitchFamily="18" charset="0"/>
              </a:rPr>
              <a:t>I </a:t>
            </a:r>
            <a:r>
              <a:rPr lang="sv-FI" sz="2000" dirty="0">
                <a:latin typeface="Book Antiqua" panose="02040602050305030304" pitchFamily="18" charset="0"/>
              </a:rPr>
              <a:t>F</a:t>
            </a:r>
            <a:r>
              <a:rPr lang="sv-FI" sz="2000" dirty="0" smtClean="0">
                <a:latin typeface="Book Antiqua" panose="02040602050305030304" pitchFamily="18" charset="0"/>
              </a:rPr>
              <a:t>rankrike är de viktigaste områdena </a:t>
            </a:r>
            <a:r>
              <a:rPr lang="sv-FI" sz="2000" b="1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b="1" dirty="0" smtClean="0">
                <a:latin typeface="Book Antiqua" panose="02040602050305030304" pitchFamily="18" charset="0"/>
              </a:rPr>
              <a:t>, </a:t>
            </a:r>
            <a:r>
              <a:rPr lang="sv-FI" sz="2000" b="1" dirty="0" err="1" smtClean="0">
                <a:latin typeface="Book Antiqua" panose="02040602050305030304" pitchFamily="18" charset="0"/>
              </a:rPr>
              <a:t>Poully-fumé</a:t>
            </a:r>
            <a:r>
              <a:rPr lang="sv-FI" sz="2000" b="1" dirty="0" smtClean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och </a:t>
            </a:r>
            <a:r>
              <a:rPr lang="sv-FI" sz="2000" b="1" dirty="0" smtClean="0">
                <a:latin typeface="Book Antiqua" panose="02040602050305030304" pitchFamily="18" charset="0"/>
              </a:rPr>
              <a:t>Bordeaux</a:t>
            </a:r>
            <a:r>
              <a:rPr lang="sv-FI" sz="2000" dirty="0" smtClean="0">
                <a:latin typeface="Book Antiqua" panose="02040602050305030304" pitchFamily="18" charset="0"/>
              </a:rPr>
              <a:t>. I Bordeaux blandar man vanligen Sauvignon Blanc med andra druvor, främst </a:t>
            </a:r>
            <a:r>
              <a:rPr lang="sv-FI" sz="2000" dirty="0" err="1" smtClean="0">
                <a:latin typeface="Book Antiqua" panose="02040602050305030304" pitchFamily="18" charset="0"/>
              </a:rPr>
              <a:t>Sèmillon</a:t>
            </a:r>
            <a:r>
              <a:rPr lang="sv-FI" sz="2000" dirty="0" smtClean="0">
                <a:latin typeface="Book Antiqua" panose="02040602050305030304" pitchFamily="18" charset="0"/>
              </a:rPr>
              <a:t>. T.ex. i en </a:t>
            </a:r>
            <a:r>
              <a:rPr lang="sv-FI" sz="2000" dirty="0" err="1" smtClean="0">
                <a:latin typeface="Book Antiqua" panose="02040602050305030304" pitchFamily="18" charset="0"/>
              </a:rPr>
              <a:t>Sauterne</a:t>
            </a:r>
            <a:r>
              <a:rPr lang="sv-FI" sz="2000" dirty="0" smtClean="0">
                <a:latin typeface="Book Antiqua" panose="02040602050305030304" pitchFamily="18" charset="0"/>
              </a:rPr>
              <a:t> från Graves är förhållandet ¾ </a:t>
            </a:r>
            <a:r>
              <a:rPr lang="sv-FI" sz="2000" dirty="0" err="1" smtClean="0">
                <a:latin typeface="Book Antiqua" panose="02040602050305030304" pitchFamily="18" charset="0"/>
              </a:rPr>
              <a:t>Sèmillon</a:t>
            </a:r>
            <a:r>
              <a:rPr lang="sv-FI" sz="2000" dirty="0" smtClean="0">
                <a:latin typeface="Book Antiqua" panose="02040602050305030304" pitchFamily="18" charset="0"/>
              </a:rPr>
              <a:t> och ¼ Sauvignon Blanc.</a:t>
            </a:r>
          </a:p>
          <a:p>
            <a:endParaRPr lang="sv-FI" sz="2000" dirty="0" smtClean="0">
              <a:latin typeface="Book Antiqua" panose="02040602050305030304" pitchFamily="18" charset="0"/>
            </a:endParaRPr>
          </a:p>
          <a:p>
            <a:r>
              <a:rPr lang="sv-FI" sz="2000" dirty="0" smtClean="0">
                <a:latin typeface="Book Antiqua" panose="02040602050305030304" pitchFamily="18" charset="0"/>
              </a:rPr>
              <a:t>Andra stora Sauvignon Blanc länder är Nya Zeeland och Chile. I bägge finns områden som passar druvan perfekt (</a:t>
            </a:r>
            <a:r>
              <a:rPr lang="sv-FI" sz="2000" b="1" dirty="0" err="1" smtClean="0">
                <a:latin typeface="Book Antiqua" panose="02040602050305030304" pitchFamily="18" charset="0"/>
              </a:rPr>
              <a:t>Malborough</a:t>
            </a:r>
            <a:r>
              <a:rPr lang="sv-FI" sz="2000" dirty="0" smtClean="0">
                <a:latin typeface="Book Antiqua" panose="02040602050305030304" pitchFamily="18" charset="0"/>
              </a:rPr>
              <a:t> i Nya Zeeland och </a:t>
            </a:r>
            <a:r>
              <a:rPr lang="sv-FI" sz="2000" b="1" dirty="0" err="1" smtClean="0">
                <a:latin typeface="Book Antiqua" panose="02040602050305030304" pitchFamily="18" charset="0"/>
              </a:rPr>
              <a:t>Leyda</a:t>
            </a:r>
            <a:r>
              <a:rPr lang="sv-FI" sz="2000" dirty="0" smtClean="0">
                <a:latin typeface="Book Antiqua" panose="02040602050305030304" pitchFamily="18" charset="0"/>
              </a:rPr>
              <a:t> och </a:t>
            </a:r>
            <a:r>
              <a:rPr lang="sv-FI" sz="2000" b="1" dirty="0" smtClean="0">
                <a:latin typeface="Book Antiqua" panose="02040602050305030304" pitchFamily="18" charset="0"/>
              </a:rPr>
              <a:t>Casablanca</a:t>
            </a:r>
            <a:r>
              <a:rPr lang="sv-FI" sz="2000" dirty="0" smtClean="0">
                <a:latin typeface="Book Antiqua" panose="02040602050305030304" pitchFamily="18" charset="0"/>
              </a:rPr>
              <a:t> i Chile).</a:t>
            </a:r>
          </a:p>
          <a:p>
            <a:endParaRPr lang="sv-FI" sz="2000" dirty="0" smtClean="0">
              <a:latin typeface="Book Antiqua" panose="02040602050305030304" pitchFamily="18" charset="0"/>
            </a:endParaRPr>
          </a:p>
          <a:p>
            <a:r>
              <a:rPr lang="sv-FI" sz="2000" dirty="0" smtClean="0">
                <a:latin typeface="Book Antiqua" panose="02040602050305030304" pitchFamily="18" charset="0"/>
              </a:rPr>
              <a:t>Sauvignon Blanc odlas också med växlande resultat i bl.a. USA, Italien, Sydafrika och Australien.</a:t>
            </a:r>
            <a:endParaRPr lang="sv-FI" sz="2000" dirty="0">
              <a:latin typeface="Book Antiqua" panose="02040602050305030304" pitchFamily="18" charset="0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pPr algn="ctr"/>
            <a:r>
              <a:rPr lang="sv-FI" sz="2800" b="1" dirty="0" smtClean="0">
                <a:latin typeface="Book Antiqua" panose="02040602050305030304" pitchFamily="18" charset="0"/>
              </a:rPr>
              <a:t>ODLINGSOMRÅDEN</a:t>
            </a:r>
            <a:endParaRPr lang="sv-FI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415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605118"/>
            <a:ext cx="5620871" cy="6037729"/>
          </a:xfrm>
        </p:spPr>
      </p:pic>
    </p:spTree>
    <p:extLst>
      <p:ext uri="{BB962C8B-B14F-4D97-AF65-F5344CB8AC3E}">
        <p14:creationId xmlns:p14="http://schemas.microsoft.com/office/powerpoint/2010/main" val="1795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5180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5" y="430307"/>
            <a:ext cx="4881283" cy="6427693"/>
          </a:xfrm>
        </p:spPr>
      </p:pic>
    </p:spTree>
    <p:extLst>
      <p:ext uri="{BB962C8B-B14F-4D97-AF65-F5344CB8AC3E}">
        <p14:creationId xmlns:p14="http://schemas.microsoft.com/office/powerpoint/2010/main" val="457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sv-FI" sz="28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9" y="1"/>
            <a:ext cx="6185647" cy="6858000"/>
          </a:xfrm>
        </p:spPr>
      </p:pic>
    </p:spTree>
    <p:extLst>
      <p:ext uri="{BB962C8B-B14F-4D97-AF65-F5344CB8AC3E}">
        <p14:creationId xmlns:p14="http://schemas.microsoft.com/office/powerpoint/2010/main" val="279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flipV="1">
            <a:off x="838200" y="188259"/>
            <a:ext cx="10515600" cy="176867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3" y="365127"/>
            <a:ext cx="4746812" cy="6492874"/>
          </a:xfrm>
        </p:spPr>
      </p:pic>
    </p:spTree>
    <p:extLst>
      <p:ext uri="{BB962C8B-B14F-4D97-AF65-F5344CB8AC3E}">
        <p14:creationId xmlns:p14="http://schemas.microsoft.com/office/powerpoint/2010/main" val="25933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/>
          <a:p>
            <a:pPr algn="ctr"/>
            <a:r>
              <a:rPr lang="sv-FI" sz="2800" b="1" dirty="0" smtClean="0">
                <a:latin typeface="Book Antiqua" panose="02040602050305030304" pitchFamily="18" charset="0"/>
              </a:rPr>
              <a:t>EGENSKAPER</a:t>
            </a:r>
            <a:endParaRPr lang="sv-FI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230906"/>
          </a:xfrm>
        </p:spPr>
        <p:txBody>
          <a:bodyPr>
            <a:normAutofit lnSpcReduction="10000"/>
          </a:bodyPr>
          <a:lstStyle/>
          <a:p>
            <a:r>
              <a:rPr lang="sv-FI" sz="2000" dirty="0" smtClean="0">
                <a:latin typeface="Book Antiqua" panose="02040602050305030304" pitchFamily="18" charset="0"/>
              </a:rPr>
              <a:t>Sauvignon Blanc viner kännetecknas av en frisk smak och hög syra, 6.0-6.8 g/l. Restsockret är i storleksordningen 1-2 g/l och ger en god balans åt helheten.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Vinerna är normalt mycket aromatiska med vegetariska gröna aromer såsom krusbär, svarta vinbär, nässlor, fläder och gräs – t.o.m. </a:t>
            </a:r>
            <a:r>
              <a:rPr lang="sv-FI" sz="2000" dirty="0">
                <a:latin typeface="Book Antiqua" panose="02040602050305030304" pitchFamily="18" charset="0"/>
              </a:rPr>
              <a:t>e</a:t>
            </a:r>
            <a:r>
              <a:rPr lang="sv-FI" sz="2000" dirty="0" smtClean="0">
                <a:latin typeface="Book Antiqua" panose="02040602050305030304" pitchFamily="18" charset="0"/>
              </a:rPr>
              <a:t>n doft av kattkiss kan ibland förnimmas.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I vissa nya världen länder med varmare klimat försvinner de ursprungliga aromerna och man kan i stället känna svaga dofter av bl.a. passionsfrukt och </a:t>
            </a:r>
            <a:r>
              <a:rPr lang="sv-FI" sz="2000" dirty="0" err="1" smtClean="0">
                <a:latin typeface="Book Antiqua" panose="02040602050305030304" pitchFamily="18" charset="0"/>
              </a:rPr>
              <a:t>grape</a:t>
            </a:r>
            <a:r>
              <a:rPr lang="sv-FI" sz="2000" dirty="0" smtClean="0">
                <a:latin typeface="Book Antiqua" panose="02040602050305030304" pitchFamily="18" charset="0"/>
              </a:rPr>
              <a:t>. Sauvignon Blanc skall helst inte odlas i för varmt klimat då de friska syrorna och aromen försvinner när druvorna mognar för snabbt.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Sauvignon Blanc viner ekas normalt inte, med undantag för vissa viner i Bordeaux, USA och Australien. När man ekar försvinner den ursprungliga karaktären.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Sauvignon Blanc viner skall drickas unga, de tål inte längre lagring.  Vissa viner från </a:t>
            </a:r>
            <a:r>
              <a:rPr lang="sv-FI" sz="2000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dirty="0" smtClean="0">
                <a:latin typeface="Book Antiqua" panose="02040602050305030304" pitchFamily="18" charset="0"/>
              </a:rPr>
              <a:t> och </a:t>
            </a:r>
            <a:r>
              <a:rPr lang="sv-FI" sz="2000" dirty="0" err="1" smtClean="0">
                <a:latin typeface="Book Antiqua" panose="02040602050305030304" pitchFamily="18" charset="0"/>
              </a:rPr>
              <a:t>Pouilly-fumé</a:t>
            </a:r>
            <a:r>
              <a:rPr lang="sv-FI" sz="2000" dirty="0" smtClean="0">
                <a:latin typeface="Book Antiqua" panose="02040602050305030304" pitchFamily="18" charset="0"/>
              </a:rPr>
              <a:t> kan undantagsvis lagras.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Namnsynonymer: Blanc </a:t>
            </a:r>
            <a:r>
              <a:rPr lang="sv-FI" sz="2000" dirty="0" err="1" smtClean="0">
                <a:latin typeface="Book Antiqua" panose="02040602050305030304" pitchFamily="18" charset="0"/>
              </a:rPr>
              <a:t>Fumé</a:t>
            </a:r>
            <a:r>
              <a:rPr lang="sv-FI" sz="2000" dirty="0" smtClean="0">
                <a:latin typeface="Book Antiqua" panose="02040602050305030304" pitchFamily="18" charset="0"/>
              </a:rPr>
              <a:t>, Sauvignon </a:t>
            </a:r>
            <a:r>
              <a:rPr lang="sv-FI" sz="2000" dirty="0" err="1" smtClean="0">
                <a:latin typeface="Book Antiqua" panose="02040602050305030304" pitchFamily="18" charset="0"/>
              </a:rPr>
              <a:t>Fumé</a:t>
            </a:r>
            <a:r>
              <a:rPr lang="sv-FI" sz="2000" dirty="0" smtClean="0">
                <a:latin typeface="Book Antiqua" panose="02040602050305030304" pitchFamily="18" charset="0"/>
              </a:rPr>
              <a:t>, </a:t>
            </a:r>
            <a:r>
              <a:rPr lang="sv-FI" sz="2000" dirty="0" err="1" smtClean="0">
                <a:latin typeface="Book Antiqua" panose="02040602050305030304" pitchFamily="18" charset="0"/>
              </a:rPr>
              <a:t>Fumé</a:t>
            </a:r>
            <a:r>
              <a:rPr lang="sv-FI" sz="2000" dirty="0" smtClean="0">
                <a:latin typeface="Book Antiqua" panose="02040602050305030304" pitchFamily="18" charset="0"/>
              </a:rPr>
              <a:t> Blanc (Kalifornien), Sauvignon </a:t>
            </a:r>
            <a:r>
              <a:rPr lang="sv-FI" sz="2000" dirty="0" err="1" smtClean="0">
                <a:latin typeface="Book Antiqua" panose="02040602050305030304" pitchFamily="18" charset="0"/>
              </a:rPr>
              <a:t>Musque</a:t>
            </a:r>
            <a:r>
              <a:rPr lang="sv-FI" sz="2000" dirty="0" smtClean="0">
                <a:latin typeface="Book Antiqua" panose="02040602050305030304" pitchFamily="18" charset="0"/>
              </a:rPr>
              <a:t> (USA), Muskat-</a:t>
            </a:r>
            <a:r>
              <a:rPr lang="sv-FI" sz="2000" dirty="0" err="1" smtClean="0">
                <a:latin typeface="Book Antiqua" panose="02040602050305030304" pitchFamily="18" charset="0"/>
              </a:rPr>
              <a:t>Sylvaner</a:t>
            </a:r>
            <a:r>
              <a:rPr lang="sv-FI" sz="2000" dirty="0" smtClean="0">
                <a:latin typeface="Book Antiqua" panose="02040602050305030304" pitchFamily="18" charset="0"/>
              </a:rPr>
              <a:t> (Tyskland, Österrike).</a:t>
            </a:r>
          </a:p>
          <a:p>
            <a:r>
              <a:rPr lang="sv-FI" sz="2000" dirty="0" smtClean="0">
                <a:latin typeface="Book Antiqua" panose="02040602050305030304" pitchFamily="18" charset="0"/>
              </a:rPr>
              <a:t>Matrekommendation: Sauvignon Blanc passar utmärkt till lättrökt eller gravad fisk och till skaldjur. Den går också bra till </a:t>
            </a:r>
            <a:r>
              <a:rPr lang="sv-FI" sz="2000" dirty="0" err="1" smtClean="0">
                <a:latin typeface="Book Antiqua" panose="02040602050305030304" pitchFamily="18" charset="0"/>
              </a:rPr>
              <a:t>Chèvre</a:t>
            </a:r>
            <a:r>
              <a:rPr lang="sv-FI" sz="2000" dirty="0" smtClean="0">
                <a:latin typeface="Book Antiqua" panose="02040602050305030304" pitchFamily="18" charset="0"/>
              </a:rPr>
              <a:t> ost.</a:t>
            </a:r>
            <a:endParaRPr lang="sv-FI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sv-FI" sz="2800" b="1" dirty="0" smtClean="0">
                <a:latin typeface="Book Antiqua" panose="02040602050305030304" pitchFamily="18" charset="0"/>
              </a:rPr>
              <a:t>TASTINGVINER</a:t>
            </a:r>
            <a:endParaRPr lang="sv-FI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5260976"/>
          </a:xfrm>
        </p:spPr>
        <p:txBody>
          <a:bodyPr>
            <a:normAutofit/>
          </a:bodyPr>
          <a:lstStyle/>
          <a:p>
            <a:r>
              <a:rPr lang="sv-FI" sz="2000" b="1" dirty="0" smtClean="0">
                <a:latin typeface="Book Antiqua" panose="02040602050305030304" pitchFamily="18" charset="0"/>
              </a:rPr>
              <a:t>565157 </a:t>
            </a:r>
            <a:r>
              <a:rPr lang="sv-FI" sz="2000" b="1" dirty="0" err="1" smtClean="0">
                <a:latin typeface="Book Antiqua" panose="02040602050305030304" pitchFamily="18" charset="0"/>
              </a:rPr>
              <a:t>Domaine</a:t>
            </a:r>
            <a:r>
              <a:rPr lang="sv-FI" sz="2000" b="1" dirty="0" smtClean="0">
                <a:latin typeface="Book Antiqua" panose="02040602050305030304" pitchFamily="18" charset="0"/>
              </a:rPr>
              <a:t> Franck </a:t>
            </a:r>
            <a:r>
              <a:rPr lang="sv-FI" sz="2000" b="1" dirty="0" err="1" smtClean="0">
                <a:latin typeface="Book Antiqua" panose="02040602050305030304" pitchFamily="18" charset="0"/>
              </a:rPr>
              <a:t>Millet</a:t>
            </a:r>
            <a:r>
              <a:rPr lang="sv-FI" sz="2000" b="1" dirty="0" smtClean="0">
                <a:latin typeface="Book Antiqua" panose="02040602050305030304" pitchFamily="18" charset="0"/>
              </a:rPr>
              <a:t> </a:t>
            </a:r>
            <a:r>
              <a:rPr lang="sv-FI" sz="2000" b="1" dirty="0" err="1" smtClean="0">
                <a:latin typeface="Book Antiqua" panose="02040602050305030304" pitchFamily="18" charset="0"/>
              </a:rPr>
              <a:t>Sancerre</a:t>
            </a:r>
            <a:r>
              <a:rPr lang="sv-FI" sz="2000" b="1" dirty="0" smtClean="0">
                <a:latin typeface="Book Antiqua" panose="02040602050305030304" pitchFamily="18" charset="0"/>
              </a:rPr>
              <a:t> 2016  </a:t>
            </a:r>
            <a:r>
              <a:rPr lang="sv-FI" sz="2000" dirty="0" smtClean="0">
                <a:latin typeface="Book Antiqua" panose="02040602050305030304" pitchFamily="18" charset="0"/>
              </a:rPr>
              <a:t>Inslag av svarta vinbär, rabarber, krusbär</a:t>
            </a:r>
          </a:p>
          <a:p>
            <a:pPr marL="0" indent="0">
              <a:buNone/>
            </a:pPr>
            <a:r>
              <a:rPr lang="sv-FI" sz="2000" b="1" dirty="0">
                <a:latin typeface="Book Antiqua" panose="02040602050305030304" pitchFamily="18" charset="0"/>
              </a:rPr>
              <a:t> </a:t>
            </a:r>
            <a:r>
              <a:rPr lang="sv-FI" sz="2000" b="1" dirty="0" smtClean="0">
                <a:latin typeface="Book Antiqua" panose="02040602050305030304" pitchFamily="18" charset="0"/>
              </a:rPr>
              <a:t>                </a:t>
            </a:r>
            <a:r>
              <a:rPr lang="sv-FI" sz="2000" dirty="0" smtClean="0">
                <a:latin typeface="Book Antiqua" panose="02040602050305030304" pitchFamily="18" charset="0"/>
              </a:rPr>
              <a:t>örter, klementiner, mineralisk. Alkoholhalt 12.5 %</a:t>
            </a: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902877 Sauvignon de </a:t>
            </a:r>
            <a:r>
              <a:rPr lang="sv-FI" sz="2000" b="1" dirty="0" err="1" smtClean="0">
                <a:latin typeface="Book Antiqua" panose="02040602050305030304" pitchFamily="18" charset="0"/>
              </a:rPr>
              <a:t>Seguin</a:t>
            </a:r>
            <a:r>
              <a:rPr lang="sv-FI" sz="2000" b="1" dirty="0" smtClean="0">
                <a:latin typeface="Book Antiqua" panose="02040602050305030304" pitchFamily="18" charset="0"/>
              </a:rPr>
              <a:t> 2016, Bordeaux </a:t>
            </a:r>
            <a:r>
              <a:rPr lang="sv-FI" sz="2000" dirty="0" smtClean="0">
                <a:latin typeface="Book Antiqua" panose="02040602050305030304" pitchFamily="18" charset="0"/>
              </a:rPr>
              <a:t>Doft av citrus och persika. Alkoholhalt 12%</a:t>
            </a:r>
          </a:p>
          <a:p>
            <a:pPr marL="0" indent="0">
              <a:buNone/>
            </a:pPr>
            <a:endParaRPr lang="sv-FI" sz="2000" dirty="0" smtClean="0">
              <a:latin typeface="Book Antiqua" panose="02040602050305030304" pitchFamily="18" charset="0"/>
            </a:endParaRP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958027</a:t>
            </a:r>
            <a:r>
              <a:rPr lang="sv-FI" sz="2000" dirty="0" smtClean="0">
                <a:latin typeface="Book Antiqua" panose="02040602050305030304" pitchFamily="18" charset="0"/>
              </a:rPr>
              <a:t> </a:t>
            </a:r>
            <a:r>
              <a:rPr lang="sv-FI" sz="2000" b="1" dirty="0" err="1" smtClean="0">
                <a:latin typeface="Book Antiqua" panose="02040602050305030304" pitchFamily="18" charset="0"/>
              </a:rPr>
              <a:t>Castillo</a:t>
            </a:r>
            <a:r>
              <a:rPr lang="sv-FI" sz="2000" b="1" dirty="0" smtClean="0">
                <a:latin typeface="Book Antiqua" panose="02040602050305030304" pitchFamily="18" charset="0"/>
              </a:rPr>
              <a:t> de </a:t>
            </a:r>
            <a:r>
              <a:rPr lang="sv-FI" sz="2000" b="1" dirty="0" err="1" smtClean="0">
                <a:latin typeface="Book Antiqua" panose="02040602050305030304" pitchFamily="18" charset="0"/>
              </a:rPr>
              <a:t>Molina</a:t>
            </a:r>
            <a:r>
              <a:rPr lang="sv-FI" sz="2000" b="1" dirty="0" smtClean="0">
                <a:latin typeface="Book Antiqua" panose="02040602050305030304" pitchFamily="18" charset="0"/>
              </a:rPr>
              <a:t> Sauvignon Blanc </a:t>
            </a:r>
            <a:r>
              <a:rPr lang="sv-FI" sz="2000" b="1" dirty="0" err="1" smtClean="0">
                <a:latin typeface="Book Antiqua" panose="02040602050305030304" pitchFamily="18" charset="0"/>
              </a:rPr>
              <a:t>Reserva</a:t>
            </a:r>
            <a:r>
              <a:rPr lang="sv-FI" sz="2000" b="1" dirty="0" smtClean="0">
                <a:latin typeface="Book Antiqua" panose="02040602050305030304" pitchFamily="18" charset="0"/>
              </a:rPr>
              <a:t> 2017, Valle </a:t>
            </a:r>
            <a:r>
              <a:rPr lang="sv-FI" sz="2000" b="1" dirty="0" err="1" smtClean="0">
                <a:latin typeface="Book Antiqua" panose="02040602050305030304" pitchFamily="18" charset="0"/>
              </a:rPr>
              <a:t>Elqui</a:t>
            </a:r>
            <a:r>
              <a:rPr lang="sv-FI" sz="2000" b="1" smtClean="0">
                <a:latin typeface="Book Antiqua" panose="02040602050305030304" pitchFamily="18" charset="0"/>
              </a:rPr>
              <a:t> Chile  </a:t>
            </a:r>
            <a:r>
              <a:rPr lang="sv-FI" sz="2000" dirty="0" smtClean="0">
                <a:latin typeface="Book Antiqua" panose="02040602050305030304" pitchFamily="18" charset="0"/>
              </a:rPr>
              <a:t>Krusbärig,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  örtig, </a:t>
            </a:r>
            <a:r>
              <a:rPr lang="sv-FI" sz="2000" dirty="0">
                <a:latin typeface="Book Antiqua" panose="02040602050305030304" pitchFamily="18" charset="0"/>
              </a:rPr>
              <a:t>d</a:t>
            </a:r>
            <a:r>
              <a:rPr lang="sv-FI" sz="2000" dirty="0" smtClean="0">
                <a:latin typeface="Book Antiqua" panose="02040602050305030304" pitchFamily="18" charset="0"/>
              </a:rPr>
              <a:t>oft av vinbärsblad, mineralisk. Alkoholhalt 13%</a:t>
            </a: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951647  </a:t>
            </a:r>
            <a:r>
              <a:rPr lang="sv-FI" sz="2000" b="1" dirty="0" err="1" smtClean="0">
                <a:latin typeface="Book Antiqua" panose="02040602050305030304" pitchFamily="18" charset="0"/>
              </a:rPr>
              <a:t>Hewitson</a:t>
            </a:r>
            <a:r>
              <a:rPr lang="sv-FI" sz="2000" b="1" dirty="0" smtClean="0">
                <a:latin typeface="Book Antiqua" panose="02040602050305030304" pitchFamily="18" charset="0"/>
              </a:rPr>
              <a:t> Lulu Sauvignon Blanc 2014, </a:t>
            </a:r>
            <a:r>
              <a:rPr lang="sv-FI" sz="2000" b="1" dirty="0" err="1" smtClean="0">
                <a:latin typeface="Book Antiqua" panose="02040602050305030304" pitchFamily="18" charset="0"/>
              </a:rPr>
              <a:t>Barossa</a:t>
            </a:r>
            <a:r>
              <a:rPr lang="sv-FI" sz="2000" b="1" dirty="0" smtClean="0">
                <a:latin typeface="Book Antiqua" panose="02040602050305030304" pitchFamily="18" charset="0"/>
              </a:rPr>
              <a:t> </a:t>
            </a:r>
            <a:r>
              <a:rPr lang="sv-FI" sz="2000" b="1" dirty="0" err="1" smtClean="0">
                <a:latin typeface="Book Antiqua" panose="02040602050305030304" pitchFamily="18" charset="0"/>
              </a:rPr>
              <a:t>Valley</a:t>
            </a:r>
            <a:r>
              <a:rPr lang="sv-FI" sz="2000" b="1" dirty="0" smtClean="0">
                <a:latin typeface="Book Antiqua" panose="02040602050305030304" pitchFamily="18" charset="0"/>
              </a:rPr>
              <a:t> Australien</a:t>
            </a:r>
            <a:r>
              <a:rPr lang="sv-FI" sz="2000" dirty="0" smtClean="0">
                <a:latin typeface="Book Antiqua" panose="02040602050305030304" pitchFamily="18" charset="0"/>
              </a:rPr>
              <a:t>  Fruktig med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   inslag av av passionsfrukt och andra tropiska frukter. Alkoholhalt 12%</a:t>
            </a: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565327  Iona Sauvignon Blanc 2016, Sydafrika</a:t>
            </a:r>
            <a:r>
              <a:rPr lang="sv-FI" sz="2000" dirty="0" smtClean="0">
                <a:latin typeface="Book Antiqua" panose="02040602050305030304" pitchFamily="18" charset="0"/>
              </a:rPr>
              <a:t>  Inslag av lime, svarta vinbär, 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   passionsfrukt, persika. Alkoholhalt 13% </a:t>
            </a:r>
          </a:p>
          <a:p>
            <a:r>
              <a:rPr lang="sv-FI" sz="2000" b="1" dirty="0" smtClean="0">
                <a:latin typeface="Book Antiqua" panose="02040602050305030304" pitchFamily="18" charset="0"/>
              </a:rPr>
              <a:t>556247  </a:t>
            </a:r>
            <a:r>
              <a:rPr lang="sv-FI" sz="2000" b="1" dirty="0" err="1" smtClean="0">
                <a:latin typeface="Book Antiqua" panose="02040602050305030304" pitchFamily="18" charset="0"/>
              </a:rPr>
              <a:t>Cloudy</a:t>
            </a:r>
            <a:r>
              <a:rPr lang="sv-FI" sz="2000" b="1" dirty="0" smtClean="0">
                <a:latin typeface="Book Antiqua" panose="02040602050305030304" pitchFamily="18" charset="0"/>
              </a:rPr>
              <a:t> Bay Sauvignon Blanc 2017, </a:t>
            </a:r>
            <a:r>
              <a:rPr lang="sv-FI" sz="2000" b="1" dirty="0" err="1" smtClean="0">
                <a:latin typeface="Book Antiqua" panose="02040602050305030304" pitchFamily="18" charset="0"/>
              </a:rPr>
              <a:t>Malborough</a:t>
            </a:r>
            <a:r>
              <a:rPr lang="sv-FI" sz="2000" b="1" dirty="0" smtClean="0">
                <a:latin typeface="Book Antiqua" panose="02040602050305030304" pitchFamily="18" charset="0"/>
              </a:rPr>
              <a:t>, Nya Zeeland  </a:t>
            </a:r>
            <a:r>
              <a:rPr lang="sv-FI" sz="2000" dirty="0" smtClean="0">
                <a:latin typeface="Book Antiqua" panose="02040602050305030304" pitchFamily="18" charset="0"/>
              </a:rPr>
              <a:t> Intensiva</a:t>
            </a:r>
          </a:p>
          <a:p>
            <a:pPr marL="0" indent="0">
              <a:buNone/>
            </a:pPr>
            <a:r>
              <a:rPr lang="sv-FI" sz="2000" dirty="0">
                <a:latin typeface="Book Antiqua" panose="02040602050305030304" pitchFamily="18" charset="0"/>
              </a:rPr>
              <a:t> </a:t>
            </a:r>
            <a:r>
              <a:rPr lang="sv-FI" sz="2000" dirty="0" smtClean="0">
                <a:latin typeface="Book Antiqua" panose="02040602050305030304" pitchFamily="18" charset="0"/>
              </a:rPr>
              <a:t>                 aromer med inslag av svarta vinbär, rabarber, svag nässelsmak. Syra 7.1 g/l. </a:t>
            </a:r>
          </a:p>
          <a:p>
            <a:pPr marL="0" indent="0">
              <a:buNone/>
            </a:pPr>
            <a:r>
              <a:rPr lang="sv-FI" sz="2000" dirty="0" smtClean="0">
                <a:latin typeface="Book Antiqua" panose="02040602050305030304" pitchFamily="18" charset="0"/>
              </a:rPr>
              <a:t>                  Alkoholhalt 13.5%</a:t>
            </a:r>
          </a:p>
          <a:p>
            <a:endParaRPr lang="sv-FI" sz="20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sv-FI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704</Words>
  <Application>Microsoft Office PowerPoint</Application>
  <PresentationFormat>Bredbild</PresentationFormat>
  <Paragraphs>59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Office-tema</vt:lpstr>
      <vt:lpstr>Handelsgillets Vinklubb 23.3.2018</vt:lpstr>
      <vt:lpstr>HISTORIA</vt:lpstr>
      <vt:lpstr>ODLINGSOMRÅDEN</vt:lpstr>
      <vt:lpstr>PowerPoint-presentation</vt:lpstr>
      <vt:lpstr>PowerPoint-presentation</vt:lpstr>
      <vt:lpstr>PowerPoint-presentation</vt:lpstr>
      <vt:lpstr>PowerPoint-presentation</vt:lpstr>
      <vt:lpstr>EGENSKAPER</vt:lpstr>
      <vt:lpstr>TASTINGVINER</vt:lpstr>
      <vt:lpstr>PowerPoint-presentation</vt:lpstr>
      <vt:lpstr>PRISER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Handelsgillets Vinklubb 23.3.2018</dc:title>
  <dc:creator>Kristian Stenius</dc:creator>
  <cp:lastModifiedBy>Kristian Stenius</cp:lastModifiedBy>
  <cp:revision>33</cp:revision>
  <dcterms:created xsi:type="dcterms:W3CDTF">2018-03-17T07:23:36Z</dcterms:created>
  <dcterms:modified xsi:type="dcterms:W3CDTF">2018-03-22T09:19:01Z</dcterms:modified>
</cp:coreProperties>
</file>