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0" r:id="rId2"/>
    <p:sldId id="372" r:id="rId3"/>
    <p:sldId id="371" r:id="rId4"/>
    <p:sldId id="338" r:id="rId5"/>
    <p:sldId id="340" r:id="rId6"/>
    <p:sldId id="373" r:id="rId7"/>
    <p:sldId id="378" r:id="rId8"/>
    <p:sldId id="376" r:id="rId9"/>
    <p:sldId id="379" r:id="rId10"/>
    <p:sldId id="341" r:id="rId11"/>
    <p:sldId id="377" r:id="rId12"/>
    <p:sldId id="380" r:id="rId13"/>
    <p:sldId id="333" r:id="rId14"/>
    <p:sldId id="374" r:id="rId15"/>
    <p:sldId id="375" r:id="rId16"/>
    <p:sldId id="369" r:id="rId17"/>
    <p:sldId id="363" r:id="rId18"/>
    <p:sldId id="364" r:id="rId19"/>
    <p:sldId id="365" r:id="rId20"/>
    <p:sldId id="366" r:id="rId21"/>
    <p:sldId id="367" r:id="rId22"/>
    <p:sldId id="368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F1F1"/>
    <a:srgbClr val="FAE600"/>
    <a:srgbClr val="B4B4B4"/>
    <a:srgbClr val="FFD200"/>
    <a:srgbClr val="000000"/>
    <a:srgbClr val="64646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0506" autoAdjust="0"/>
  </p:normalViewPr>
  <p:slideViewPr>
    <p:cSldViewPr>
      <p:cViewPr varScale="1">
        <p:scale>
          <a:sx n="122" d="100"/>
          <a:sy n="122" d="100"/>
        </p:scale>
        <p:origin x="150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Rectangle 2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Proposal to [Client]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D0084C7E-5544-41DF-A19C-01C0FB82FC1F}" type="datetime1">
              <a:rPr lang="en-GB"/>
              <a:pPr/>
              <a:t>21/01/2018</a:t>
            </a:fld>
            <a:endParaRPr lang="fi-FI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Page </a:t>
            </a:r>
            <a:fld id="{7C499B13-61ED-4F59-B4D2-E902D1B50398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69697" name="Group 65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69657" name="Freeform 25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8" name="Freeform 26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9" name="Freeform 27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0" name="Freeform 28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1" name="Freeform 29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2" name="Freeform 30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3" name="Freeform 31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4" name="Freeform 32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5" name="Freeform 33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6" name="Freeform 34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7" name="Freeform 35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8" name="Freeform 36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9" name="Freeform 37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0" name="Freeform 38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1" name="Freeform 39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2" name="Freeform 40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69673" name="Group 41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69674" name="Freeform 42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5" name="Freeform 43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6" name="Freeform 44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7" name="Freeform 45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8" name="Freeform 46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9" name="Freeform 47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0" name="Freeform 48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1" name="Freeform 49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2" name="Freeform 50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3" name="Freeform 51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4" name="Freeform 52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5" name="Freeform 53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6" name="Freeform 54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7" name="Freeform 55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8" name="Freeform 56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9" name="Freeform 57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0" name="Freeform 58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1" name="Freeform 59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2" name="Freeform 60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3" name="Freeform 61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4" name="Freeform 62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5" name="Freeform 63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6" name="Freeform 64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68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Page </a:t>
            </a:r>
            <a:fld id="{0F867FDE-12F2-4787-AA77-0530E84983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295" name="Rectangle 10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Proposal to [Client]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D5E96205-A859-472D-97C1-A74800FB327F}" type="datetime1">
              <a:rPr lang="en-GB"/>
              <a:pPr/>
              <a:t>21/01/2018</a:t>
            </a:fld>
            <a:endParaRPr lang="en-GB"/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8253" name="Freeform 61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4" name="Freeform 62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5" name="Freeform 63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7" name="Freeform 65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9" name="Freeform 67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1" name="Freeform 69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3" name="Freeform 71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5" name="Freeform 73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7" name="Freeform 75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8" name="Freeform 76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8269" name="Group 77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8270" name="Freeform 78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1" name="Freeform 79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2" name="Freeform 80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4" name="Freeform 82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6" name="Freeform 84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7" name="Freeform 85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8" name="Freeform 86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0" name="Freeform 88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1" name="Freeform 89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2" name="Freeform 90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3" name="Freeform 91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4" name="Freeform 92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6" name="Freeform 94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7" name="Freeform 95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8" name="Freeform 96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0" name="Freeform 98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1" name="Freeform 99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2" name="Freeform 100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074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B32EBAEB-3537-4025-A0F6-CC2923720348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36911AAD-E185-4227-9C7E-FA3B5458492C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noProof="1"/>
              <a:t>Beamin</a:t>
            </a:r>
            <a:r>
              <a:rPr lang="fi-FI" sz="900" b="1"/>
              <a:t> kuvittaminen:</a:t>
            </a:r>
            <a:r>
              <a:rPr lang="fi-FI" sz="900"/>
              <a:t> </a:t>
            </a:r>
          </a:p>
          <a:p>
            <a:r>
              <a:rPr lang="fi-FI" sz="900" noProof="1"/>
              <a:t>Beam:in </a:t>
            </a:r>
            <a:r>
              <a:rPr lang="fi-FI" sz="900"/>
              <a:t>vasen kolmioala (input) voidaan muokata esityksen luonteeseen sopivaksi. Kolmio-alassa voidaan käyttää </a:t>
            </a:r>
            <a:r>
              <a:rPr lang="en-GB" sz="900"/>
              <a:t>Branding </a:t>
            </a:r>
            <a:r>
              <a:rPr lang="en-GB" sz="900" noProof="1"/>
              <a:t>Zonen</a:t>
            </a:r>
            <a:r>
              <a:rPr lang="fi-FI" sz="900"/>
              <a:t> määrittelemät ehdot täyttävää kuvaa. Käytettävän kuvan tulee olla .</a:t>
            </a:r>
            <a:r>
              <a:rPr lang="fi-FI" sz="900" b="1"/>
              <a:t>jpg</a:t>
            </a:r>
            <a:r>
              <a:rPr lang="fi-FI" sz="900"/>
              <a:t> tai .</a:t>
            </a:r>
            <a:r>
              <a:rPr lang="fi-FI" sz="900" b="1"/>
              <a:t>png</a:t>
            </a:r>
            <a:r>
              <a:rPr lang="fi-FI" sz="900"/>
              <a:t> -tiedostopäätteinen ja täysikokoinen ettei se vääristy (1:1). </a:t>
            </a:r>
          </a:p>
          <a:p>
            <a:r>
              <a:rPr lang="fi-FI" sz="900"/>
              <a:t>Kolmioalan täytteen tulee olla jokin näistä kolmesta sallitusta (</a:t>
            </a:r>
            <a:r>
              <a:rPr lang="fi-FI" sz="900" noProof="1"/>
              <a:t>BrandingZonen</a:t>
            </a:r>
            <a:r>
              <a:rPr lang="fi-FI" sz="900"/>
              <a:t> määrittelemänä): viivoitus, mustavalkovalokuva tai piirros. Värikuvia ei saa käyttää kolmio-alassa kuvituksena. </a:t>
            </a:r>
          </a:p>
          <a:p>
            <a:r>
              <a:rPr lang="fi-FI" sz="900"/>
              <a:t>Jos haluat tehdä esityksesi loppuun kuvallisen Kiitos -sivun, kopioi </a:t>
            </a:r>
            <a:r>
              <a:rPr lang="fi-FI" sz="900" noProof="1"/>
              <a:t>otsikkodia</a:t>
            </a:r>
            <a:r>
              <a:rPr lang="fi-FI" sz="900"/>
              <a:t> ja liitä se perusasettelumallien loppuun viimeiseksi. Mikäli esityksessä käytetään kuvallista </a:t>
            </a:r>
            <a:r>
              <a:rPr lang="fi-FI" sz="900" noProof="1"/>
              <a:t>Beam:ia</a:t>
            </a:r>
            <a:r>
              <a:rPr lang="fi-FI" sz="900"/>
              <a:t> otsikkodiassa, myös viimeisen dian Beam:in tulee olla kuvallinen. Viimeisen dian kuvan tulee olla joko sama kuin otsikkodiassa tai sen kanssa moitteettomasti yhteensopiva.</a:t>
            </a:r>
            <a:r>
              <a:rPr lang="fi-FI" sz="1000"/>
              <a:t> </a:t>
            </a:r>
          </a:p>
          <a:p>
            <a:r>
              <a:rPr lang="fi-FI" sz="900" b="1" noProof="1"/>
              <a:t>Beam:in</a:t>
            </a:r>
            <a:r>
              <a:rPr lang="fi-FI" sz="900" b="1"/>
              <a:t> kolmioalan muokkaaminen:</a:t>
            </a:r>
            <a:r>
              <a:rPr lang="fi-FI" sz="1000"/>
              <a:t> </a:t>
            </a:r>
          </a:p>
          <a:p>
            <a:pPr lvl="1"/>
            <a:r>
              <a:rPr lang="fi-FI" sz="900"/>
              <a:t>Valitse PowerPointin yläpalkin </a:t>
            </a:r>
            <a:r>
              <a:rPr lang="fi-FI" sz="900" b="1" noProof="1"/>
              <a:t>View</a:t>
            </a:r>
            <a:r>
              <a:rPr lang="fi-FI" sz="900" noProof="1"/>
              <a:t>-menuvalikosta </a:t>
            </a:r>
            <a:r>
              <a:rPr lang="fi-FI" sz="900" b="1" noProof="1"/>
              <a:t>Master &gt; Slide Master</a:t>
            </a:r>
            <a:r>
              <a:rPr lang="fi-FI" sz="900" noProof="1"/>
              <a:t>.</a:t>
            </a:r>
          </a:p>
          <a:p>
            <a:pPr lvl="1"/>
            <a:r>
              <a:rPr lang="fi-FI" sz="900"/>
              <a:t>Valitse input-kolmio ja poista nykyinen kuvio (harmaa rasteri) (</a:t>
            </a:r>
            <a:r>
              <a:rPr lang="fi-FI" sz="900" b="1"/>
              <a:t>delete</a:t>
            </a:r>
            <a:r>
              <a:rPr lang="fi-FI" sz="900"/>
              <a:t>)</a:t>
            </a:r>
          </a:p>
          <a:p>
            <a:pPr lvl="1"/>
            <a:r>
              <a:rPr lang="fi-FI" sz="900"/>
              <a:t>Poistetun kolmion alla on valkoinen objekti (</a:t>
            </a:r>
            <a:r>
              <a:rPr lang="fi-FI" sz="900" b="1" noProof="1"/>
              <a:t>autoshape</a:t>
            </a:r>
            <a:r>
              <a:rPr lang="fi-FI" sz="900"/>
              <a:t>), johon kuvan voi sijoittaa </a:t>
            </a:r>
          </a:p>
          <a:p>
            <a:pPr lvl="1"/>
            <a:r>
              <a:rPr lang="fi-FI" sz="900"/>
              <a:t>Valitse rasterin takana oleva valkoinen kolmioala aktiiviseksi hiiren oikealla ja valitse </a:t>
            </a:r>
            <a:r>
              <a:rPr lang="fi-FI" sz="900" b="1" noProof="1"/>
              <a:t>Format AutoShape</a:t>
            </a:r>
            <a:r>
              <a:rPr lang="fi-FI" sz="900" noProof="1"/>
              <a:t>.</a:t>
            </a:r>
            <a:r>
              <a:rPr lang="fi-FI" sz="900"/>
              <a:t> </a:t>
            </a:r>
          </a:p>
          <a:p>
            <a:pPr lvl="1"/>
            <a:r>
              <a:rPr lang="fi-FI" sz="900" b="1" noProof="1"/>
              <a:t>Colors and Lines</a:t>
            </a:r>
            <a:r>
              <a:rPr lang="fi-FI" sz="900"/>
              <a:t> -välilehdeltä </a:t>
            </a:r>
            <a:r>
              <a:rPr lang="fi-FI" sz="900" b="1" noProof="1"/>
              <a:t>Fill</a:t>
            </a:r>
            <a:r>
              <a:rPr lang="fi-FI" sz="900"/>
              <a:t> -kohdasta avaa </a:t>
            </a:r>
            <a:r>
              <a:rPr lang="fi-FI" sz="900" b="1" noProof="1"/>
              <a:t>Color</a:t>
            </a:r>
            <a:r>
              <a:rPr lang="fi-FI" sz="900"/>
              <a:t> -valikko ja valitse </a:t>
            </a:r>
            <a:r>
              <a:rPr lang="fi-FI" sz="900" b="1" noProof="1"/>
              <a:t>Fill Effects</a:t>
            </a:r>
            <a:r>
              <a:rPr lang="fi-FI" sz="900"/>
              <a:t>. </a:t>
            </a:r>
          </a:p>
          <a:p>
            <a:pPr lvl="1"/>
            <a:r>
              <a:rPr lang="fi-FI" sz="900" b="1" noProof="1"/>
              <a:t>Picture</a:t>
            </a:r>
            <a:r>
              <a:rPr lang="fi-FI" sz="900"/>
              <a:t> -välilehdeltä valitse </a:t>
            </a:r>
            <a:r>
              <a:rPr lang="fi-FI" sz="900" b="1" noProof="1"/>
              <a:t>Select Picture</a:t>
            </a:r>
            <a:r>
              <a:rPr lang="fi-FI" sz="900"/>
              <a:t>. Hae haluamasi kuvitus työasemastasi. Merkitse haluamasi kuva aktiiviseksi ja merkitse </a:t>
            </a:r>
            <a:r>
              <a:rPr lang="fi-FI" sz="900" b="1" noProof="1"/>
              <a:t>Lock picture aspect ratio</a:t>
            </a:r>
            <a:r>
              <a:rPr lang="fi-FI" sz="900"/>
              <a:t> -valituksi. Hyväksy valintasi </a:t>
            </a:r>
            <a:r>
              <a:rPr lang="fi-FI" sz="900" b="1"/>
              <a:t>OK</a:t>
            </a:r>
            <a:r>
              <a:rPr lang="fi-FI" sz="900"/>
              <a:t> -painikkeella. </a:t>
            </a:r>
          </a:p>
          <a:p>
            <a:pPr lvl="1"/>
            <a:r>
              <a:rPr lang="fi-FI" sz="900"/>
              <a:t>Kuvaa voidaan tarkastella esikatselussa, jos olet tyytyväinen, hyväksy asetukset </a:t>
            </a:r>
            <a:r>
              <a:rPr lang="fi-FI" sz="900" b="1"/>
              <a:t>OK</a:t>
            </a:r>
            <a:r>
              <a:rPr lang="fi-FI" sz="900"/>
              <a:t> -painikkeella.</a:t>
            </a:r>
          </a:p>
          <a:p>
            <a:pPr lvl="1"/>
            <a:r>
              <a:rPr lang="fi-FI" sz="900"/>
              <a:t>Poistuaksesi </a:t>
            </a:r>
            <a:r>
              <a:rPr lang="fi-FI" sz="900" b="1" noProof="1"/>
              <a:t>Master View</a:t>
            </a:r>
            <a:r>
              <a:rPr lang="fi-FI" sz="900"/>
              <a:t> -tilasta, valitse yläpalkin menuvalikosta </a:t>
            </a:r>
            <a:r>
              <a:rPr lang="fi-FI" sz="900" b="1" noProof="1"/>
              <a:t>View &gt; Normal</a:t>
            </a:r>
            <a:r>
              <a:rPr lang="fi-FI" sz="900"/>
              <a:t>. </a:t>
            </a:r>
          </a:p>
          <a:p>
            <a:r>
              <a:rPr lang="fi-FI" sz="900"/>
              <a:t>Valitsemasi kuvituksen tulisi nyt näkyä lopullisessa asussaan esityksessäsi.</a:t>
            </a:r>
            <a:endParaRPr lang="en-GB"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6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4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5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3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4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4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9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8462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DCB6C66-0066-463A-BEE5-66F1B5514647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DD39705-593D-4903-83E3-8783A97CD319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69182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13789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05016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21/01/2018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Freeform 333"/>
          <p:cNvSpPr>
            <a:spLocks noChangeAspect="1"/>
          </p:cNvSpPr>
          <p:nvPr/>
        </p:nvSpPr>
        <p:spPr bwMode="gray">
          <a:xfrm>
            <a:off x="0" y="1155700"/>
            <a:ext cx="3070225" cy="3313113"/>
          </a:xfrm>
          <a:custGeom>
            <a:avLst/>
            <a:gdLst>
              <a:gd name="T0" fmla="*/ 2289 w 2289"/>
              <a:gd name="T1" fmla="*/ 1488 h 2470"/>
              <a:gd name="T2" fmla="*/ 0 w 2289"/>
              <a:gd name="T3" fmla="*/ 0 h 2470"/>
              <a:gd name="T4" fmla="*/ 0 w 2289"/>
              <a:gd name="T5" fmla="*/ 2470 h 2470"/>
              <a:gd name="T6" fmla="*/ 2289 w 2289"/>
              <a:gd name="T7" fmla="*/ 1488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9" h="2470">
                <a:moveTo>
                  <a:pt x="2289" y="1488"/>
                </a:moveTo>
                <a:lnTo>
                  <a:pt x="0" y="0"/>
                </a:lnTo>
                <a:lnTo>
                  <a:pt x="0" y="2470"/>
                </a:lnTo>
                <a:lnTo>
                  <a:pt x="2289" y="1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6841E95-2F11-4F06-A868-85547561D8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861680-5ED4-4647-B47E-6268AFBC4764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A316C30-CBE9-44A6-8331-A21CC6302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CBDAC6-1DF0-4766-A8F5-6A95145A0EDB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53C1497-62FC-47AF-8C7E-F0B80E52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68CCBB-6189-45D5-8717-B3EBF0E42A73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FE74A4E-7698-4155-A232-FE3F5A348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D7C1B7-0FA0-46B5-96EF-4A97F0E7F1F2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D532FD-947A-46E5-96DC-8A775DCC3BA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8AD6AA4-AA5D-4FAA-B3A3-68A0DDE61BC8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38606BFB-E1C3-4D24-A00A-C7402CD71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928730D-F88B-403E-B7A9-D26C0CBEFBBF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B31C879-EC06-4461-8907-99A2992BB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4D09D0-3D0D-4AA0-940B-A657F24BF18D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7AAD185-9E71-421A-B082-FCEC3407EF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84324F1-FEDC-4702-9D04-D4CE008965A0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7F02AC2-B0F1-4534-9FAC-A5A1A2ED28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51533A-C5BF-4073-94CE-9FAE2DD02AEF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03B63AA-8E48-4ACE-9ED2-E9F35DF503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12A225-EF78-44FE-BF11-24D8E0A9EA7F}" type="datetime4">
              <a:rPr lang="en-GB"/>
              <a:pPr/>
              <a:t>21 January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8338" y="6419850"/>
            <a:ext cx="6619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GB"/>
              <a:t>Page </a:t>
            </a:r>
            <a:fld id="{3B63B021-7DAA-4D1D-BB1E-9DECFD012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419850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2D7D9340-83D5-4601-BBA5-FC7572F29A5A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460375" y="6634163"/>
            <a:ext cx="594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195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1800225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GB" sz="2400" dirty="0">
                <a:latin typeface="EYInterstate" pitchFamily="2" charset="0"/>
              </a:rPr>
              <a:t>26 </a:t>
            </a:r>
            <a:r>
              <a:rPr lang="en-GB" sz="2400" dirty="0" err="1">
                <a:latin typeface="EYInterstate" pitchFamily="2" charset="0"/>
              </a:rPr>
              <a:t>januari</a:t>
            </a:r>
            <a:r>
              <a:rPr lang="en-GB" sz="2400" dirty="0">
                <a:latin typeface="EYInterstate" pitchFamily="2" charset="0"/>
              </a:rPr>
              <a:t> 2018</a:t>
            </a:r>
            <a:br>
              <a:rPr lang="en-GB" sz="2400" dirty="0">
                <a:latin typeface="EYInterstate" pitchFamily="2" charset="0"/>
              </a:rPr>
            </a:br>
            <a:br>
              <a:rPr lang="en-GB" sz="2400" dirty="0">
                <a:latin typeface="EYInterstate" pitchFamily="2" charset="0"/>
              </a:rPr>
            </a:br>
            <a:r>
              <a:rPr lang="sv-SE" sz="2400" dirty="0">
                <a:latin typeface="EYInterstate" pitchFamily="2" charset="0"/>
              </a:rPr>
              <a:t>Trolle Lindgren </a:t>
            </a:r>
            <a:endParaRPr lang="en-GB" sz="2400" dirty="0">
              <a:latin typeface="EYInterstate" pitchFamily="2" charset="0"/>
            </a:endParaRPr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49275"/>
            <a:ext cx="9144000" cy="90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3600" dirty="0"/>
              <a:t>Viner </a:t>
            </a:r>
            <a:r>
              <a:rPr lang="en-GB" sz="3600" dirty="0" err="1"/>
              <a:t>från</a:t>
            </a:r>
            <a:r>
              <a:rPr lang="en-GB" sz="3600" dirty="0"/>
              <a:t> </a:t>
            </a:r>
            <a:r>
              <a:rPr lang="en-GB" sz="3600" dirty="0" err="1"/>
              <a:t>Syditalien</a:t>
            </a:r>
            <a:endParaRPr lang="en-GB" sz="3600" dirty="0"/>
          </a:p>
        </p:txBody>
      </p:sp>
      <p:pic>
        <p:nvPicPr>
          <p:cNvPr id="5122" name="Picture 2" descr="Kuvahaun tulos haulle wine etna">
            <a:extLst>
              <a:ext uri="{FF2B5EF4-FFF2-40B4-BE49-F238E27FC236}">
                <a16:creationId xmlns:a16="http://schemas.microsoft.com/office/drawing/2014/main" id="{30AFEC77-579F-46F2-891B-5DC9A03E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16624" cy="37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Vinproduktion i </a:t>
            </a:r>
            <a:r>
              <a:rPr lang="sv-FI" dirty="0" err="1"/>
              <a:t>Syditalien</a:t>
            </a:r>
            <a:r>
              <a:rPr lang="sv-FI" dirty="0"/>
              <a:t> (3/4)</a:t>
            </a:r>
            <a:br>
              <a:rPr lang="sv-FI" dirty="0"/>
            </a:br>
            <a:endParaRPr lang="sv-FI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57659"/>
            <a:ext cx="4260403" cy="4519613"/>
          </a:xfrm>
        </p:spPr>
        <p:txBody>
          <a:bodyPr/>
          <a:lstStyle/>
          <a:p>
            <a:r>
              <a:rPr lang="fi-FI" dirty="0" err="1"/>
              <a:t>Abruzzerna</a:t>
            </a:r>
            <a:r>
              <a:rPr lang="fi-FI" dirty="0"/>
              <a:t>  2,9 </a:t>
            </a:r>
            <a:r>
              <a:rPr lang="fi-FI" dirty="0" err="1"/>
              <a:t>Mhl</a:t>
            </a:r>
            <a:r>
              <a:rPr lang="fi-FI" dirty="0"/>
              <a:t>, </a:t>
            </a:r>
            <a:r>
              <a:rPr lang="fi-FI" dirty="0" err="1"/>
              <a:t>Italiens</a:t>
            </a:r>
            <a:r>
              <a:rPr lang="fi-FI" dirty="0"/>
              <a:t> </a:t>
            </a:r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vinregion</a:t>
            </a:r>
            <a:r>
              <a:rPr lang="fi-FI" dirty="0"/>
              <a:t> (2016), </a:t>
            </a:r>
            <a:r>
              <a:rPr lang="fi-FI" dirty="0" err="1"/>
              <a:t>stort</a:t>
            </a:r>
            <a:r>
              <a:rPr lang="fi-FI" dirty="0"/>
              <a:t> </a:t>
            </a:r>
            <a:r>
              <a:rPr lang="fi-FI" dirty="0" err="1"/>
              <a:t>skördeuttag</a:t>
            </a:r>
            <a:r>
              <a:rPr lang="fi-FI" dirty="0"/>
              <a:t> (1 </a:t>
            </a:r>
            <a:r>
              <a:rPr lang="fi-FI" dirty="0" err="1"/>
              <a:t>DOCG</a:t>
            </a:r>
            <a:r>
              <a:rPr lang="fi-FI" dirty="0"/>
              <a:t>, 8 DOC, 8 </a:t>
            </a:r>
            <a:r>
              <a:rPr lang="fi-FI" dirty="0" err="1"/>
              <a:t>IGT</a:t>
            </a:r>
            <a:r>
              <a:rPr lang="fi-FI" dirty="0"/>
              <a:t>). </a:t>
            </a:r>
            <a:r>
              <a:rPr lang="fi-FI" dirty="0" err="1"/>
              <a:t>Montepulciano</a:t>
            </a:r>
            <a:r>
              <a:rPr lang="fi-FI" dirty="0"/>
              <a:t> </a:t>
            </a:r>
            <a:r>
              <a:rPr lang="fi-FI" dirty="0" err="1"/>
              <a:t>stösta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, </a:t>
            </a:r>
            <a:r>
              <a:rPr lang="fi-FI" dirty="0" err="1"/>
              <a:t>stigande</a:t>
            </a:r>
            <a:r>
              <a:rPr lang="fi-FI" dirty="0"/>
              <a:t> </a:t>
            </a:r>
            <a:r>
              <a:rPr lang="fi-FI" dirty="0" err="1"/>
              <a:t>kvalitet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CFE9A38-6AA4-4ECA-913D-316B53FBC035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3A0402-5957-49B2-BE58-1010D569B0CF}" type="datetime4">
              <a:rPr lang="en-GB"/>
              <a:pPr/>
              <a:t>21 January 2018</a:t>
            </a:fld>
            <a:endParaRPr lang="en-GB"/>
          </a:p>
        </p:txBody>
      </p:sp>
      <p:pic>
        <p:nvPicPr>
          <p:cNvPr id="8194" name="Picture 2" descr="http://larsvinsida.vininfo.nu/italien/bilder/abruzzi3.gif">
            <a:extLst>
              <a:ext uri="{FF2B5EF4-FFF2-40B4-BE49-F238E27FC236}">
                <a16:creationId xmlns:a16="http://schemas.microsoft.com/office/drawing/2014/main" id="{24FB8328-FC6D-4C0D-96B6-61339E35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194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Vinproduktion i </a:t>
            </a:r>
            <a:r>
              <a:rPr lang="sv-FI" dirty="0" err="1"/>
              <a:t>Syditalien</a:t>
            </a:r>
            <a:r>
              <a:rPr lang="sv-FI" dirty="0"/>
              <a:t> (4/4)</a:t>
            </a:r>
            <a:br>
              <a:rPr lang="sv-FI" dirty="0"/>
            </a:br>
            <a:endParaRPr lang="sv-FI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57659"/>
            <a:ext cx="4260403" cy="4519613"/>
          </a:xfrm>
        </p:spPr>
        <p:txBody>
          <a:bodyPr/>
          <a:lstStyle/>
          <a:p>
            <a:r>
              <a:rPr lang="fi-FI" dirty="0" err="1"/>
              <a:t>Kampanien</a:t>
            </a:r>
            <a:r>
              <a:rPr lang="fi-FI" dirty="0"/>
              <a:t> 1,3 </a:t>
            </a:r>
            <a:r>
              <a:rPr lang="fi-FI" dirty="0" err="1"/>
              <a:t>Mhl</a:t>
            </a:r>
            <a:r>
              <a:rPr lang="fi-FI" dirty="0"/>
              <a:t> 10. </a:t>
            </a:r>
            <a:r>
              <a:rPr lang="fi-FI" dirty="0" err="1"/>
              <a:t>störst</a:t>
            </a:r>
            <a:r>
              <a:rPr lang="fi-FI" dirty="0"/>
              <a:t> 2016 (</a:t>
            </a:r>
            <a:r>
              <a:rPr lang="fi-FI" dirty="0" err="1"/>
              <a:t>3DOCG</a:t>
            </a:r>
            <a:r>
              <a:rPr lang="fi-FI" dirty="0"/>
              <a:t>, 17 DOC 9 </a:t>
            </a:r>
            <a:r>
              <a:rPr lang="fi-FI" dirty="0" err="1"/>
              <a:t>IGT</a:t>
            </a:r>
            <a:r>
              <a:rPr lang="fi-FI" dirty="0"/>
              <a:t>), </a:t>
            </a:r>
            <a:r>
              <a:rPr lang="fi-FI" dirty="0" err="1"/>
              <a:t>historiskt</a:t>
            </a:r>
            <a:r>
              <a:rPr lang="fi-FI" dirty="0"/>
              <a:t> </a:t>
            </a:r>
            <a:r>
              <a:rPr lang="fi-FI" dirty="0" err="1"/>
              <a:t>känt</a:t>
            </a:r>
            <a:r>
              <a:rPr lang="fi-FI" dirty="0"/>
              <a:t> </a:t>
            </a:r>
            <a:r>
              <a:rPr lang="fi-FI" dirty="0" err="1"/>
              <a:t>landskap</a:t>
            </a:r>
            <a:r>
              <a:rPr lang="fi-FI" dirty="0"/>
              <a:t> (</a:t>
            </a:r>
            <a:r>
              <a:rPr lang="fi-FI" dirty="0" err="1"/>
              <a:t>Falernum</a:t>
            </a:r>
            <a:r>
              <a:rPr lang="fi-FI" dirty="0"/>
              <a:t>) </a:t>
            </a:r>
            <a:r>
              <a:rPr lang="fi-FI" dirty="0" err="1"/>
              <a:t>Taurasi</a:t>
            </a:r>
            <a:r>
              <a:rPr lang="fi-FI" dirty="0"/>
              <a:t> </a:t>
            </a:r>
            <a:r>
              <a:rPr lang="fi-FI" dirty="0" err="1"/>
              <a:t>kända</a:t>
            </a:r>
            <a:r>
              <a:rPr lang="fi-FI" dirty="0"/>
              <a:t> </a:t>
            </a:r>
            <a:r>
              <a:rPr lang="fi-FI" dirty="0" err="1"/>
              <a:t>högklassiga</a:t>
            </a:r>
            <a:r>
              <a:rPr lang="fi-FI" dirty="0"/>
              <a:t> </a:t>
            </a:r>
            <a:r>
              <a:rPr lang="fi-FI" dirty="0" err="1"/>
              <a:t>kvalitetsviner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CFE9A38-6AA4-4ECA-913D-316B53FBC035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3A0402-5957-49B2-BE58-1010D569B0CF}" type="datetime4">
              <a:rPr lang="en-GB"/>
              <a:pPr/>
              <a:t>21 January 2018</a:t>
            </a:fld>
            <a:endParaRPr lang="en-GB"/>
          </a:p>
        </p:txBody>
      </p:sp>
      <p:pic>
        <p:nvPicPr>
          <p:cNvPr id="9218" name="Picture 2" descr="http://larsvinsida.vininfo.nu/italien/bilder/kampanien2.gif">
            <a:extLst>
              <a:ext uri="{FF2B5EF4-FFF2-40B4-BE49-F238E27FC236}">
                <a16:creationId xmlns:a16="http://schemas.microsoft.com/office/drawing/2014/main" id="{574F55C4-4565-40E4-A1D5-A8A7BFC7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12776"/>
            <a:ext cx="39062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D050-81D4-4250-B5B8-BB4A888C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Taurasivy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E08C-774F-4E4D-AA3E-E6E5A257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52183-A7BE-44F0-8EC5-F80482D8DC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21 January 2018</a:t>
            </a:fld>
            <a:endParaRPr lang="en-GB"/>
          </a:p>
        </p:txBody>
      </p:sp>
      <p:pic>
        <p:nvPicPr>
          <p:cNvPr id="12290" name="Picture 2" descr="Kuvahaun tulos haulle taurasi vine grapes">
            <a:extLst>
              <a:ext uri="{FF2B5EF4-FFF2-40B4-BE49-F238E27FC236}">
                <a16:creationId xmlns:a16="http://schemas.microsoft.com/office/drawing/2014/main" id="{31F4CFFE-FC99-47D0-B37E-BD7A169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875"/>
            <a:ext cx="7200800" cy="47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1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Druvor (1/2)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Italien</a:t>
            </a:r>
            <a:r>
              <a:rPr lang="fi-FI" dirty="0"/>
              <a:t> </a:t>
            </a:r>
            <a:r>
              <a:rPr lang="fi-FI" dirty="0" err="1"/>
              <a:t>odlas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 </a:t>
            </a:r>
            <a:r>
              <a:rPr lang="fi-FI" dirty="0" err="1"/>
              <a:t>än</a:t>
            </a:r>
            <a:r>
              <a:rPr lang="fi-FI" dirty="0"/>
              <a:t> 1000 </a:t>
            </a:r>
            <a:r>
              <a:rPr lang="fi-FI" dirty="0" err="1"/>
              <a:t>druvsorter</a:t>
            </a:r>
            <a:r>
              <a:rPr lang="fi-FI" dirty="0"/>
              <a:t>, de </a:t>
            </a:r>
            <a:r>
              <a:rPr lang="fi-FI" dirty="0" err="1"/>
              <a:t>flesta</a:t>
            </a:r>
            <a:r>
              <a:rPr lang="fi-FI" dirty="0"/>
              <a:t> </a:t>
            </a:r>
            <a:r>
              <a:rPr lang="fi-FI" dirty="0" err="1"/>
              <a:t>lokala</a:t>
            </a:r>
            <a:r>
              <a:rPr lang="fi-FI" dirty="0"/>
              <a:t>,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behandlas</a:t>
            </a:r>
            <a:r>
              <a:rPr lang="fi-FI" dirty="0"/>
              <a:t> de </a:t>
            </a:r>
            <a:r>
              <a:rPr lang="fi-FI" dirty="0" err="1"/>
              <a:t>druvor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i </a:t>
            </a:r>
            <a:r>
              <a:rPr lang="fi-FI" dirty="0" err="1"/>
              <a:t>kvällens</a:t>
            </a:r>
            <a:r>
              <a:rPr lang="fi-FI" dirty="0"/>
              <a:t> </a:t>
            </a:r>
            <a:r>
              <a:rPr lang="fi-FI" dirty="0" err="1"/>
              <a:t>viner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Pecorino</a:t>
            </a:r>
            <a:r>
              <a:rPr lang="fi-FI" b="1" dirty="0"/>
              <a:t> </a:t>
            </a:r>
            <a:r>
              <a:rPr lang="fi-FI" dirty="0"/>
              <a:t>en </a:t>
            </a:r>
            <a:r>
              <a:rPr lang="fi-FI" dirty="0" err="1"/>
              <a:t>nästan</a:t>
            </a:r>
            <a:r>
              <a:rPr lang="fi-FI" dirty="0"/>
              <a:t> </a:t>
            </a:r>
            <a:r>
              <a:rPr lang="fi-FI" dirty="0" err="1"/>
              <a:t>utdöd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bortglömd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de </a:t>
            </a:r>
            <a:r>
              <a:rPr lang="fi-FI" dirty="0" err="1"/>
              <a:t>senaste</a:t>
            </a:r>
            <a:r>
              <a:rPr lang="fi-FI" dirty="0"/>
              <a:t> </a:t>
            </a:r>
            <a:r>
              <a:rPr lang="fi-FI" dirty="0" err="1"/>
              <a:t>åren</a:t>
            </a:r>
            <a:r>
              <a:rPr lang="fi-FI" dirty="0"/>
              <a:t> </a:t>
            </a:r>
            <a:r>
              <a:rPr lang="fi-FI" dirty="0" err="1"/>
              <a:t>pånyttupptäckts</a:t>
            </a:r>
            <a:r>
              <a:rPr lang="fi-FI" dirty="0"/>
              <a:t>, </a:t>
            </a:r>
            <a:r>
              <a:rPr lang="fi-FI" dirty="0" err="1"/>
              <a:t>fruktig</a:t>
            </a:r>
            <a:r>
              <a:rPr lang="fi-FI" dirty="0"/>
              <a:t>, </a:t>
            </a:r>
            <a:r>
              <a:rPr lang="fi-FI" dirty="0" err="1"/>
              <a:t>örtig</a:t>
            </a:r>
            <a:r>
              <a:rPr lang="fi-FI" dirty="0"/>
              <a:t>, </a:t>
            </a:r>
            <a:r>
              <a:rPr lang="fi-FI" dirty="0" err="1"/>
              <a:t>aromrik</a:t>
            </a:r>
            <a:r>
              <a:rPr lang="fi-FI" dirty="0"/>
              <a:t> </a:t>
            </a:r>
          </a:p>
          <a:p>
            <a:r>
              <a:rPr lang="fi-FI" b="1" dirty="0" err="1"/>
              <a:t>Frappato</a:t>
            </a:r>
            <a:r>
              <a:rPr lang="fi-FI" dirty="0"/>
              <a:t>, </a:t>
            </a:r>
            <a:r>
              <a:rPr lang="fi-FI" dirty="0" err="1"/>
              <a:t>aromatisk</a:t>
            </a:r>
            <a:r>
              <a:rPr lang="fi-FI" dirty="0"/>
              <a:t> </a:t>
            </a:r>
            <a:r>
              <a:rPr lang="fi-FI" dirty="0" err="1"/>
              <a:t>röd</a:t>
            </a:r>
            <a:r>
              <a:rPr lang="fi-FI" dirty="0"/>
              <a:t> </a:t>
            </a:r>
            <a:r>
              <a:rPr lang="fi-FI" dirty="0" err="1"/>
              <a:t>druva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låga</a:t>
            </a:r>
            <a:r>
              <a:rPr lang="fi-FI" dirty="0"/>
              <a:t> </a:t>
            </a:r>
            <a:r>
              <a:rPr lang="fi-FI" dirty="0" err="1"/>
              <a:t>tanniner</a:t>
            </a:r>
            <a:r>
              <a:rPr lang="fi-FI" dirty="0"/>
              <a:t> o </a:t>
            </a:r>
            <a:r>
              <a:rPr lang="fi-FI" dirty="0" err="1"/>
              <a:t>hög</a:t>
            </a:r>
            <a:r>
              <a:rPr lang="fi-FI" dirty="0"/>
              <a:t> </a:t>
            </a:r>
            <a:r>
              <a:rPr lang="fi-FI" dirty="0" err="1"/>
              <a:t>syra</a:t>
            </a:r>
            <a:r>
              <a:rPr lang="fi-FI" dirty="0"/>
              <a:t>, </a:t>
            </a:r>
            <a:r>
              <a:rPr lang="fi-FI" dirty="0" err="1"/>
              <a:t>serveras</a:t>
            </a:r>
            <a:r>
              <a:rPr lang="fi-FI" dirty="0"/>
              <a:t> </a:t>
            </a:r>
            <a:r>
              <a:rPr lang="fi-FI" dirty="0" err="1"/>
              <a:t>avkyld</a:t>
            </a:r>
            <a:endParaRPr lang="fi-FI" dirty="0"/>
          </a:p>
          <a:p>
            <a:r>
              <a:rPr lang="fi-FI" b="1" dirty="0" err="1"/>
              <a:t>Primitivo</a:t>
            </a:r>
            <a:r>
              <a:rPr lang="fi-FI" dirty="0"/>
              <a:t>, i </a:t>
            </a:r>
            <a:r>
              <a:rPr lang="fi-FI" dirty="0" err="1"/>
              <a:t>Kalifornien</a:t>
            </a:r>
            <a:r>
              <a:rPr lang="fi-FI" dirty="0"/>
              <a:t> </a:t>
            </a:r>
            <a:r>
              <a:rPr lang="fi-FI" dirty="0" err="1"/>
              <a:t>Zinfandel</a:t>
            </a:r>
            <a:r>
              <a:rPr lang="fi-FI" dirty="0"/>
              <a:t>, </a:t>
            </a:r>
            <a:r>
              <a:rPr lang="fi-FI" dirty="0" err="1"/>
              <a:t>ger</a:t>
            </a:r>
            <a:r>
              <a:rPr lang="fi-FI" dirty="0"/>
              <a:t> </a:t>
            </a:r>
            <a:r>
              <a:rPr lang="fi-FI" dirty="0" err="1"/>
              <a:t>kraftiga</a:t>
            </a:r>
            <a:r>
              <a:rPr lang="fi-FI" dirty="0"/>
              <a:t> </a:t>
            </a:r>
            <a:r>
              <a:rPr lang="fi-FI" dirty="0" err="1"/>
              <a:t>alkoholstarka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,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gjorda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torkade</a:t>
            </a:r>
            <a:r>
              <a:rPr lang="fi-FI" dirty="0"/>
              <a:t> </a:t>
            </a:r>
            <a:r>
              <a:rPr lang="fi-FI" dirty="0" err="1"/>
              <a:t>druvor</a:t>
            </a:r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32775" cy="863600"/>
          </a:xfrm>
        </p:spPr>
        <p:txBody>
          <a:bodyPr/>
          <a:lstStyle/>
          <a:p>
            <a:r>
              <a:rPr lang="sv-FI" dirty="0"/>
              <a:t>Druvor (2/2)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b="1" dirty="0" err="1"/>
              <a:t>Montepulciano</a:t>
            </a:r>
            <a:r>
              <a:rPr lang="fi-FI" sz="2000" dirty="0"/>
              <a:t>, </a:t>
            </a:r>
            <a:r>
              <a:rPr lang="fi-FI" sz="2000" dirty="0" err="1"/>
              <a:t>Italiens</a:t>
            </a:r>
            <a:r>
              <a:rPr lang="fi-FI" sz="2000" dirty="0"/>
              <a:t> </a:t>
            </a:r>
            <a:r>
              <a:rPr lang="fi-FI" sz="2000" dirty="0" err="1"/>
              <a:t>näststörsta</a:t>
            </a:r>
            <a:r>
              <a:rPr lang="fi-FI" sz="2000" dirty="0"/>
              <a:t> </a:t>
            </a:r>
            <a:r>
              <a:rPr lang="fi-FI" sz="2000" dirty="0" err="1"/>
              <a:t>blåa</a:t>
            </a:r>
            <a:r>
              <a:rPr lang="fi-FI" sz="2000" dirty="0"/>
              <a:t> </a:t>
            </a:r>
            <a:r>
              <a:rPr lang="fi-FI" sz="2000" dirty="0" err="1"/>
              <a:t>druva</a:t>
            </a:r>
            <a:r>
              <a:rPr lang="fi-FI" sz="2000" dirty="0"/>
              <a:t> </a:t>
            </a:r>
            <a:r>
              <a:rPr lang="fi-FI" sz="2000" dirty="0" err="1"/>
              <a:t>endruvsviner</a:t>
            </a:r>
            <a:r>
              <a:rPr lang="fi-FI" sz="2000" dirty="0"/>
              <a:t> i </a:t>
            </a:r>
            <a:r>
              <a:rPr lang="fi-FI" sz="2000" dirty="0" err="1"/>
              <a:t>Abruzzo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Marche </a:t>
            </a:r>
            <a:r>
              <a:rPr lang="fi-FI" sz="2000" dirty="0" err="1"/>
              <a:t>ger</a:t>
            </a:r>
            <a:r>
              <a:rPr lang="fi-FI" sz="2000" dirty="0"/>
              <a:t> </a:t>
            </a:r>
            <a:r>
              <a:rPr lang="fi-FI" sz="2000" dirty="0" err="1"/>
              <a:t>tunga</a:t>
            </a:r>
            <a:r>
              <a:rPr lang="fi-FI" sz="2000" dirty="0"/>
              <a:t> </a:t>
            </a:r>
            <a:r>
              <a:rPr lang="fi-FI" sz="2000" dirty="0" err="1"/>
              <a:t>plommonfruktiga</a:t>
            </a:r>
            <a:r>
              <a:rPr lang="fi-FI" sz="2000" dirty="0"/>
              <a:t> </a:t>
            </a:r>
            <a:r>
              <a:rPr lang="fi-FI" sz="2000" dirty="0" err="1"/>
              <a:t>viner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bra</a:t>
            </a:r>
            <a:r>
              <a:rPr lang="fi-FI" sz="2000" dirty="0"/>
              <a:t> </a:t>
            </a:r>
            <a:r>
              <a:rPr lang="fi-FI" sz="2000" dirty="0" err="1"/>
              <a:t>syra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mogna</a:t>
            </a:r>
            <a:r>
              <a:rPr lang="fi-FI" sz="2000" dirty="0"/>
              <a:t> </a:t>
            </a:r>
            <a:r>
              <a:rPr lang="fi-FI" sz="2000" dirty="0" err="1"/>
              <a:t>tanniner</a:t>
            </a:r>
            <a:r>
              <a:rPr lang="fi-FI" sz="2000" dirty="0"/>
              <a:t>, i </a:t>
            </a:r>
            <a:r>
              <a:rPr lang="fi-FI" sz="2000" dirty="0" err="1"/>
              <a:t>Syditalien</a:t>
            </a:r>
            <a:r>
              <a:rPr lang="fi-FI" sz="2000" dirty="0"/>
              <a:t> i </a:t>
            </a:r>
            <a:r>
              <a:rPr lang="fi-FI" sz="2000" dirty="0" err="1"/>
              <a:t>blandviner</a:t>
            </a:r>
            <a:endParaRPr lang="fi-FI" sz="2000" dirty="0"/>
          </a:p>
          <a:p>
            <a:r>
              <a:rPr lang="fi-FI" sz="2000" b="1" dirty="0" err="1"/>
              <a:t>Uva</a:t>
            </a:r>
            <a:r>
              <a:rPr lang="fi-FI" sz="2000" b="1" dirty="0"/>
              <a:t> di </a:t>
            </a:r>
            <a:r>
              <a:rPr lang="fi-FI" sz="2000" b="1" dirty="0" err="1"/>
              <a:t>Troia</a:t>
            </a:r>
            <a:r>
              <a:rPr lang="fi-FI" sz="2000" b="1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</a:t>
            </a:r>
            <a:r>
              <a:rPr lang="fi-FI" sz="2000" dirty="0" err="1"/>
              <a:t>ge</a:t>
            </a:r>
            <a:r>
              <a:rPr lang="fi-FI" sz="2000" dirty="0"/>
              <a:t> </a:t>
            </a:r>
            <a:r>
              <a:rPr lang="fi-FI" sz="2000" dirty="0" err="1"/>
              <a:t>komplexa</a:t>
            </a:r>
            <a:r>
              <a:rPr lang="fi-FI" sz="2000" dirty="0"/>
              <a:t> </a:t>
            </a:r>
            <a:r>
              <a:rPr lang="fi-FI" sz="2000" dirty="0" err="1"/>
              <a:t>viner</a:t>
            </a:r>
            <a:r>
              <a:rPr lang="fi-FI" sz="2000" dirty="0"/>
              <a:t> i </a:t>
            </a:r>
            <a:r>
              <a:rPr lang="fi-FI" sz="2000" dirty="0" err="1"/>
              <a:t>blandviner</a:t>
            </a:r>
            <a:r>
              <a:rPr lang="fi-FI" sz="2000" dirty="0"/>
              <a:t>, </a:t>
            </a:r>
            <a:r>
              <a:rPr lang="fi-FI" sz="2000" dirty="0" err="1"/>
              <a:t>kvalitetsdruva</a:t>
            </a:r>
            <a:r>
              <a:rPr lang="fi-FI" sz="2000" dirty="0"/>
              <a:t>,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ger</a:t>
            </a:r>
            <a:r>
              <a:rPr lang="fi-FI" sz="2000" dirty="0"/>
              <a:t> </a:t>
            </a:r>
            <a:r>
              <a:rPr lang="fi-FI" sz="2000" dirty="0" err="1"/>
              <a:t>färg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alkoholhalt</a:t>
            </a:r>
            <a:r>
              <a:rPr lang="fi-FI" sz="2000" dirty="0"/>
              <a:t>.</a:t>
            </a:r>
          </a:p>
          <a:p>
            <a:r>
              <a:rPr lang="fi-FI" sz="2000" b="1" dirty="0" err="1"/>
              <a:t>Aglianico</a:t>
            </a:r>
            <a:r>
              <a:rPr lang="fi-FI" sz="2000" dirty="0"/>
              <a:t>, </a:t>
            </a:r>
            <a:r>
              <a:rPr lang="fi-FI" sz="2000" dirty="0" err="1"/>
              <a:t>högkvalitativ</a:t>
            </a:r>
            <a:r>
              <a:rPr lang="fi-FI" sz="2000" dirty="0"/>
              <a:t> </a:t>
            </a:r>
            <a:r>
              <a:rPr lang="fi-FI" sz="2000" dirty="0" err="1"/>
              <a:t>duva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ger</a:t>
            </a:r>
            <a:r>
              <a:rPr lang="fi-FI" sz="2000" dirty="0"/>
              <a:t> </a:t>
            </a:r>
            <a:r>
              <a:rPr lang="fi-FI" sz="2000" dirty="0" err="1"/>
              <a:t>tunga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kraftfulla</a:t>
            </a:r>
            <a:r>
              <a:rPr lang="fi-FI" sz="2000" dirty="0"/>
              <a:t> </a:t>
            </a:r>
            <a:r>
              <a:rPr lang="fi-FI" sz="2000" dirty="0" err="1"/>
              <a:t>viner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doft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smak</a:t>
            </a:r>
            <a:r>
              <a:rPr lang="fi-FI" sz="2000" dirty="0"/>
              <a:t> av </a:t>
            </a:r>
            <a:r>
              <a:rPr lang="fi-FI" sz="2000" dirty="0" err="1"/>
              <a:t>mörka</a:t>
            </a:r>
            <a:r>
              <a:rPr lang="fi-FI" sz="2000" dirty="0"/>
              <a:t> </a:t>
            </a:r>
            <a:r>
              <a:rPr lang="fi-FI" sz="2000" dirty="0" err="1"/>
              <a:t>bär</a:t>
            </a:r>
            <a:r>
              <a:rPr lang="fi-FI" sz="2000" dirty="0"/>
              <a:t>, </a:t>
            </a:r>
            <a:r>
              <a:rPr lang="fi-FI" sz="2000" dirty="0" err="1"/>
              <a:t>tobak</a:t>
            </a:r>
            <a:r>
              <a:rPr lang="fi-FI" sz="2000" dirty="0"/>
              <a:t>, </a:t>
            </a:r>
            <a:r>
              <a:rPr lang="fi-FI" sz="2000" dirty="0" err="1"/>
              <a:t>kryddighet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rök</a:t>
            </a:r>
            <a:r>
              <a:rPr lang="fi-FI" sz="2000" dirty="0"/>
              <a:t>, </a:t>
            </a:r>
            <a:r>
              <a:rPr lang="fi-FI" sz="2000" dirty="0" err="1"/>
              <a:t>känd</a:t>
            </a:r>
            <a:r>
              <a:rPr lang="fi-FI" sz="2000" dirty="0"/>
              <a:t> </a:t>
            </a:r>
            <a:r>
              <a:rPr lang="fi-FI" sz="2000" dirty="0" err="1"/>
              <a:t>redan</a:t>
            </a:r>
            <a:r>
              <a:rPr lang="fi-FI" sz="2000" dirty="0"/>
              <a:t>  600 </a:t>
            </a:r>
            <a:r>
              <a:rPr lang="fi-FI" sz="2000" dirty="0" err="1"/>
              <a:t>fkr</a:t>
            </a:r>
            <a:r>
              <a:rPr lang="fi-FI" sz="2000" dirty="0"/>
              <a:t> (</a:t>
            </a:r>
            <a:r>
              <a:rPr lang="fi-FI" sz="2000" dirty="0" err="1"/>
              <a:t>grekiska</a:t>
            </a:r>
            <a:r>
              <a:rPr lang="fi-FI" sz="2000" dirty="0"/>
              <a:t> </a:t>
            </a:r>
            <a:r>
              <a:rPr lang="fi-FI" sz="2000" dirty="0" err="1"/>
              <a:t>druvan</a:t>
            </a:r>
            <a:r>
              <a:rPr lang="fi-FI" sz="2000" dirty="0"/>
              <a:t> </a:t>
            </a:r>
            <a:r>
              <a:rPr lang="fi-FI" sz="2000" dirty="0" err="1"/>
              <a:t>Hellenic</a:t>
            </a:r>
            <a:r>
              <a:rPr lang="fi-FI" sz="2000" dirty="0"/>
              <a:t> )</a:t>
            </a:r>
          </a:p>
          <a:p>
            <a:r>
              <a:rPr lang="fi-FI" sz="2000" b="1" dirty="0" err="1"/>
              <a:t>Grillo</a:t>
            </a:r>
            <a:r>
              <a:rPr lang="fi-FI" sz="2000" dirty="0"/>
              <a:t>, </a:t>
            </a:r>
            <a:r>
              <a:rPr lang="fi-FI" sz="2000" dirty="0" err="1"/>
              <a:t>huvuddruva</a:t>
            </a:r>
            <a:r>
              <a:rPr lang="fi-FI" sz="2000" dirty="0"/>
              <a:t> i Marsala </a:t>
            </a:r>
            <a:r>
              <a:rPr lang="fi-FI" sz="2000" dirty="0" err="1"/>
              <a:t>ger</a:t>
            </a:r>
            <a:r>
              <a:rPr lang="fi-FI" sz="2000" dirty="0"/>
              <a:t> </a:t>
            </a:r>
            <a:r>
              <a:rPr lang="fi-FI" sz="2000" dirty="0" err="1"/>
              <a:t>hög</a:t>
            </a:r>
            <a:r>
              <a:rPr lang="fi-FI" sz="2000" dirty="0"/>
              <a:t> </a:t>
            </a:r>
            <a:r>
              <a:rPr lang="fi-FI" sz="2000" dirty="0" err="1"/>
              <a:t>alkohol</a:t>
            </a:r>
            <a:r>
              <a:rPr lang="fi-FI" sz="2000" dirty="0"/>
              <a:t>, </a:t>
            </a:r>
            <a:r>
              <a:rPr lang="fi-FI" sz="2000" dirty="0" err="1"/>
              <a:t>citrus</a:t>
            </a:r>
            <a:r>
              <a:rPr lang="fi-FI" sz="2000" dirty="0"/>
              <a:t>, </a:t>
            </a:r>
            <a:r>
              <a:rPr lang="fi-FI" sz="2000" dirty="0" err="1"/>
              <a:t>robust</a:t>
            </a:r>
            <a:r>
              <a:rPr lang="fi-FI" sz="2000" dirty="0"/>
              <a:t> </a:t>
            </a:r>
            <a:r>
              <a:rPr lang="fi-FI" sz="2000" dirty="0" err="1"/>
              <a:t>kraft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struktur</a:t>
            </a:r>
            <a:endParaRPr lang="fi-FI" sz="2000" dirty="0"/>
          </a:p>
          <a:p>
            <a:r>
              <a:rPr lang="fi-FI" sz="2000" b="1" dirty="0" err="1"/>
              <a:t>Cataratto</a:t>
            </a:r>
            <a:r>
              <a:rPr lang="fi-FI" sz="2000" dirty="0"/>
              <a:t>, </a:t>
            </a:r>
            <a:r>
              <a:rPr lang="fi-FI" sz="2000" dirty="0" err="1"/>
              <a:t>Italiens</a:t>
            </a:r>
            <a:r>
              <a:rPr lang="fi-FI" sz="2000" dirty="0"/>
              <a:t> </a:t>
            </a:r>
            <a:r>
              <a:rPr lang="fi-FI" sz="2000" dirty="0" err="1"/>
              <a:t>största</a:t>
            </a:r>
            <a:r>
              <a:rPr lang="fi-FI" sz="2000" dirty="0"/>
              <a:t> </a:t>
            </a:r>
            <a:r>
              <a:rPr lang="fi-FI" sz="2000" dirty="0" err="1"/>
              <a:t>gröna</a:t>
            </a:r>
            <a:r>
              <a:rPr lang="fi-FI" sz="2000" dirty="0"/>
              <a:t> </a:t>
            </a:r>
            <a:r>
              <a:rPr lang="fi-FI" sz="2000" dirty="0" err="1"/>
              <a:t>druva</a:t>
            </a:r>
            <a:r>
              <a:rPr lang="fi-FI" sz="2000" dirty="0"/>
              <a:t>, </a:t>
            </a:r>
            <a:r>
              <a:rPr lang="fi-FI" sz="2000" dirty="0" err="1"/>
              <a:t>Marsaladruva</a:t>
            </a:r>
            <a:r>
              <a:rPr lang="fi-FI" sz="2000" dirty="0"/>
              <a:t>, </a:t>
            </a:r>
            <a:r>
              <a:rPr lang="fi-FI" sz="2000" dirty="0" err="1"/>
              <a:t>krispig</a:t>
            </a:r>
            <a:r>
              <a:rPr lang="fi-FI" sz="2000" dirty="0"/>
              <a:t> </a:t>
            </a:r>
            <a:r>
              <a:rPr lang="fi-FI" sz="2000" dirty="0" err="1"/>
              <a:t>kvalitetsdruva</a:t>
            </a:r>
            <a:r>
              <a:rPr lang="fi-FI" sz="2000" dirty="0"/>
              <a:t> </a:t>
            </a:r>
            <a:r>
              <a:rPr lang="fi-FI" sz="2000" dirty="0" err="1"/>
              <a:t>om</a:t>
            </a:r>
            <a:r>
              <a:rPr lang="fi-FI" sz="2000" dirty="0"/>
              <a:t> </a:t>
            </a:r>
            <a:r>
              <a:rPr lang="fi-FI" sz="2000" dirty="0" err="1"/>
              <a:t>avkastningen</a:t>
            </a:r>
            <a:r>
              <a:rPr lang="fi-FI" sz="2000" dirty="0"/>
              <a:t> </a:t>
            </a:r>
            <a:r>
              <a:rPr lang="fi-FI" sz="2000" dirty="0" err="1"/>
              <a:t>hålls</a:t>
            </a:r>
            <a:r>
              <a:rPr lang="fi-FI" sz="2000" dirty="0"/>
              <a:t> </a:t>
            </a:r>
            <a:r>
              <a:rPr lang="fi-FI" sz="2000" dirty="0" err="1"/>
              <a:t>låg</a:t>
            </a:r>
            <a:endParaRPr lang="fi-FI" sz="2000" dirty="0"/>
          </a:p>
          <a:p>
            <a:r>
              <a:rPr lang="fi-FI" sz="2000" b="1" dirty="0" err="1"/>
              <a:t>Inzolia</a:t>
            </a:r>
            <a:r>
              <a:rPr lang="fi-FI" sz="2000" dirty="0"/>
              <a:t>, </a:t>
            </a:r>
            <a:r>
              <a:rPr lang="fi-FI" sz="2000" dirty="0" err="1"/>
              <a:t>kvalitetsdruva</a:t>
            </a:r>
            <a:r>
              <a:rPr lang="fi-FI" sz="2000" dirty="0"/>
              <a:t> i </a:t>
            </a:r>
            <a:r>
              <a:rPr lang="fi-FI" sz="2000" dirty="0" err="1"/>
              <a:t>Marsalablandning</a:t>
            </a:r>
            <a:r>
              <a:rPr lang="fi-FI" sz="2000" dirty="0"/>
              <a:t> </a:t>
            </a:r>
            <a:r>
              <a:rPr lang="fi-FI" sz="2000" dirty="0" err="1"/>
              <a:t>ofta</a:t>
            </a:r>
            <a:r>
              <a:rPr lang="fi-FI" sz="2000" dirty="0"/>
              <a:t> </a:t>
            </a:r>
            <a:r>
              <a:rPr lang="fi-FI" sz="2000" dirty="0" err="1"/>
              <a:t>gjord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torkade</a:t>
            </a:r>
            <a:r>
              <a:rPr lang="fi-FI" sz="2000" dirty="0"/>
              <a:t> </a:t>
            </a:r>
            <a:r>
              <a:rPr lang="fi-FI" sz="2000" dirty="0" err="1"/>
              <a:t>druvor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4339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8A204-008B-4BD3-87BC-3C0B099668EF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Kvällens 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06612"/>
            <a:ext cx="8234362" cy="45196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Tenuta</a:t>
            </a:r>
            <a:r>
              <a:rPr lang="fi-FI" dirty="0"/>
              <a:t> Ulisse </a:t>
            </a:r>
            <a:r>
              <a:rPr lang="fi-FI" dirty="0" err="1"/>
              <a:t>Pecorino</a:t>
            </a:r>
            <a:r>
              <a:rPr lang="fi-FI" dirty="0"/>
              <a:t> 2016, </a:t>
            </a:r>
            <a:r>
              <a:rPr lang="fi-FI" dirty="0" err="1"/>
              <a:t>Abruzzerna</a:t>
            </a:r>
            <a:r>
              <a:rPr lang="fi-FI" dirty="0"/>
              <a:t> (956957)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Santa </a:t>
            </a:r>
            <a:r>
              <a:rPr lang="fi-FI" dirty="0" err="1"/>
              <a:t>Tresa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Frappato</a:t>
            </a:r>
            <a:r>
              <a:rPr lang="fi-FI" dirty="0"/>
              <a:t> 2016, </a:t>
            </a:r>
            <a:r>
              <a:rPr lang="fi-FI" dirty="0" err="1"/>
              <a:t>Sicilien</a:t>
            </a:r>
            <a:r>
              <a:rPr lang="fi-FI" dirty="0"/>
              <a:t> (498557)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Ca</a:t>
            </a:r>
            <a:r>
              <a:rPr lang="fi-FI" dirty="0"/>
              <a:t> </a:t>
            </a:r>
            <a:r>
              <a:rPr lang="fi-FI" dirty="0" err="1"/>
              <a:t>Marrone</a:t>
            </a:r>
            <a:r>
              <a:rPr lang="fi-FI" dirty="0"/>
              <a:t> Gran </a:t>
            </a:r>
            <a:r>
              <a:rPr lang="fi-FI" dirty="0" err="1"/>
              <a:t>Marrone</a:t>
            </a:r>
            <a:r>
              <a:rPr lang="fi-FI" dirty="0"/>
              <a:t> </a:t>
            </a:r>
            <a:r>
              <a:rPr lang="fi-FI" dirty="0" err="1"/>
              <a:t>Appassimento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Apulien</a:t>
            </a:r>
            <a:r>
              <a:rPr lang="fi-FI" dirty="0"/>
              <a:t>  </a:t>
            </a:r>
            <a:r>
              <a:rPr lang="fi-FI" dirty="0" err="1"/>
              <a:t>Primitivo</a:t>
            </a:r>
            <a:r>
              <a:rPr lang="fi-FI" dirty="0"/>
              <a:t> 2015 (941047)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Il </a:t>
            </a:r>
            <a:r>
              <a:rPr lang="fi-FI" dirty="0" err="1"/>
              <a:t>Falcone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2010, DOC </a:t>
            </a:r>
            <a:r>
              <a:rPr lang="fi-FI" dirty="0" err="1"/>
              <a:t>Castel</a:t>
            </a:r>
            <a:r>
              <a:rPr lang="fi-FI" dirty="0"/>
              <a:t> Del Monte, </a:t>
            </a:r>
            <a:r>
              <a:rPr lang="fi-FI" dirty="0" err="1"/>
              <a:t>Apulien</a:t>
            </a:r>
            <a:r>
              <a:rPr lang="fi-FI" dirty="0"/>
              <a:t> (919357)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Bordodangelo</a:t>
            </a:r>
            <a:r>
              <a:rPr lang="fi-FI" dirty="0"/>
              <a:t> </a:t>
            </a:r>
            <a:r>
              <a:rPr lang="fi-FI" dirty="0" err="1"/>
              <a:t>Taurasi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2010, </a:t>
            </a:r>
            <a:r>
              <a:rPr lang="fi-FI" dirty="0" err="1"/>
              <a:t>Campania</a:t>
            </a:r>
            <a:r>
              <a:rPr lang="fi-FI" dirty="0"/>
              <a:t>, </a:t>
            </a:r>
            <a:r>
              <a:rPr lang="fi-FI" dirty="0" err="1"/>
              <a:t>Aglianico</a:t>
            </a:r>
            <a:r>
              <a:rPr lang="fi-FI" dirty="0"/>
              <a:t> (422937)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Pellegrino</a:t>
            </a:r>
            <a:r>
              <a:rPr lang="fi-FI" dirty="0"/>
              <a:t> Marsala </a:t>
            </a:r>
            <a:r>
              <a:rPr lang="fi-FI" dirty="0" err="1"/>
              <a:t>Superiore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</a:t>
            </a:r>
            <a:r>
              <a:rPr lang="fi-FI" dirty="0" err="1"/>
              <a:t>Oro</a:t>
            </a:r>
            <a:r>
              <a:rPr lang="fi-FI" dirty="0"/>
              <a:t>, DOC Marsala, </a:t>
            </a:r>
            <a:r>
              <a:rPr lang="fi-FI" dirty="0" err="1"/>
              <a:t>Sicilien</a:t>
            </a:r>
            <a:r>
              <a:rPr lang="fi-FI" dirty="0"/>
              <a:t> (363537)</a:t>
            </a:r>
          </a:p>
        </p:txBody>
      </p:sp>
    </p:spTree>
    <p:extLst>
      <p:ext uri="{BB962C8B-B14F-4D97-AF65-F5344CB8AC3E}">
        <p14:creationId xmlns:p14="http://schemas.microsoft.com/office/powerpoint/2010/main" val="398356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36912"/>
            <a:ext cx="8234362" cy="3295576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dirty="0"/>
              <a:t>TACK!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437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1: </a:t>
            </a:r>
            <a:r>
              <a:rPr lang="fi-FI" dirty="0" err="1"/>
              <a:t>Tenuta</a:t>
            </a:r>
            <a:r>
              <a:rPr lang="fi-FI" dirty="0"/>
              <a:t> Ulisse </a:t>
            </a:r>
            <a:r>
              <a:rPr lang="fi-FI" dirty="0" err="1"/>
              <a:t>Pecorino</a:t>
            </a:r>
            <a:r>
              <a:rPr lang="fi-FI" dirty="0"/>
              <a:t> 2016 (956957)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Pecorino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14,90 euro</a:t>
            </a:r>
          </a:p>
          <a:p>
            <a:r>
              <a:rPr lang="fi-FI" dirty="0" err="1"/>
              <a:t>Alkohol</a:t>
            </a:r>
            <a:r>
              <a:rPr lang="fi-FI" dirty="0"/>
              <a:t> 13 %</a:t>
            </a:r>
          </a:p>
          <a:p>
            <a:r>
              <a:rPr lang="fi-FI" dirty="0" err="1"/>
              <a:t>Socker</a:t>
            </a:r>
            <a:r>
              <a:rPr lang="fi-FI" dirty="0"/>
              <a:t> 5,0 g/l</a:t>
            </a:r>
          </a:p>
          <a:p>
            <a:r>
              <a:rPr lang="fi-FI" dirty="0" err="1"/>
              <a:t>Syror</a:t>
            </a:r>
            <a:r>
              <a:rPr lang="fi-FI" dirty="0"/>
              <a:t> 6,3 g/l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42E2D-2AE5-4536-B4A2-EFC5FA74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310109"/>
            <a:ext cx="134683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2: </a:t>
            </a:r>
            <a:r>
              <a:rPr lang="fi-FI" dirty="0"/>
              <a:t>Santa </a:t>
            </a:r>
            <a:r>
              <a:rPr lang="fi-FI" dirty="0" err="1"/>
              <a:t>Tresa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Frappato</a:t>
            </a:r>
            <a:r>
              <a:rPr lang="fi-FI" dirty="0"/>
              <a:t> 2016 (498557)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Frappato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12,31€</a:t>
            </a:r>
          </a:p>
          <a:p>
            <a:r>
              <a:rPr lang="fi-FI" dirty="0" err="1"/>
              <a:t>Alkohol</a:t>
            </a:r>
            <a:r>
              <a:rPr lang="fi-FI" dirty="0"/>
              <a:t> 12,5 %</a:t>
            </a:r>
          </a:p>
          <a:p>
            <a:r>
              <a:rPr lang="fi-FI" dirty="0" err="1"/>
              <a:t>Socker</a:t>
            </a:r>
            <a:r>
              <a:rPr lang="fi-FI" dirty="0"/>
              <a:t> 3 g/l</a:t>
            </a:r>
          </a:p>
          <a:p>
            <a:r>
              <a:rPr lang="fi-FI" dirty="0" err="1"/>
              <a:t>Syror</a:t>
            </a:r>
            <a:r>
              <a:rPr lang="fi-FI" dirty="0"/>
              <a:t> 5,8 g/l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1424B7-A234-4C75-A91D-E1F1FAC10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269598"/>
            <a:ext cx="1224136" cy="47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3: </a:t>
            </a:r>
            <a:r>
              <a:rPr lang="fi-FI" dirty="0" err="1"/>
              <a:t>Ca</a:t>
            </a:r>
            <a:r>
              <a:rPr lang="fi-FI" dirty="0"/>
              <a:t> </a:t>
            </a:r>
            <a:r>
              <a:rPr lang="fi-FI" dirty="0" err="1"/>
              <a:t>Marrone</a:t>
            </a:r>
            <a:r>
              <a:rPr lang="fi-FI" dirty="0"/>
              <a:t> Gran </a:t>
            </a:r>
            <a:r>
              <a:rPr lang="fi-FI" dirty="0" err="1"/>
              <a:t>Marrone</a:t>
            </a:r>
            <a:r>
              <a:rPr lang="fi-FI" dirty="0"/>
              <a:t> </a:t>
            </a:r>
            <a:r>
              <a:rPr lang="fi-FI" dirty="0" err="1"/>
              <a:t>Appassimento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Apulien</a:t>
            </a:r>
            <a:r>
              <a:rPr lang="fi-FI" dirty="0"/>
              <a:t> </a:t>
            </a:r>
            <a:r>
              <a:rPr lang="fi-FI" dirty="0" err="1"/>
              <a:t>Primitivo</a:t>
            </a:r>
            <a:r>
              <a:rPr lang="fi-FI" dirty="0"/>
              <a:t> 2015 (941047)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Primitivo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15,40€</a:t>
            </a:r>
          </a:p>
          <a:p>
            <a:r>
              <a:rPr lang="fi-FI" dirty="0" err="1"/>
              <a:t>Alkohol</a:t>
            </a:r>
            <a:r>
              <a:rPr lang="fi-FI" dirty="0"/>
              <a:t> 14,5 %</a:t>
            </a:r>
          </a:p>
          <a:p>
            <a:r>
              <a:rPr lang="fi-FI" dirty="0" err="1"/>
              <a:t>Socker</a:t>
            </a:r>
            <a:r>
              <a:rPr lang="fi-FI" dirty="0"/>
              <a:t> 8 g/l</a:t>
            </a:r>
          </a:p>
          <a:p>
            <a:r>
              <a:rPr lang="fi-FI" dirty="0" err="1"/>
              <a:t>Syror</a:t>
            </a:r>
            <a:r>
              <a:rPr lang="fi-FI" dirty="0"/>
              <a:t> 6 g/l</a:t>
            </a:r>
          </a:p>
        </p:txBody>
      </p:sp>
      <p:pic>
        <p:nvPicPr>
          <p:cNvPr id="4106" name="Picture 10" descr="https://images.alko.fi/images/t_medium,f_auto/cdn/941047/camarrone-gran-marrone-appassimento-organic-2015.jpg">
            <a:extLst>
              <a:ext uri="{FF2B5EF4-FFF2-40B4-BE49-F238E27FC236}">
                <a16:creationId xmlns:a16="http://schemas.microsoft.com/office/drawing/2014/main" id="{08855CA4-5CE4-462E-B7E8-98CBDA28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875"/>
            <a:ext cx="170565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2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4B01-DA00-4F33-841E-1494E8FE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Italiens</a:t>
            </a:r>
            <a:r>
              <a:rPr lang="fi-FI" dirty="0"/>
              <a:t> </a:t>
            </a:r>
            <a:r>
              <a:rPr lang="fi-FI" dirty="0" err="1"/>
              <a:t>vinområden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4C56-C2FF-4D3E-8B96-D1955B585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F5047-6164-49B4-A3FC-6E05C48371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21 January 2018</a:t>
            </a:fld>
            <a:endParaRPr lang="en-GB"/>
          </a:p>
        </p:txBody>
      </p:sp>
      <p:pic>
        <p:nvPicPr>
          <p:cNvPr id="1026" name="Picture 2" descr="http://larsvinsida.vininfo.nu/italien/bilder/italien.gif">
            <a:extLst>
              <a:ext uri="{FF2B5EF4-FFF2-40B4-BE49-F238E27FC236}">
                <a16:creationId xmlns:a16="http://schemas.microsoft.com/office/drawing/2014/main" id="{BB3F5420-0515-450A-A69E-845B650F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72" y="1196751"/>
            <a:ext cx="4303152" cy="49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5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4: </a:t>
            </a:r>
            <a:r>
              <a:rPr lang="fi-FI" dirty="0"/>
              <a:t>Il </a:t>
            </a:r>
            <a:r>
              <a:rPr lang="fi-FI" dirty="0" err="1"/>
              <a:t>Falcone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2010, DOC </a:t>
            </a:r>
            <a:r>
              <a:rPr lang="fi-FI" dirty="0" err="1"/>
              <a:t>Castel</a:t>
            </a:r>
            <a:r>
              <a:rPr lang="fi-FI" dirty="0"/>
              <a:t> Del Monte (919357)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Uva</a:t>
            </a:r>
            <a:r>
              <a:rPr lang="fi-FI" dirty="0"/>
              <a:t> di </a:t>
            </a:r>
            <a:r>
              <a:rPr lang="fi-FI" dirty="0" err="1"/>
              <a:t>Troia</a:t>
            </a:r>
            <a:r>
              <a:rPr lang="fi-FI" dirty="0"/>
              <a:t>, </a:t>
            </a:r>
            <a:r>
              <a:rPr lang="fi-FI" dirty="0" err="1"/>
              <a:t>Montepulciano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23,31€</a:t>
            </a:r>
          </a:p>
          <a:p>
            <a:r>
              <a:rPr lang="fi-FI" dirty="0" err="1"/>
              <a:t>Alkohol</a:t>
            </a:r>
            <a:r>
              <a:rPr lang="fi-FI" dirty="0"/>
              <a:t> 13,5 %</a:t>
            </a:r>
          </a:p>
          <a:p>
            <a:r>
              <a:rPr lang="fi-FI" dirty="0" err="1"/>
              <a:t>Socker</a:t>
            </a:r>
            <a:r>
              <a:rPr lang="fi-FI" dirty="0"/>
              <a:t> 2 g/l</a:t>
            </a:r>
          </a:p>
          <a:p>
            <a:r>
              <a:rPr lang="fi-FI" dirty="0" err="1"/>
              <a:t>Syror</a:t>
            </a:r>
            <a:r>
              <a:rPr lang="fi-FI" dirty="0"/>
              <a:t> 5,5 g/l</a:t>
            </a:r>
          </a:p>
          <a:p>
            <a:endParaRPr lang="sv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C9833-5080-4259-BCB4-7956EBC6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84168" y="1340767"/>
            <a:ext cx="1224136" cy="46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5: </a:t>
            </a:r>
            <a:r>
              <a:rPr lang="fi-FI" dirty="0" err="1"/>
              <a:t>Bordodangelo</a:t>
            </a:r>
            <a:r>
              <a:rPr lang="fi-FI" dirty="0"/>
              <a:t> </a:t>
            </a:r>
            <a:r>
              <a:rPr lang="fi-FI" dirty="0" err="1"/>
              <a:t>Taurasi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2010, </a:t>
            </a:r>
            <a:r>
              <a:rPr lang="fi-FI" dirty="0" err="1"/>
              <a:t>Campania</a:t>
            </a:r>
            <a:r>
              <a:rPr lang="fi-FI" dirty="0"/>
              <a:t>, </a:t>
            </a:r>
            <a:r>
              <a:rPr lang="fi-FI" dirty="0" err="1"/>
              <a:t>Aglianico</a:t>
            </a:r>
            <a:r>
              <a:rPr lang="fi-FI" dirty="0"/>
              <a:t> (422937)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Aglianico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33,30€</a:t>
            </a:r>
          </a:p>
          <a:p>
            <a:r>
              <a:rPr lang="fi-FI" dirty="0" err="1"/>
              <a:t>Alkohol</a:t>
            </a:r>
            <a:r>
              <a:rPr lang="fi-FI" dirty="0"/>
              <a:t> 14,5 %</a:t>
            </a:r>
          </a:p>
          <a:p>
            <a:r>
              <a:rPr lang="fi-FI" dirty="0" err="1"/>
              <a:t>Socker</a:t>
            </a:r>
            <a:r>
              <a:rPr lang="fi-FI" dirty="0"/>
              <a:t> 1 g/l</a:t>
            </a:r>
          </a:p>
          <a:p>
            <a:r>
              <a:rPr lang="fi-FI" dirty="0" err="1"/>
              <a:t>Syror</a:t>
            </a:r>
            <a:r>
              <a:rPr lang="fi-FI" dirty="0"/>
              <a:t> 5,8 g/l</a:t>
            </a:r>
          </a:p>
          <a:p>
            <a:endParaRPr lang="sv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95360-67F8-404C-9565-0E0DE5B56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84168" y="1268760"/>
            <a:ext cx="1296144" cy="48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B3D9F-0C25-4DF8-86C9-67737B32C9C3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Viner nr 6: </a:t>
            </a:r>
            <a:r>
              <a:rPr lang="fi-FI" dirty="0" err="1"/>
              <a:t>Pellegrino</a:t>
            </a:r>
            <a:r>
              <a:rPr lang="fi-FI" dirty="0"/>
              <a:t> Marsala </a:t>
            </a:r>
            <a:r>
              <a:rPr lang="fi-FI" dirty="0" err="1"/>
              <a:t>Superiore</a:t>
            </a:r>
            <a:r>
              <a:rPr lang="fi-FI" dirty="0"/>
              <a:t> </a:t>
            </a:r>
            <a:r>
              <a:rPr lang="fi-FI" dirty="0" err="1"/>
              <a:t>Riserva</a:t>
            </a:r>
            <a:r>
              <a:rPr lang="fi-FI" dirty="0"/>
              <a:t> </a:t>
            </a:r>
            <a:r>
              <a:rPr lang="fi-FI" dirty="0" err="1"/>
              <a:t>Oro</a:t>
            </a:r>
            <a:r>
              <a:rPr lang="fi-FI" dirty="0"/>
              <a:t>, DOC Marsala, </a:t>
            </a:r>
            <a:r>
              <a:rPr lang="fi-FI" dirty="0" err="1"/>
              <a:t>Sicilien</a:t>
            </a:r>
            <a:r>
              <a:rPr lang="fi-FI" dirty="0"/>
              <a:t> (363537)</a:t>
            </a:r>
            <a:endParaRPr lang="sv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Grillo</a:t>
            </a:r>
            <a:r>
              <a:rPr lang="fi-FI" dirty="0"/>
              <a:t>, </a:t>
            </a:r>
            <a:r>
              <a:rPr lang="fi-FI" dirty="0" err="1"/>
              <a:t>Cataratto</a:t>
            </a:r>
            <a:r>
              <a:rPr lang="fi-FI" dirty="0"/>
              <a:t>, </a:t>
            </a:r>
            <a:r>
              <a:rPr lang="fi-FI" dirty="0" err="1"/>
              <a:t>Inzolia</a:t>
            </a:r>
            <a:endParaRPr lang="fi-FI" dirty="0"/>
          </a:p>
          <a:p>
            <a:r>
              <a:rPr lang="fi-FI" dirty="0" err="1"/>
              <a:t>Pris</a:t>
            </a:r>
            <a:r>
              <a:rPr lang="fi-FI" dirty="0"/>
              <a:t>: 26,56€</a:t>
            </a:r>
            <a:endParaRPr lang="sv-FI" dirty="0"/>
          </a:p>
          <a:p>
            <a:r>
              <a:rPr lang="fi-FI" dirty="0" err="1"/>
              <a:t>Alkohol</a:t>
            </a:r>
            <a:r>
              <a:rPr lang="fi-FI" dirty="0"/>
              <a:t> 18 %</a:t>
            </a:r>
          </a:p>
          <a:p>
            <a:r>
              <a:rPr lang="fi-FI" dirty="0" err="1"/>
              <a:t>Socker</a:t>
            </a:r>
            <a:r>
              <a:rPr lang="fi-FI" dirty="0"/>
              <a:t> 150 g/l</a:t>
            </a:r>
          </a:p>
          <a:p>
            <a:r>
              <a:rPr lang="fi-FI" dirty="0" err="1"/>
              <a:t>Syror</a:t>
            </a:r>
            <a:r>
              <a:rPr lang="fi-FI" dirty="0"/>
              <a:t> 4,5 g/l</a:t>
            </a:r>
          </a:p>
          <a:p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9C803-36E3-4B74-AACC-1D46E1D3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372215"/>
            <a:ext cx="1224136" cy="472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Historia (1/2)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Vinodlingar i Apulien redan  2000 </a:t>
            </a:r>
            <a:r>
              <a:rPr lang="sv-FI" dirty="0" err="1"/>
              <a:t>f.Kr</a:t>
            </a:r>
            <a:r>
              <a:rPr lang="sv-FI" dirty="0"/>
              <a:t>, </a:t>
            </a:r>
          </a:p>
          <a:p>
            <a:r>
              <a:rPr lang="sv-FI" dirty="0"/>
              <a:t>Fenicierna koloniserade </a:t>
            </a:r>
            <a:r>
              <a:rPr lang="sv-FI" dirty="0" err="1"/>
              <a:t>bla</a:t>
            </a:r>
            <a:r>
              <a:rPr lang="sv-FI" dirty="0"/>
              <a:t> Sicilien</a:t>
            </a:r>
          </a:p>
          <a:p>
            <a:r>
              <a:rPr lang="sv-FI" dirty="0"/>
              <a:t> Grekerna koloniserade </a:t>
            </a:r>
            <a:r>
              <a:rPr lang="sv-FI" dirty="0" err="1"/>
              <a:t>Syditalien</a:t>
            </a:r>
            <a:r>
              <a:rPr lang="sv-FI" dirty="0"/>
              <a:t> som döptes till </a:t>
            </a:r>
            <a:r>
              <a:rPr lang="sv-FI" dirty="0" err="1"/>
              <a:t>Oenetria</a:t>
            </a:r>
            <a:r>
              <a:rPr lang="sv-FI" dirty="0"/>
              <a:t> Vinlandet</a:t>
            </a:r>
          </a:p>
          <a:p>
            <a:r>
              <a:rPr lang="sv-FI" dirty="0"/>
              <a:t>Etruskerna började odla vilda </a:t>
            </a:r>
            <a:r>
              <a:rPr lang="sv-FI" dirty="0" err="1"/>
              <a:t>Vitis</a:t>
            </a:r>
            <a:r>
              <a:rPr lang="sv-FI" dirty="0"/>
              <a:t> </a:t>
            </a:r>
            <a:r>
              <a:rPr lang="sv-FI" dirty="0" err="1"/>
              <a:t>vinifera</a:t>
            </a:r>
            <a:r>
              <a:rPr lang="sv-FI" dirty="0"/>
              <a:t> sorter som var förfäder till </a:t>
            </a:r>
            <a:r>
              <a:rPr lang="sv-FI" dirty="0" err="1"/>
              <a:t>bla</a:t>
            </a:r>
            <a:r>
              <a:rPr lang="sv-FI" dirty="0"/>
              <a:t> </a:t>
            </a:r>
            <a:r>
              <a:rPr lang="sv-FI" dirty="0" err="1"/>
              <a:t>Sangiovese</a:t>
            </a:r>
            <a:r>
              <a:rPr lang="sv-FI" dirty="0"/>
              <a:t>, </a:t>
            </a:r>
            <a:r>
              <a:rPr lang="sv-FI" dirty="0" err="1"/>
              <a:t>Montepulciano</a:t>
            </a:r>
            <a:r>
              <a:rPr lang="sv-FI" dirty="0"/>
              <a:t>, </a:t>
            </a:r>
            <a:r>
              <a:rPr lang="sv-FI" dirty="0" err="1"/>
              <a:t>Lambrusco</a:t>
            </a:r>
            <a:r>
              <a:rPr lang="sv-FI" dirty="0"/>
              <a:t> och </a:t>
            </a:r>
            <a:r>
              <a:rPr lang="sv-FI" dirty="0" err="1"/>
              <a:t>Trebbiano</a:t>
            </a:r>
            <a:endParaRPr lang="sv-FI" dirty="0"/>
          </a:p>
          <a:p>
            <a:r>
              <a:rPr lang="sv-FI" dirty="0"/>
              <a:t>Romarriket utvecklade vinodlingen, </a:t>
            </a:r>
            <a:r>
              <a:rPr lang="sv-FI" dirty="0" err="1"/>
              <a:t>Falernumvinet</a:t>
            </a:r>
            <a:r>
              <a:rPr lang="sv-FI" dirty="0"/>
              <a:t> mycket känt</a:t>
            </a:r>
          </a:p>
          <a:p>
            <a:r>
              <a:rPr lang="sv-FI" dirty="0"/>
              <a:t>Under medeltiden i Klostren, vinet konsumerades främst lokalt.</a:t>
            </a:r>
          </a:p>
          <a:p>
            <a:r>
              <a:rPr lang="sv-FI" dirty="0"/>
              <a:t>Från ca 1000 tog handeln fart, vinexport , glasflaskor förekommer.</a:t>
            </a:r>
          </a:p>
        </p:txBody>
      </p:sp>
    </p:spTree>
    <p:extLst>
      <p:ext uri="{BB962C8B-B14F-4D97-AF65-F5344CB8AC3E}">
        <p14:creationId xmlns:p14="http://schemas.microsoft.com/office/powerpoint/2010/main" val="10358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45736D-072F-495E-A51F-1EA7DA9E9630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Historia (2/2)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1709 Europas strängaste vinter odlingar förstördes, härdigare sorter planterades</a:t>
            </a:r>
          </a:p>
          <a:p>
            <a:r>
              <a:rPr lang="sv-FI" dirty="0"/>
              <a:t>1700-talet världens första vinlag (1716) Toscana</a:t>
            </a:r>
          </a:p>
          <a:p>
            <a:r>
              <a:rPr lang="sv-FI" dirty="0"/>
              <a:t>1773 skapades Marsala (John Woodhouse) som ett substitut för Sherry</a:t>
            </a:r>
          </a:p>
          <a:p>
            <a:r>
              <a:rPr lang="sv-FI" dirty="0"/>
              <a:t>1800-</a:t>
            </a:r>
            <a:r>
              <a:rPr lang="sv-FI" dirty="0" err="1"/>
              <a:t>1900talet</a:t>
            </a:r>
            <a:r>
              <a:rPr lang="sv-FI" dirty="0"/>
              <a:t> höga skördeuttag bulkviner</a:t>
            </a:r>
          </a:p>
          <a:p>
            <a:r>
              <a:rPr lang="sv-FI" dirty="0"/>
              <a:t>Senare delen av 1800-talet vinlusen</a:t>
            </a:r>
          </a:p>
          <a:p>
            <a:r>
              <a:rPr lang="sv-FI" dirty="0"/>
              <a:t>1963 vinlag kvaliteten stiger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51132AB-9E0F-49EB-879D-EB56A5387001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9C2A4-91DD-4F93-87BA-1465BAB9AC0C}" type="datetime4">
              <a:rPr lang="en-GB"/>
              <a:pPr/>
              <a:t>21 January 2018</a:t>
            </a:fld>
            <a:endParaRPr lang="en-GB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Allmänt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Italien</a:t>
            </a:r>
            <a:r>
              <a:rPr lang="fi-FI" dirty="0"/>
              <a:t> </a:t>
            </a:r>
            <a:r>
              <a:rPr lang="fi-FI" dirty="0" err="1"/>
              <a:t>tillsammans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Frankrike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Spanien</a:t>
            </a:r>
            <a:r>
              <a:rPr lang="fi-FI" dirty="0"/>
              <a:t> </a:t>
            </a:r>
            <a:r>
              <a:rPr lang="fi-FI" dirty="0" err="1"/>
              <a:t>världens</a:t>
            </a:r>
            <a:r>
              <a:rPr lang="fi-FI" dirty="0"/>
              <a:t>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vinland</a:t>
            </a:r>
            <a:endParaRPr lang="fi-FI" dirty="0"/>
          </a:p>
          <a:p>
            <a:r>
              <a:rPr lang="fi-FI" dirty="0" err="1"/>
              <a:t>Störst</a:t>
            </a:r>
            <a:r>
              <a:rPr lang="fi-FI" dirty="0"/>
              <a:t> 2016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drygt</a:t>
            </a:r>
            <a:r>
              <a:rPr lang="fi-FI" dirty="0"/>
              <a:t> 50 </a:t>
            </a:r>
            <a:r>
              <a:rPr lang="fi-FI" dirty="0" err="1"/>
              <a:t>milj</a:t>
            </a:r>
            <a:r>
              <a:rPr lang="fi-FI" dirty="0"/>
              <a:t> hl</a:t>
            </a:r>
          </a:p>
          <a:p>
            <a:r>
              <a:rPr lang="fi-FI" dirty="0"/>
              <a:t>53% vita</a:t>
            </a:r>
          </a:p>
          <a:p>
            <a:r>
              <a:rPr lang="fi-FI" dirty="0" err="1"/>
              <a:t>Vinlagstiftning</a:t>
            </a:r>
            <a:r>
              <a:rPr lang="fi-FI" dirty="0"/>
              <a:t> 1963</a:t>
            </a:r>
          </a:p>
          <a:p>
            <a:r>
              <a:rPr lang="fi-FI" dirty="0" err="1"/>
              <a:t>DOCG</a:t>
            </a:r>
            <a:r>
              <a:rPr lang="fi-FI" dirty="0"/>
              <a:t> (73 st 2014)</a:t>
            </a:r>
          </a:p>
          <a:p>
            <a:r>
              <a:rPr lang="fi-FI" dirty="0"/>
              <a:t>DOC (333 st 2017)</a:t>
            </a:r>
          </a:p>
          <a:p>
            <a:r>
              <a:rPr lang="fi-FI" dirty="0" err="1"/>
              <a:t>IGT</a:t>
            </a:r>
            <a:r>
              <a:rPr lang="fi-FI" dirty="0"/>
              <a:t> (118 </a:t>
            </a:r>
            <a:r>
              <a:rPr lang="fi-FI" dirty="0" err="1"/>
              <a:t>vindistrikt</a:t>
            </a:r>
            <a:r>
              <a:rPr lang="fi-FI" dirty="0"/>
              <a:t>)</a:t>
            </a:r>
          </a:p>
          <a:p>
            <a:r>
              <a:rPr lang="fi-FI" dirty="0" err="1"/>
              <a:t>Vini</a:t>
            </a:r>
            <a:r>
              <a:rPr lang="fi-FI" dirty="0"/>
              <a:t>/ </a:t>
            </a:r>
            <a:r>
              <a:rPr lang="fi-FI" dirty="0" err="1"/>
              <a:t>Vini</a:t>
            </a:r>
            <a:r>
              <a:rPr lang="fi-FI" dirty="0"/>
              <a:t> </a:t>
            </a:r>
            <a:r>
              <a:rPr lang="fi-FI" dirty="0" err="1"/>
              <a:t>Varietale</a:t>
            </a:r>
            <a:r>
              <a:rPr lang="fi-FI" dirty="0"/>
              <a:t> – </a:t>
            </a:r>
            <a:r>
              <a:rPr lang="fi-FI" dirty="0" err="1"/>
              <a:t>Italienskt</a:t>
            </a:r>
            <a:r>
              <a:rPr lang="fi-FI" dirty="0"/>
              <a:t> </a:t>
            </a:r>
            <a:r>
              <a:rPr lang="fi-FI" dirty="0" err="1"/>
              <a:t>bordsvin</a:t>
            </a:r>
            <a:endParaRPr lang="fi-FI" dirty="0"/>
          </a:p>
          <a:p>
            <a:r>
              <a:rPr lang="fi-FI" dirty="0"/>
              <a:t>DOC/</a:t>
            </a:r>
            <a:r>
              <a:rPr lang="fi-FI" dirty="0" err="1"/>
              <a:t>DOCG</a:t>
            </a:r>
            <a:r>
              <a:rPr lang="fi-FI" dirty="0"/>
              <a:t> </a:t>
            </a:r>
            <a:r>
              <a:rPr lang="fi-FI" dirty="0" err="1"/>
              <a:t>viner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20%</a:t>
            </a:r>
            <a:endParaRPr lang="sv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Vinproduktion i </a:t>
            </a:r>
            <a:r>
              <a:rPr lang="sv-FI" dirty="0" err="1"/>
              <a:t>Syditalien</a:t>
            </a:r>
            <a:r>
              <a:rPr lang="sv-FI" dirty="0"/>
              <a:t> (1/4)</a:t>
            </a:r>
            <a:br>
              <a:rPr lang="sv-FI" dirty="0"/>
            </a:br>
            <a:endParaRPr lang="sv-FI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57659"/>
            <a:ext cx="8364859" cy="4519613"/>
          </a:xfrm>
        </p:spPr>
        <p:txBody>
          <a:bodyPr/>
          <a:lstStyle/>
          <a:p>
            <a:r>
              <a:rPr lang="fi-FI" dirty="0" err="1"/>
              <a:t>Syditalien</a:t>
            </a:r>
            <a:r>
              <a:rPr lang="fi-FI" dirty="0"/>
              <a:t> </a:t>
            </a:r>
            <a:r>
              <a:rPr lang="fi-FI" dirty="0" err="1"/>
              <a:t>fattigt</a:t>
            </a:r>
            <a:r>
              <a:rPr lang="fi-FI" dirty="0"/>
              <a:t> </a:t>
            </a:r>
            <a:r>
              <a:rPr lang="fi-FI" dirty="0" err="1"/>
              <a:t>område</a:t>
            </a:r>
            <a:r>
              <a:rPr lang="fi-FI" dirty="0"/>
              <a:t> , </a:t>
            </a:r>
            <a:r>
              <a:rPr lang="fi-FI" dirty="0" err="1"/>
              <a:t>traditionellt</a:t>
            </a:r>
            <a:r>
              <a:rPr lang="fi-FI" dirty="0"/>
              <a:t> </a:t>
            </a:r>
            <a:r>
              <a:rPr lang="fi-FI" dirty="0" err="1"/>
              <a:t>bulkviner</a:t>
            </a:r>
            <a:r>
              <a:rPr lang="fi-FI" dirty="0"/>
              <a:t> </a:t>
            </a:r>
            <a:r>
              <a:rPr lang="fi-FI" dirty="0" err="1"/>
              <a:t>pga</a:t>
            </a:r>
            <a:r>
              <a:rPr lang="fi-FI" dirty="0"/>
              <a:t> </a:t>
            </a:r>
            <a:r>
              <a:rPr lang="fi-FI" dirty="0" err="1"/>
              <a:t>brist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kapital</a:t>
            </a:r>
            <a:r>
              <a:rPr lang="fi-FI" dirty="0"/>
              <a:t> för </a:t>
            </a:r>
            <a:r>
              <a:rPr lang="fi-FI" dirty="0" err="1"/>
              <a:t>investeringar</a:t>
            </a:r>
            <a:r>
              <a:rPr lang="fi-FI" dirty="0"/>
              <a:t>.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senare</a:t>
            </a:r>
            <a:r>
              <a:rPr lang="fi-FI" dirty="0"/>
              <a:t> </a:t>
            </a:r>
            <a:r>
              <a:rPr lang="fi-FI" dirty="0" err="1"/>
              <a:t>år</a:t>
            </a:r>
            <a:r>
              <a:rPr lang="fi-FI" dirty="0"/>
              <a:t> </a:t>
            </a:r>
            <a:r>
              <a:rPr lang="fi-FI" dirty="0" err="1"/>
              <a:t>kvalitetssatsningar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CFE9A38-6AA4-4ECA-913D-316B53FBC035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3A0402-5957-49B2-BE58-1010D569B0CF}" type="datetime4">
              <a:rPr lang="en-GB"/>
              <a:pPr/>
              <a:t>21 January 2018</a:t>
            </a:fld>
            <a:endParaRPr lang="en-GB"/>
          </a:p>
        </p:txBody>
      </p:sp>
      <p:pic>
        <p:nvPicPr>
          <p:cNvPr id="7170" name="Picture 2" descr="http://larsvinsida.vininfo.nu/italien/bilder/puglia2.gif">
            <a:extLst>
              <a:ext uri="{FF2B5EF4-FFF2-40B4-BE49-F238E27FC236}">
                <a16:creationId xmlns:a16="http://schemas.microsoft.com/office/drawing/2014/main" id="{E8714DD7-A891-45D9-AFF0-D3142C9F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09" y="2348880"/>
            <a:ext cx="4006205" cy="36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490416F-C523-4609-A590-9C7FC1AF8D37}"/>
              </a:ext>
            </a:extLst>
          </p:cNvPr>
          <p:cNvSpPr txBox="1">
            <a:spLocks/>
          </p:cNvSpPr>
          <p:nvPr/>
        </p:nvSpPr>
        <p:spPr bwMode="auto">
          <a:xfrm>
            <a:off x="455613" y="2149747"/>
            <a:ext cx="3684339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363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5600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2000">
                <a:solidFill>
                  <a:schemeClr val="tx1"/>
                </a:solidFill>
                <a:latin typeface="+mn-lt"/>
              </a:defRPr>
            </a:lvl2pPr>
            <a:lvl3pPr marL="1081088" indent="-361950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441450" indent="-358775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4pPr>
            <a:lvl5pPr marL="1800225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257425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714625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171825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629025" indent="-357188" algn="l" rtl="0" fontAlgn="base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kern="0" dirty="0" err="1"/>
              <a:t>Apulien</a:t>
            </a:r>
            <a:r>
              <a:rPr lang="fi-FI" kern="0" dirty="0"/>
              <a:t> 8,8 </a:t>
            </a:r>
            <a:r>
              <a:rPr lang="fi-FI" kern="0" dirty="0" err="1"/>
              <a:t>Mhl</a:t>
            </a:r>
            <a:r>
              <a:rPr lang="fi-FI" kern="0" dirty="0"/>
              <a:t>, </a:t>
            </a:r>
            <a:r>
              <a:rPr lang="fi-FI" kern="0" dirty="0" err="1"/>
              <a:t>näststörst</a:t>
            </a:r>
            <a:r>
              <a:rPr lang="fi-FI" kern="0" dirty="0"/>
              <a:t> 2016 (1 </a:t>
            </a:r>
            <a:r>
              <a:rPr lang="fi-FI" kern="0" dirty="0" err="1"/>
              <a:t>DOCG</a:t>
            </a:r>
            <a:r>
              <a:rPr lang="fi-FI" kern="0" dirty="0"/>
              <a:t>, 26 DOC, 6 </a:t>
            </a:r>
            <a:r>
              <a:rPr lang="fi-FI" kern="0" dirty="0" err="1"/>
              <a:t>IGT</a:t>
            </a:r>
            <a:r>
              <a:rPr lang="fi-FI" kern="0" dirty="0"/>
              <a:t>). </a:t>
            </a:r>
            <a:r>
              <a:rPr lang="fi-FI" kern="0" dirty="0" err="1"/>
              <a:t>Mest</a:t>
            </a:r>
            <a:r>
              <a:rPr lang="fi-FI" kern="0" dirty="0"/>
              <a:t> </a:t>
            </a:r>
            <a:r>
              <a:rPr lang="fi-FI" kern="0" dirty="0" err="1"/>
              <a:t>känd</a:t>
            </a:r>
            <a:r>
              <a:rPr lang="fi-FI" kern="0" dirty="0"/>
              <a:t> </a:t>
            </a:r>
            <a:r>
              <a:rPr lang="fi-FI" kern="0" dirty="0" err="1"/>
              <a:t>Castel</a:t>
            </a:r>
            <a:r>
              <a:rPr lang="fi-FI" kern="0" dirty="0"/>
              <a:t> del Monte </a:t>
            </a:r>
            <a:r>
              <a:rPr lang="fi-FI" kern="0" dirty="0" err="1"/>
              <a:t>med</a:t>
            </a:r>
            <a:r>
              <a:rPr lang="fi-FI" kern="0" dirty="0"/>
              <a:t> Il </a:t>
            </a:r>
            <a:r>
              <a:rPr lang="fi-FI" kern="0" dirty="0" err="1"/>
              <a:t>Falcone</a:t>
            </a:r>
            <a:r>
              <a:rPr lang="fi-FI" kern="0" dirty="0"/>
              <a:t> </a:t>
            </a:r>
            <a:r>
              <a:rPr lang="fi-FI" kern="0" dirty="0" err="1"/>
              <a:t>som</a:t>
            </a:r>
            <a:r>
              <a:rPr lang="fi-FI" kern="0" dirty="0"/>
              <a:t> </a:t>
            </a:r>
            <a:r>
              <a:rPr lang="fi-FI" kern="0" dirty="0" err="1"/>
              <a:t>räknas</a:t>
            </a:r>
            <a:r>
              <a:rPr lang="fi-FI" kern="0" dirty="0"/>
              <a:t> </a:t>
            </a:r>
            <a:r>
              <a:rPr lang="fi-FI" kern="0" dirty="0" err="1"/>
              <a:t>bland</a:t>
            </a:r>
            <a:r>
              <a:rPr lang="fi-FI" kern="0" dirty="0"/>
              <a:t> </a:t>
            </a:r>
            <a:r>
              <a:rPr lang="fi-FI" kern="0" dirty="0" err="1"/>
              <a:t>Syditaliens</a:t>
            </a:r>
            <a:r>
              <a:rPr lang="fi-FI" kern="0" dirty="0"/>
              <a:t> </a:t>
            </a:r>
            <a:r>
              <a:rPr lang="fi-FI" kern="0" dirty="0" err="1"/>
              <a:t>bästa</a:t>
            </a:r>
            <a:r>
              <a:rPr lang="fi-FI" kern="0" dirty="0"/>
              <a:t> </a:t>
            </a:r>
            <a:r>
              <a:rPr lang="fi-FI" kern="0" dirty="0" err="1"/>
              <a:t>viner</a:t>
            </a:r>
            <a:r>
              <a:rPr lang="fi-FI" kern="0" dirty="0"/>
              <a:t>. </a:t>
            </a:r>
            <a:r>
              <a:rPr lang="fi-FI" kern="0" dirty="0" err="1"/>
              <a:t>Många</a:t>
            </a:r>
            <a:r>
              <a:rPr lang="fi-FI" kern="0" dirty="0"/>
              <a:t> </a:t>
            </a:r>
            <a:r>
              <a:rPr lang="fi-FI" kern="0" dirty="0" err="1"/>
              <a:t>bulkviner</a:t>
            </a:r>
            <a:r>
              <a:rPr lang="fi-FI" kern="0" dirty="0"/>
              <a:t> </a:t>
            </a:r>
            <a:r>
              <a:rPr lang="fi-FI" kern="0" dirty="0" err="1"/>
              <a:t>men</a:t>
            </a:r>
            <a:r>
              <a:rPr lang="fi-FI" kern="0" dirty="0"/>
              <a:t> </a:t>
            </a:r>
            <a:r>
              <a:rPr lang="fi-FI" kern="0" dirty="0" err="1"/>
              <a:t>kvalitetsvinerna</a:t>
            </a:r>
            <a:r>
              <a:rPr lang="fi-FI" kern="0" dirty="0"/>
              <a:t> </a:t>
            </a:r>
            <a:r>
              <a:rPr lang="fi-FI" kern="0" dirty="0" err="1"/>
              <a:t>ökar</a:t>
            </a:r>
            <a:r>
              <a:rPr lang="fi-FI" kern="0" dirty="0"/>
              <a:t>. </a:t>
            </a:r>
            <a:r>
              <a:rPr lang="fi-FI" kern="0" dirty="0" err="1"/>
              <a:t>Primitivo</a:t>
            </a:r>
            <a:r>
              <a:rPr lang="fi-FI" kern="0" dirty="0"/>
              <a:t> en </a:t>
            </a:r>
            <a:r>
              <a:rPr lang="fi-FI" kern="0" dirty="0" err="1"/>
              <a:t>druvsort</a:t>
            </a:r>
            <a:r>
              <a:rPr lang="fi-FI" kern="0" dirty="0"/>
              <a:t> </a:t>
            </a:r>
            <a:r>
              <a:rPr lang="fi-FI" kern="0" dirty="0" err="1"/>
              <a:t>på</a:t>
            </a:r>
            <a:r>
              <a:rPr lang="fi-FI" kern="0" dirty="0"/>
              <a:t> </a:t>
            </a:r>
            <a:r>
              <a:rPr lang="fi-FI" kern="0" dirty="0" err="1"/>
              <a:t>frammarsch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125434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6022-5B3C-4144-8E00-1ACDDA0F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Castel</a:t>
            </a:r>
            <a:r>
              <a:rPr lang="fi-FI" dirty="0"/>
              <a:t> del Monte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EEBE4-95DA-4BA2-8211-CF0455120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8BE4B-0AFB-48E6-9AD0-14121935F0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21 January 2018</a:t>
            </a:fld>
            <a:endParaRPr lang="en-GB"/>
          </a:p>
        </p:txBody>
      </p:sp>
      <p:pic>
        <p:nvPicPr>
          <p:cNvPr id="10242" name="Picture 2" descr="Kuvahaun tulos haulle castel del monte">
            <a:extLst>
              <a:ext uri="{FF2B5EF4-FFF2-40B4-BE49-F238E27FC236}">
                <a16:creationId xmlns:a16="http://schemas.microsoft.com/office/drawing/2014/main" id="{7DAC2484-0818-4DBB-8BEB-3B9BDF70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1412875"/>
            <a:ext cx="88582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7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Vinproduktion i </a:t>
            </a:r>
            <a:r>
              <a:rPr lang="sv-FI" dirty="0" err="1"/>
              <a:t>Syditalien</a:t>
            </a:r>
            <a:r>
              <a:rPr lang="sv-FI" dirty="0"/>
              <a:t> (2/4)</a:t>
            </a:r>
            <a:br>
              <a:rPr lang="sv-FI" dirty="0"/>
            </a:br>
            <a:endParaRPr lang="sv-FI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357659"/>
            <a:ext cx="3756347" cy="4519613"/>
          </a:xfrm>
        </p:spPr>
        <p:txBody>
          <a:bodyPr/>
          <a:lstStyle/>
          <a:p>
            <a:r>
              <a:rPr lang="fi-FI" dirty="0" err="1"/>
              <a:t>Sicilien</a:t>
            </a:r>
            <a:r>
              <a:rPr lang="fi-FI" dirty="0"/>
              <a:t> 5,3 </a:t>
            </a:r>
            <a:r>
              <a:rPr lang="fi-FI" dirty="0" err="1"/>
              <a:t>Mhl</a:t>
            </a:r>
            <a:r>
              <a:rPr lang="fi-FI" dirty="0"/>
              <a:t>, </a:t>
            </a:r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största</a:t>
            </a:r>
            <a:r>
              <a:rPr lang="fi-FI" dirty="0"/>
              <a:t> </a:t>
            </a:r>
            <a:r>
              <a:rPr lang="fi-FI" dirty="0" err="1"/>
              <a:t>vinregion</a:t>
            </a:r>
            <a:r>
              <a:rPr lang="fi-FI" dirty="0"/>
              <a:t> (2016), </a:t>
            </a:r>
            <a:r>
              <a:rPr lang="fi-FI" dirty="0" err="1"/>
              <a:t>huvudsakligen</a:t>
            </a:r>
            <a:r>
              <a:rPr lang="fi-FI" dirty="0"/>
              <a:t> </a:t>
            </a:r>
            <a:r>
              <a:rPr lang="fi-FI" dirty="0" err="1"/>
              <a:t>bulkviner</a:t>
            </a:r>
            <a:r>
              <a:rPr lang="fi-FI" dirty="0"/>
              <a:t> (1 </a:t>
            </a:r>
            <a:r>
              <a:rPr lang="fi-FI" dirty="0" err="1"/>
              <a:t>DOCG</a:t>
            </a:r>
            <a:r>
              <a:rPr lang="fi-FI" dirty="0"/>
              <a:t>, 22 DOC, 6 </a:t>
            </a:r>
            <a:r>
              <a:rPr lang="fi-FI" dirty="0" err="1"/>
              <a:t>IGT</a:t>
            </a:r>
            <a:r>
              <a:rPr lang="fi-FI" dirty="0"/>
              <a:t>) </a:t>
            </a: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kooperativ</a:t>
            </a:r>
            <a:r>
              <a:rPr lang="fi-FI" dirty="0"/>
              <a:t> </a:t>
            </a:r>
            <a:r>
              <a:rPr lang="fi-FI" dirty="0" err="1"/>
              <a:t>numera</a:t>
            </a:r>
            <a:r>
              <a:rPr lang="fi-FI" dirty="0"/>
              <a:t> </a:t>
            </a:r>
            <a:r>
              <a:rPr lang="fi-FI" dirty="0" err="1"/>
              <a:t>kvalitetssatsningar</a:t>
            </a:r>
            <a:r>
              <a:rPr lang="fi-FI" dirty="0"/>
              <a:t>, Marsala </a:t>
            </a:r>
            <a:r>
              <a:rPr lang="fi-FI" dirty="0" err="1"/>
              <a:t>känt</a:t>
            </a:r>
            <a:r>
              <a:rPr lang="fi-FI" dirty="0"/>
              <a:t> </a:t>
            </a:r>
            <a:r>
              <a:rPr lang="fi-FI" dirty="0" err="1"/>
              <a:t>starkvin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CFE9A38-6AA4-4ECA-913D-316B53FBC035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3A0402-5957-49B2-BE58-1010D569B0CF}" type="datetime4">
              <a:rPr lang="en-GB"/>
              <a:pPr/>
              <a:t>21 January 2018</a:t>
            </a:fld>
            <a:endParaRPr lang="en-GB"/>
          </a:p>
        </p:txBody>
      </p:sp>
      <p:pic>
        <p:nvPicPr>
          <p:cNvPr id="6146" name="Picture 2" descr="http://larsvinsida.vininfo.nu/italien/bilder/sicilien3.gif">
            <a:extLst>
              <a:ext uri="{FF2B5EF4-FFF2-40B4-BE49-F238E27FC236}">
                <a16:creationId xmlns:a16="http://schemas.microsoft.com/office/drawing/2014/main" id="{C7042D81-BCAB-46C4-AE85-00AEE83F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3561"/>
            <a:ext cx="4419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6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1D37-7076-4ED1-892C-49AB803A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Marsalaviner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C16E8-6472-4F0E-BF8F-D647E741A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D53C1497-62FC-47AF-8C7E-F0B80E52F05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7B358-1D76-419F-A007-1272FB1B3B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68CCBB-6189-45D5-8717-B3EBF0E42A73}" type="datetime4">
              <a:rPr lang="en-GB" smtClean="0"/>
              <a:pPr/>
              <a:t>21 January 2018</a:t>
            </a:fld>
            <a:endParaRPr lang="en-GB"/>
          </a:p>
        </p:txBody>
      </p:sp>
      <p:pic>
        <p:nvPicPr>
          <p:cNvPr id="11266" name="Picture 2" descr="Kuvahaun tulos haulle marsala">
            <a:extLst>
              <a:ext uri="{FF2B5EF4-FFF2-40B4-BE49-F238E27FC236}">
                <a16:creationId xmlns:a16="http://schemas.microsoft.com/office/drawing/2014/main" id="{CD6E4757-0A0C-41CC-85B3-26D736C5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2875"/>
            <a:ext cx="6696744" cy="47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7193"/>
      </p:ext>
    </p:extLst>
  </p:cSld>
  <p:clrMapOvr>
    <a:masterClrMapping/>
  </p:clrMapOvr>
</p:sld>
</file>

<file path=ppt/theme/theme1.xml><?xml version="1.0" encoding="utf-8"?>
<a:theme xmlns:a="http://schemas.openxmlformats.org/drawingml/2006/main" name="TAS Proposal_All_Template">
  <a:themeElements>
    <a:clrScheme name="TAS Proposal_All_Template 3">
      <a:dk1>
        <a:srgbClr val="000000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AS Proposal_All_Template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lnDef>
  </a:objectDefaults>
  <a:extraClrSchemeLst>
    <a:extraClrScheme>
      <a:clrScheme name="TAS Proposal_All_Templat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2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0081AE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3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 Proposal_All_Template</Template>
  <TotalTime>1458</TotalTime>
  <Words>2794</Words>
  <Application>Microsoft Office PowerPoint</Application>
  <PresentationFormat>On-screen Show (4:3)</PresentationFormat>
  <Paragraphs>302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EYInterstate</vt:lpstr>
      <vt:lpstr>EYInterstate Light</vt:lpstr>
      <vt:lpstr>TAS Proposal_All_Template</vt:lpstr>
      <vt:lpstr>Viner från Syditalien</vt:lpstr>
      <vt:lpstr>Italiens vinområden</vt:lpstr>
      <vt:lpstr>Historia (1/2)</vt:lpstr>
      <vt:lpstr>Historia (2/2)</vt:lpstr>
      <vt:lpstr>Allmänt</vt:lpstr>
      <vt:lpstr>Vinproduktion i Syditalien (1/4) </vt:lpstr>
      <vt:lpstr>Castel del Monte</vt:lpstr>
      <vt:lpstr>Vinproduktion i Syditalien (2/4) </vt:lpstr>
      <vt:lpstr>Marsalaviner</vt:lpstr>
      <vt:lpstr>Vinproduktion i Syditalien (3/4) </vt:lpstr>
      <vt:lpstr>Vinproduktion i Syditalien (4/4) </vt:lpstr>
      <vt:lpstr>Taurasivy</vt:lpstr>
      <vt:lpstr>Druvor (1/2)</vt:lpstr>
      <vt:lpstr>Druvor (2/2)</vt:lpstr>
      <vt:lpstr>Kvällens viner</vt:lpstr>
      <vt:lpstr>PowerPoint Presentation</vt:lpstr>
      <vt:lpstr>Viner nr 1: Tenuta Ulisse Pecorino 2016 (956957)</vt:lpstr>
      <vt:lpstr>Viner nr 2: Santa Tresa Organic Frappato 2016 (498557)</vt:lpstr>
      <vt:lpstr>Viner nr 3: Ca Marrone Gran Marrone Appassimento organic Apulien Primitivo 2015 (941047)</vt:lpstr>
      <vt:lpstr>Viner nr 4: Il Falcone Riserva 2010, DOC Castel Del Monte (919357)</vt:lpstr>
      <vt:lpstr>Viner nr 5: Bordodangelo Taurasi Riserva 2010, Campania, Aglianico (422937)</vt:lpstr>
      <vt:lpstr>Viner nr 6: Pellegrino Marsala Superiore Riserva Oro, DOC Marsala, Sicilien (363537)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Company</dc:title>
  <dc:creator>YourNameHere</dc:creator>
  <cp:lastModifiedBy>Robert Berglund</cp:lastModifiedBy>
  <cp:revision>28</cp:revision>
  <cp:lastPrinted>2008-02-15T07:40:45Z</cp:lastPrinted>
  <dcterms:created xsi:type="dcterms:W3CDTF">2009-02-23T15:42:15Z</dcterms:created>
  <dcterms:modified xsi:type="dcterms:W3CDTF">2018-01-21T20:20:43Z</dcterms:modified>
</cp:coreProperties>
</file>