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75" r:id="rId4"/>
    <p:sldId id="274" r:id="rId5"/>
    <p:sldId id="270" r:id="rId6"/>
    <p:sldId id="257" r:id="rId7"/>
    <p:sldId id="264" r:id="rId8"/>
    <p:sldId id="261" r:id="rId9"/>
    <p:sldId id="271" r:id="rId10"/>
    <p:sldId id="272" r:id="rId11"/>
    <p:sldId id="262" r:id="rId12"/>
    <p:sldId id="260" r:id="rId13"/>
    <p:sldId id="258" r:id="rId14"/>
    <p:sldId id="265" r:id="rId15"/>
    <p:sldId id="266" r:id="rId16"/>
    <p:sldId id="267" r:id="rId17"/>
    <p:sldId id="276" r:id="rId18"/>
    <p:sldId id="273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B8ABF8-30D8-4BF6-ADE2-EFEEB25C1EFB}">
          <p14:sldIdLst>
            <p14:sldId id="256"/>
            <p14:sldId id="269"/>
            <p14:sldId id="275"/>
            <p14:sldId id="274"/>
            <p14:sldId id="270"/>
            <p14:sldId id="257"/>
            <p14:sldId id="264"/>
            <p14:sldId id="261"/>
            <p14:sldId id="271"/>
            <p14:sldId id="272"/>
            <p14:sldId id="262"/>
          </p14:sldIdLst>
        </p14:section>
        <p14:section name="Untitled Section" id="{5BEF9273-9893-4B5F-9797-D274BDD64F83}">
          <p14:sldIdLst>
            <p14:sldId id="260"/>
            <p14:sldId id="258"/>
            <p14:sldId id="265"/>
            <p14:sldId id="266"/>
            <p14:sldId id="267"/>
            <p14:sldId id="27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6" d="100"/>
          <a:sy n="86" d="100"/>
        </p:scale>
        <p:origin x="8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03CCA-D6E3-450A-8B9E-0BF14C32F21E}" type="datetimeFigureOut">
              <a:rPr lang="fi-FI" smtClean="0"/>
              <a:t>21.4.2017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64D1-E43A-42EE-AB47-F063E900BF7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5406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2804-E8F1-4DBB-8D9D-72CF45885292}" type="datetimeFigureOut">
              <a:rPr lang="fi-FI" smtClean="0"/>
              <a:t>21.4.2017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92E2-1A94-4798-B427-5C2A318963F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39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292E2-1A94-4798-B427-5C2A318963F3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713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76188C-1D88-459D-AF00-5764B1A82579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7DB-54C3-4FBF-A7A6-B32EAEA1EC15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A3BA-9FE0-44E2-9403-84A2D4EFDA0F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63BB-FA26-4763-8620-82160A2BA77A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2DF7-8B67-4D69-BE4C-6C3FA32FA7A0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EEA-4162-47E9-82BA-19C0E1D7ACEE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E859-5E20-41C6-98A7-97C4F558F008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4091-E0FE-44CC-8C04-98084782669F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E654-03DA-465A-918C-45803F5569CB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E4DADA5-F7AE-453D-ADEC-E9F26076B6BB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D55822-E9BC-4E39-887B-CBC08E51EBA6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B249C8-4642-4AAA-904F-F077634DA5DE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53582"/>
            <a:ext cx="7056784" cy="46599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445225"/>
            <a:ext cx="4824536" cy="1296143"/>
          </a:xfrm>
        </p:spPr>
        <p:txBody>
          <a:bodyPr>
            <a:normAutofit/>
          </a:bodyPr>
          <a:lstStyle/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Vinprovning 21.4.2017</a:t>
            </a:r>
          </a:p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Handelsgillet </a:t>
            </a: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Helsingfors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983223"/>
            <a:ext cx="4608512" cy="1100335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>
                <a:solidFill>
                  <a:schemeClr val="accent1"/>
                </a:solidFill>
              </a:rPr>
              <a:t/>
            </a:r>
            <a:br>
              <a:rPr lang="fi-FI" dirty="0" smtClean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</a:rPr>
              <a:t/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 smtClean="0">
                <a:solidFill>
                  <a:schemeClr val="accent5"/>
                </a:solidFill>
              </a:rPr>
              <a:t>Södra </a:t>
            </a:r>
            <a:r>
              <a:rPr lang="fi-FI" dirty="0" smtClean="0">
                <a:solidFill>
                  <a:schemeClr val="accent5"/>
                </a:solidFill>
              </a:rPr>
              <a:t>Frankrike</a:t>
            </a:r>
            <a:endParaRPr lang="fi-F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10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Languedoc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arte_fito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5400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346395"/>
              </p:ext>
            </p:extLst>
          </p:nvPr>
        </p:nvGraphicFramePr>
        <p:xfrm>
          <a:off x="1187624" y="1995417"/>
          <a:ext cx="5256584" cy="4389120"/>
        </p:xfrm>
        <a:graphic>
          <a:graphicData uri="http://schemas.openxmlformats.org/drawingml/2006/table">
            <a:tbl>
              <a:tblPr/>
              <a:tblGrid>
                <a:gridCol w="502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894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13,5%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fi-FI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Fitou,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Languedoc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fi-FI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Druvor; Syrah, Grenache och Carignan.</a:t>
                      </a:r>
                      <a:r>
                        <a:rPr lang="fi-FI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Stockarna är gamla, de flesta över 50 år.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fi-FI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Aromatisk doft av jordgubbe, hallon och sv.vinbär med inslag av vanilj och en aning rökt ek. Väl balanserat, harmoniskt med fin struktur. Mogna tanniner och lång ekmättad eftersmak.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Lagrat 12 månader på ekfat.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fi-FI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Andra vin till Château des Erles.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11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5400600" cy="1143000"/>
          </a:xfrm>
        </p:spPr>
        <p:txBody>
          <a:bodyPr>
            <a:noAutofit/>
          </a:bodyPr>
          <a:lstStyle/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Cuvée des Ardoises Château des Erles 2013</a:t>
            </a:r>
            <a:endParaRPr lang="fi-F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37884"/>
              </p:ext>
            </p:extLst>
          </p:nvPr>
        </p:nvGraphicFramePr>
        <p:xfrm>
          <a:off x="899592" y="5085184"/>
          <a:ext cx="5832648" cy="1234440"/>
        </p:xfrm>
        <a:graphic>
          <a:graphicData uri="http://schemas.openxmlformats.org/drawingml/2006/table">
            <a:tbl>
              <a:tblPr/>
              <a:tblGrid>
                <a:gridCol w="291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30591"/>
              </p:ext>
            </p:extLst>
          </p:nvPr>
        </p:nvGraphicFramePr>
        <p:xfrm>
          <a:off x="1042988" y="4996863"/>
          <a:ext cx="1368772" cy="1463040"/>
        </p:xfrm>
        <a:graphic>
          <a:graphicData uri="http://schemas.openxmlformats.org/drawingml/2006/table">
            <a:tbl>
              <a:tblPr/>
              <a:tblGrid>
                <a:gridCol w="684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096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96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96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96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32656"/>
            <a:ext cx="2520280" cy="59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12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Gérard Bertrand La Combe du Roi 2014</a:t>
            </a:r>
            <a:b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Les Vignes Centennaire</a:t>
            </a:r>
            <a:endParaRPr lang="fi-F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809"/>
            <a:ext cx="6120680" cy="3888432"/>
          </a:xfrm>
        </p:spPr>
        <p:txBody>
          <a:bodyPr>
            <a:normAutofit/>
          </a:bodyPr>
          <a:lstStyle/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Grenache, som kommer från mer än 100 år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gamla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stockar</a:t>
            </a:r>
          </a:p>
          <a:p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14,5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 Côte de Roussillon Village,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Languedoc-Roussillon</a:t>
            </a:r>
          </a:p>
          <a:p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Firman Gérard Bertrand tillverkar mer än 50 olika viner och har uppmärksammats mycket internationellt.</a:t>
            </a:r>
          </a:p>
          <a:p>
            <a:endParaRPr lang="fi-FI" sz="1400" dirty="0" smtClean="0"/>
          </a:p>
          <a:p>
            <a:endParaRPr lang="fi-FI" sz="1400" dirty="0" smtClean="0"/>
          </a:p>
          <a:p>
            <a:endParaRPr lang="fi-FI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26" y="1052736"/>
            <a:ext cx="130159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13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Domaine Gérard Bertrand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89058"/>
              </p:ext>
            </p:extLst>
          </p:nvPr>
        </p:nvGraphicFramePr>
        <p:xfrm>
          <a:off x="1043608" y="4933470"/>
          <a:ext cx="7344816" cy="1645920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Oenologer anordnar ’Les Vinialies’, fick G.Bertrand i </a:t>
                      </a:r>
                      <a:r>
                        <a:rPr lang="fi-FI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</a:t>
                      </a: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medaljer,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varav 3 guld.</a:t>
                      </a:r>
                      <a:endParaRPr lang="fi-FI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 årliga tävlingen som </a:t>
                      </a: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Frankrikes</a:t>
                      </a:r>
                      <a:endParaRPr lang="fi-FI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7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7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87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2017 Vinalies Nationales result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4536504" cy="27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14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32848" cy="144016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Château Montus 2011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6" y="2820708"/>
            <a:ext cx="417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 </a:t>
            </a:r>
            <a:endParaRPr lang="fi-FI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124744"/>
            <a:ext cx="1674440" cy="528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5122" name="Picture 2" descr="https://cdn.alko.fi/ProductImages/Scaled/909647/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4705"/>
            <a:ext cx="1599388" cy="56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6" y="1774990"/>
            <a:ext cx="60486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 alkohol</a:t>
            </a:r>
            <a:r>
              <a:rPr lang="sv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Höga tanniner, toner av mörka körsbär och björnbär.</a:t>
            </a:r>
            <a:r>
              <a:rPr lang="sv-FI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Inslag av svartpeppar och mörk choklad. Ekig och mycket generös med lång eftersmak</a:t>
            </a:r>
            <a:r>
              <a:rPr lang="sv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8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858" y="3561230"/>
            <a:ext cx="432283" cy="3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5976" y="6381328"/>
            <a:ext cx="2350681" cy="365125"/>
          </a:xfrm>
        </p:spPr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15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1"/>
            <a:ext cx="7725544" cy="661533"/>
          </a:xfrm>
        </p:spPr>
        <p:txBody>
          <a:bodyPr>
            <a:normAutofit fontScale="90000"/>
          </a:bodyPr>
          <a:lstStyle/>
          <a:p>
            <a:r>
              <a:rPr lang="fi-F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Tannat</a:t>
            </a:r>
            <a:endParaRPr lang="fi-F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0324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3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2805"/>
            <a:ext cx="7096752" cy="545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16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1"/>
            <a:ext cx="7024744" cy="854968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Madiran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17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5841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69269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Vidal Fleury Muscat de Beaumes de Venice 2010</a:t>
            </a:r>
            <a:endParaRPr lang="fi-F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276872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AC Muscats de Beaumes-de Venice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Muscat á petits grains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 alko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Söt, hög syra, lichikaraktär, blommig med toner av vit persika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14,98€ / 0,375 l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63688"/>
            <a:ext cx="6120680" cy="38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18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408712" cy="1143000"/>
          </a:xfrm>
        </p:spPr>
        <p:txBody>
          <a:bodyPr/>
          <a:lstStyle/>
          <a:p>
            <a:pPr algn="ctr"/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Tack</a:t>
            </a:r>
            <a:r>
              <a:rPr lang="fi-FI" b="1" dirty="0" smtClean="0"/>
              <a:t>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296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7675" y="6403499"/>
            <a:ext cx="2350681" cy="365125"/>
          </a:xfrm>
        </p:spPr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2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6357888" cy="706437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Franska Vindistrikt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map south france"/>
          <p:cNvSpPr>
            <a:spLocks noChangeAspect="1" noChangeArrowheads="1"/>
          </p:cNvSpPr>
          <p:nvPr/>
        </p:nvSpPr>
        <p:spPr bwMode="auto">
          <a:xfrm>
            <a:off x="155575" y="-411163"/>
            <a:ext cx="1314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4" name="AutoShape 4" descr="Image result for map south france"/>
          <p:cNvSpPr>
            <a:spLocks noChangeAspect="1" noChangeArrowheads="1"/>
          </p:cNvSpPr>
          <p:nvPr/>
        </p:nvSpPr>
        <p:spPr bwMode="auto">
          <a:xfrm>
            <a:off x="307975" y="-258763"/>
            <a:ext cx="1314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7" name="AutoShape 6" descr="Image result for map south france"/>
          <p:cNvSpPr>
            <a:spLocks noChangeAspect="1" noChangeArrowheads="1"/>
          </p:cNvSpPr>
          <p:nvPr/>
        </p:nvSpPr>
        <p:spPr bwMode="auto">
          <a:xfrm>
            <a:off x="155575" y="-2484438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8" name="AutoShape 8" descr="Image result for map south france"/>
          <p:cNvSpPr>
            <a:spLocks noChangeAspect="1" noChangeArrowheads="1"/>
          </p:cNvSpPr>
          <p:nvPr/>
        </p:nvSpPr>
        <p:spPr bwMode="auto">
          <a:xfrm>
            <a:off x="-1188640" y="2060848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9" name="AutoShape 10" descr="Image result for map south france"/>
          <p:cNvSpPr>
            <a:spLocks noChangeAspect="1" noChangeArrowheads="1"/>
          </p:cNvSpPr>
          <p:nvPr/>
        </p:nvSpPr>
        <p:spPr bwMode="auto">
          <a:xfrm>
            <a:off x="-874648" y="2070964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1036" name="Picture 12" descr="https://upload.wikimedia.org/wikipedia/commons/thumb/7/73/Viticulture_France.svg/2000px-Viticulture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01" y="1107181"/>
            <a:ext cx="6467142" cy="52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83955" y="6189894"/>
            <a:ext cx="2059048" cy="536392"/>
          </a:xfrm>
        </p:spPr>
        <p:txBody>
          <a:bodyPr/>
          <a:lstStyle/>
          <a:p>
            <a:r>
              <a:rPr lang="fi-FI" dirty="0" smtClean="0"/>
              <a:t>Kim </a:t>
            </a:r>
            <a:fld id="{14B91EA4-1213-4DBB-9100-898BCF7376A9}" type="datetime1">
              <a:rPr lang="fi-FI" smtClean="0"/>
              <a:t>21.4.2017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3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02" y="980728"/>
            <a:ext cx="776506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822" y="2276872"/>
            <a:ext cx="5248894" cy="388843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Chapoutier Les Tanneurs 2015</a:t>
            </a:r>
          </a:p>
          <a:p>
            <a:pPr marL="6858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Dom. du Vieux Lazaret Ch.- 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Neuf-du-Pape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Blanc 2014</a:t>
            </a: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Ch. D’Aqueria Tavel Rosé 2015 </a:t>
            </a:r>
          </a:p>
          <a:p>
            <a:pPr marL="6858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Cuvée des Ardoises 2011</a:t>
            </a:r>
          </a:p>
          <a:p>
            <a:pPr marL="6858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La Combe du Roy 2013</a:t>
            </a:r>
          </a:p>
          <a:p>
            <a:pPr marL="6858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Ch. Montus, Madiran 2011</a:t>
            </a:r>
            <a:b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4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4536504" cy="1296145"/>
          </a:xfrm>
        </p:spPr>
        <p:txBody>
          <a:bodyPr/>
          <a:lstStyle/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Kvällens viner</a:t>
            </a: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http://www.campingmaderno.se/files/Image/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1" y="1556792"/>
            <a:ext cx="40324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3" y="6309320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Kim 21.4.2017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53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5</a:t>
            </a:fld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2776"/>
            <a:ext cx="8013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874"/>
            <a:ext cx="6777317" cy="2088232"/>
          </a:xfrm>
        </p:spPr>
        <p:txBody>
          <a:bodyPr>
            <a:normAutofit/>
          </a:bodyPr>
          <a:lstStyle/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6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24" y="374827"/>
            <a:ext cx="6768752" cy="1301006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M.Chapoutier Les Tanneurs 2015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1680" y="2581674"/>
            <a:ext cx="6777317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04392" y="2581674"/>
            <a:ext cx="6777317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0199"/>
              </p:ext>
            </p:extLst>
          </p:nvPr>
        </p:nvGraphicFramePr>
        <p:xfrm>
          <a:off x="609467" y="1675833"/>
          <a:ext cx="4551333" cy="5943600"/>
        </p:xfrm>
        <a:graphic>
          <a:graphicData uri="http://schemas.openxmlformats.org/drawingml/2006/table">
            <a:tbl>
              <a:tblPr/>
              <a:tblGrid>
                <a:gridCol w="412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9697"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A.C. Saint-Péray, Ardéche, Rhône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Vinet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mognar </a:t>
                      </a:r>
                      <a:r>
                        <a:rPr lang="fi-FI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 jästfällning </a:t>
                      </a:r>
                      <a:r>
                        <a:rPr lang="fi-FI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regelbunden omrörning. Vinerna från ståltank </a:t>
                      </a:r>
                      <a:r>
                        <a:rPr lang="fi-FI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fat blandas just för buteljering.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i-FI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Färgen </a:t>
                      </a:r>
                      <a:r>
                        <a:rPr lang="fi-FI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är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klar </a:t>
                      </a:r>
                      <a:r>
                        <a:rPr lang="fi-FI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bleka gröna toner.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*Doften är fräsch och där finns toner av gröna äpplen, vita blommor,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honung och milt rostad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ek.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Vinet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är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elegant,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medelfylligt med en fin syra och örtig mineralkaraktär.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Passar till sommarens kycklingsallad, grillad lax och smörstekt gös.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fi-FI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Druva</a:t>
                      </a: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fi-FI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Marsanne100%. Druvorna pressas hela och jäser delvis i ståltankar, delvis på ekfat. </a:t>
                      </a: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7">
                <a:tc gridSpan="2"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07">
                <a:tc gridSpan="2"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 flipH="1">
            <a:off x="6588227" y="1844825"/>
            <a:ext cx="1393482" cy="425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173791" y="4767591"/>
            <a:ext cx="3182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5" y="404664"/>
            <a:ext cx="1569099" cy="60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28800"/>
            <a:ext cx="5976664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AOC Chateauneuf-du-Pape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Druvor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Bourboulenc, Clairette,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renache Blanc och Roussanne.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Druvorna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pressas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jäses separat. Musten får vila i 4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månader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 sin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jästfällning (sur lie). Man utsätter inte vinet för malolaktisk jäsning. Roussanne musten vinifieras och mognar separat på ekfat före slutlig blandning innan buteljering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Doftar vita blommor, pärsika och citron med en antydan av 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Fylligt, mustigt och kraftfullt med en mycket lång eftersmak.</a:t>
            </a:r>
          </a:p>
          <a:p>
            <a:pPr marL="109728" indent="0">
              <a:buNone/>
            </a:pP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7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Domaine du Vieux Lazaret, Châteauneuf-du-Pape Blanc 2015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59127"/>
              </p:ext>
            </p:extLst>
          </p:nvPr>
        </p:nvGraphicFramePr>
        <p:xfrm>
          <a:off x="971600" y="3861048"/>
          <a:ext cx="4752528" cy="1737360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092280" y="1481329"/>
            <a:ext cx="1554992" cy="513463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32" name="Picture 8" descr="https://cdn.alko.fi/ProductImages/Scaled/919487/z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64" y="1417638"/>
            <a:ext cx="1584176" cy="51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lko.fi/ProductImages/Scaled/487637/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33" y="764704"/>
            <a:ext cx="1554480" cy="60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8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33" y="518593"/>
            <a:ext cx="7384784" cy="936104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Château d’Aqueria Tavel Rosé 2016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045388"/>
            <a:ext cx="5554960" cy="4117278"/>
          </a:xfrm>
        </p:spPr>
        <p:txBody>
          <a:bodyPr>
            <a:normAutofit/>
          </a:bodyPr>
          <a:lstStyle/>
          <a:p>
            <a:r>
              <a:rPr lang="fi-FI" sz="1400" dirty="0" smtClean="0"/>
              <a:t>AC Tavel, södra Rhônedalen</a:t>
            </a:r>
          </a:p>
          <a:p>
            <a:r>
              <a:rPr lang="fi-FI" sz="1400" dirty="0" smtClean="0"/>
              <a:t>Druvor; Grenache, Cinsault, Syrah, Clairette, Mourvèdre, Bourboulenc och Piquepol.</a:t>
            </a:r>
          </a:p>
          <a:p>
            <a:r>
              <a:rPr lang="fi-FI" sz="1400" dirty="0" smtClean="0"/>
              <a:t>Druvorna plockas och kyls innan pressning</a:t>
            </a:r>
            <a:r>
              <a:rPr lang="fi-FI" sz="1400" dirty="0"/>
              <a:t> </a:t>
            </a:r>
            <a:r>
              <a:rPr lang="fi-FI" sz="1400" dirty="0" smtClean="0"/>
              <a:t>för att bevara aromer</a:t>
            </a:r>
            <a:r>
              <a:rPr lang="fi-FI" sz="1400" dirty="0"/>
              <a:t>.</a:t>
            </a:r>
            <a:r>
              <a:rPr lang="fi-FI" sz="1400" dirty="0" smtClean="0"/>
              <a:t> Efter pressning druvorna ligga med skalkontakt 24 timmar</a:t>
            </a:r>
            <a:r>
              <a:rPr lang="fi-FI" sz="1400" dirty="0"/>
              <a:t> </a:t>
            </a:r>
            <a:r>
              <a:rPr lang="fi-FI" sz="1400" dirty="0" smtClean="0"/>
              <a:t>så att lämplig färg uppnås. Jäsningen sker i en kontrollerad temperatur av 17-18 grader. Därefter får vinet vila i ståltankar i 6 månader.</a:t>
            </a:r>
          </a:p>
          <a:p>
            <a:r>
              <a:rPr lang="fi-FI" sz="1400" dirty="0" smtClean="0"/>
              <a:t>Vackert laxrosa med en doft av jordgubssylt och vit persika. Torrt, fylligt med hög syra och fyllighet. Fräsch, lång eftersmak.</a:t>
            </a:r>
          </a:p>
          <a:p>
            <a:r>
              <a:rPr lang="fi-FI" sz="1400" dirty="0" smtClean="0"/>
              <a:t>Passar väl till Bouillabaisse, Paella och Getost! 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62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7193"/>
            <a:ext cx="5976664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21.4.2017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9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32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Provence</a:t>
            </a:r>
            <a:endParaRPr lang="fi-FI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4377</TotalTime>
  <Words>568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  Södra Frankrike</vt:lpstr>
      <vt:lpstr>Franska Vindistrikt</vt:lpstr>
      <vt:lpstr>PowerPoint Presentation</vt:lpstr>
      <vt:lpstr>Kvällens viner</vt:lpstr>
      <vt:lpstr>PowerPoint Presentation</vt:lpstr>
      <vt:lpstr>M.Chapoutier Les Tanneurs 2015</vt:lpstr>
      <vt:lpstr>Domaine du Vieux Lazaret, Châteauneuf-du-Pape Blanc 2015</vt:lpstr>
      <vt:lpstr>Château d’Aqueria Tavel Rosé 2016</vt:lpstr>
      <vt:lpstr> Provence</vt:lpstr>
      <vt:lpstr>Languedoc</vt:lpstr>
      <vt:lpstr>Cuvée des Ardoises Château des Erles 2013</vt:lpstr>
      <vt:lpstr>Gérard Bertrand La Combe du Roi 2014 Les Vignes Centennaire</vt:lpstr>
      <vt:lpstr>Domaine Gérard Bertrand</vt:lpstr>
      <vt:lpstr>Château Montus 2011</vt:lpstr>
      <vt:lpstr>Tannat</vt:lpstr>
      <vt:lpstr>Madiran</vt:lpstr>
      <vt:lpstr>PowerPoint Presentation</vt:lpstr>
      <vt:lpstr>Tack!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Provence</dc:title>
  <dc:creator>Helander-Björkwall Pirjo</dc:creator>
  <cp:lastModifiedBy>Helander-Björkwall Pirjo</cp:lastModifiedBy>
  <cp:revision>165</cp:revision>
  <dcterms:created xsi:type="dcterms:W3CDTF">2014-04-09T07:23:50Z</dcterms:created>
  <dcterms:modified xsi:type="dcterms:W3CDTF">2017-04-21T05:41:24Z</dcterms:modified>
</cp:coreProperties>
</file>