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8"/>
  </p:notesMasterIdLst>
  <p:sldIdLst>
    <p:sldId id="256" r:id="rId2"/>
    <p:sldId id="275" r:id="rId3"/>
    <p:sldId id="274" r:id="rId4"/>
    <p:sldId id="257" r:id="rId5"/>
    <p:sldId id="281" r:id="rId6"/>
    <p:sldId id="264" r:id="rId7"/>
    <p:sldId id="282" r:id="rId8"/>
    <p:sldId id="262" r:id="rId9"/>
    <p:sldId id="276" r:id="rId10"/>
    <p:sldId id="265" r:id="rId11"/>
    <p:sldId id="279" r:id="rId12"/>
    <p:sldId id="259" r:id="rId13"/>
    <p:sldId id="277" r:id="rId14"/>
    <p:sldId id="280" r:id="rId15"/>
    <p:sldId id="268" r:id="rId16"/>
    <p:sldId id="273" r:id="rId1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F2804-E8F1-4DBB-8D9D-72CF45885292}" type="datetimeFigureOut">
              <a:rPr lang="fi-FI" smtClean="0"/>
              <a:t>25.11.2016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292E2-1A94-4798-B427-5C2A318963F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53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292E2-1A94-4798-B427-5C2A318963F3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200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292E2-1A94-4798-B427-5C2A318963F3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707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5F688E-E39B-4AC6-8BB2-539F227E9F9A}" type="datetime1">
              <a:rPr lang="fi-FI" smtClean="0"/>
              <a:t>25.11.2016</a:t>
            </a:fld>
            <a:endParaRPr lang="fi-FI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fi-FI" dirty="0" smtClean="0"/>
              <a:t>Kim 24.4.2014</a:t>
            </a:r>
            <a:endParaRPr lang="fi-FI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CD82D-0080-4495-AB7B-1E2626CCA4D8}" type="datetime1">
              <a:rPr lang="fi-FI" smtClean="0"/>
              <a:t>25.11.2016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dirty="0" smtClean="0"/>
              <a:t>Kim 24.4.2014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4D27A3-67EA-42A0-848B-8D373068FE2A}" type="datetime1">
              <a:rPr lang="fi-FI" smtClean="0"/>
              <a:t>25.11.2016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dirty="0" smtClean="0"/>
              <a:t>Kim 24.4.2014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F62FF-AADC-42B1-8E40-C469BA1A1F30}" type="datetime1">
              <a:rPr lang="fi-FI" smtClean="0"/>
              <a:t>25.11.2016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dirty="0" smtClean="0"/>
              <a:t>Kim 24.4.2014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5F4B1D-8156-4FCE-94DB-F0F80F515801}" type="datetime1">
              <a:rPr lang="fi-FI" smtClean="0"/>
              <a:t>25.11.2016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dirty="0" smtClean="0"/>
              <a:t>Kim 24.4.2014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E374F-246A-44CC-B5AF-C3A7A395A7B6}" type="datetime1">
              <a:rPr lang="fi-FI" smtClean="0"/>
              <a:t>25.11.2016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dirty="0" smtClean="0"/>
              <a:t>Kim 24.4.2014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479103-CF9B-47BC-A721-96C2A8825A11}" type="datetime1">
              <a:rPr lang="fi-FI" smtClean="0"/>
              <a:t>25.11.2016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dirty="0" smtClean="0"/>
              <a:t>Kim 24.4.2014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6A94D7-A495-4ED6-ADEC-BEE838630824}" type="datetime1">
              <a:rPr lang="fi-FI" smtClean="0"/>
              <a:t>25.11.2016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dirty="0" smtClean="0"/>
              <a:t>Kim 24.4.2014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159AE-4162-4B0F-BA97-9C3483A03BFC}" type="datetime1">
              <a:rPr lang="fi-FI" smtClean="0"/>
              <a:t>25.11.2016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dirty="0" smtClean="0"/>
              <a:t>Kim 24.4.2014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8C7DE3A-C1B1-40D7-A7CC-88F03DE06004}" type="datetime1">
              <a:rPr lang="fi-FI" smtClean="0"/>
              <a:t>25.11.2016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dirty="0" smtClean="0"/>
              <a:t>Kim 24.4.2014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E088FA-ED22-406E-B757-A69287C6854E}" type="datetime1">
              <a:rPr lang="fi-FI" smtClean="0"/>
              <a:t>25.11.2016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fi-FI" dirty="0" smtClean="0"/>
              <a:t>Kim 24.4.2014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DFD582E-23F6-4516-B69B-09619B8AAF1C}" type="datetime1">
              <a:rPr lang="fi-FI" smtClean="0"/>
              <a:t>25.11.2016</a:t>
            </a:fld>
            <a:endParaRPr lang="fi-FI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fi-FI" dirty="0" smtClean="0"/>
              <a:t>Kim 24.4.2014</a:t>
            </a:r>
            <a:endParaRPr lang="fi-FI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45225"/>
            <a:ext cx="4788024" cy="1296143"/>
          </a:xfrm>
        </p:spPr>
        <p:txBody>
          <a:bodyPr>
            <a:normAutofit/>
          </a:bodyPr>
          <a:lstStyle/>
          <a:p>
            <a:r>
              <a:rPr 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Vinprovning 25.11.2016</a:t>
            </a:r>
          </a:p>
          <a:p>
            <a:r>
              <a:rPr 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Handelsgillet i Helsingfors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61037" y="188641"/>
            <a:ext cx="1611163" cy="792087"/>
          </a:xfrm>
        </p:spPr>
        <p:txBody>
          <a:bodyPr/>
          <a:lstStyle/>
          <a:p>
            <a:r>
              <a:rPr lang="fi-FI" b="1" dirty="0" smtClean="0"/>
              <a:t>22.4.2016</a:t>
            </a:r>
            <a:endParaRPr lang="fi-FI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</a:t>
            </a:fld>
            <a:endParaRPr lang="fi-FI" dirty="0"/>
          </a:p>
        </p:txBody>
      </p:sp>
      <p:pic>
        <p:nvPicPr>
          <p:cNvPr id="2056" name="Picture 8" descr="http://d19lgisewk9l6l.cloudfront.net/wexas/www/images/largeimages/destinations/New-Zealand/wine_regions/auck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8680"/>
            <a:ext cx="576064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67544" y="983223"/>
            <a:ext cx="4608512" cy="1100335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 smtClean="0">
                <a:solidFill>
                  <a:schemeClr val="accent1"/>
                </a:solidFill>
              </a:rPr>
              <a:t/>
            </a:r>
            <a:br>
              <a:rPr lang="fi-FI" dirty="0" smtClean="0">
                <a:solidFill>
                  <a:schemeClr val="accent1"/>
                </a:solidFill>
              </a:rPr>
            </a:br>
            <a:r>
              <a:rPr lang="fi-FI" dirty="0">
                <a:solidFill>
                  <a:schemeClr val="accent1"/>
                </a:solidFill>
              </a:rPr>
              <a:t/>
            </a:r>
            <a:br>
              <a:rPr lang="fi-FI" dirty="0">
                <a:solidFill>
                  <a:schemeClr val="accent1"/>
                </a:solidFill>
              </a:rPr>
            </a:br>
            <a:r>
              <a:rPr lang="fi-FI" dirty="0" smtClean="0">
                <a:solidFill>
                  <a:schemeClr val="accent5"/>
                </a:solidFill>
              </a:rPr>
              <a:t>Vinterviner</a:t>
            </a:r>
            <a:endParaRPr lang="fi-FI" dirty="0">
              <a:solidFill>
                <a:schemeClr val="accent5"/>
              </a:solidFill>
            </a:endParaRPr>
          </a:p>
        </p:txBody>
      </p:sp>
      <p:pic>
        <p:nvPicPr>
          <p:cNvPr id="1026" name="Picture 2" descr="Bildresultat för joulukuu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74" y="2348880"/>
            <a:ext cx="19050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0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25.11.2016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10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32848" cy="1440160"/>
          </a:xfrm>
        </p:spPr>
        <p:txBody>
          <a:bodyPr>
            <a:normAutofit/>
          </a:bodyPr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Undurraga Vigno 2012, Chile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4,90€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2100925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 </a:t>
            </a:r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683568" y="2987879"/>
            <a:ext cx="4151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 smtClean="0"/>
              <a:t>Druvor; Carignan och Cinsault. </a:t>
            </a:r>
            <a:endParaRPr lang="fi-FI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903553"/>
              </p:ext>
            </p:extLst>
          </p:nvPr>
        </p:nvGraphicFramePr>
        <p:xfrm>
          <a:off x="683568" y="3573016"/>
          <a:ext cx="5616624" cy="1737360"/>
        </p:xfrm>
        <a:graphic>
          <a:graphicData uri="http://schemas.openxmlformats.org/drawingml/2006/table">
            <a:tbl>
              <a:tblPr/>
              <a:tblGrid>
                <a:gridCol w="2808312"/>
                <a:gridCol w="2808312"/>
              </a:tblGrid>
              <a:tr h="640080">
                <a:tc>
                  <a:txBody>
                    <a:bodyPr/>
                    <a:lstStyle/>
                    <a:p>
                      <a:r>
                        <a:rPr lang="fi-FI" sz="1800" dirty="0"/>
                        <a:t>Varunummer: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450407</a:t>
                      </a:r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008">
                <a:tc>
                  <a:txBody>
                    <a:bodyPr/>
                    <a:lstStyle/>
                    <a:p>
                      <a:r>
                        <a:rPr lang="fi-FI" sz="1800" dirty="0"/>
                        <a:t>Alkohol: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14,5 </a:t>
                      </a:r>
                      <a:r>
                        <a:rPr lang="fi-FI" sz="1800" dirty="0"/>
                        <a:t>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Extrakt: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29 </a:t>
                      </a:r>
                      <a:r>
                        <a:rPr lang="fi-FI" sz="1800" dirty="0"/>
                        <a:t>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Syror: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6,3 </a:t>
                      </a:r>
                      <a:r>
                        <a:rPr lang="fi-FI" sz="1800" dirty="0"/>
                        <a:t>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980728"/>
            <a:ext cx="147884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9552" y="1700807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b="1" dirty="0"/>
              <a:t>Mycket fyllig</a:t>
            </a:r>
            <a:r>
              <a:rPr lang="sv-FI" dirty="0"/>
              <a:t>, höga tanniner, mörka plommontoner, körsbärig, boysenbärig, kakaotoner, kryddig, ekig, generös </a:t>
            </a:r>
          </a:p>
        </p:txBody>
      </p:sp>
    </p:spTree>
    <p:extLst>
      <p:ext uri="{BB962C8B-B14F-4D97-AF65-F5344CB8AC3E}">
        <p14:creationId xmlns:p14="http://schemas.microsoft.com/office/powerpoint/2010/main" val="384583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459"/>
          </a:xfrm>
        </p:spPr>
        <p:txBody>
          <a:bodyPr/>
          <a:lstStyle/>
          <a:p>
            <a:endParaRPr lang="sv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62FF-AADC-42B1-8E40-C469BA1A1F30}" type="datetime1">
              <a:rPr lang="fi-FI" smtClean="0"/>
              <a:t>25.11.2016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Kim 24.4.2014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11</a:t>
            </a:fld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Vingård I Chile</a:t>
            </a:r>
            <a:endParaRPr lang="sv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13690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1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88840"/>
            <a:ext cx="5688632" cy="452596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sv-FI" sz="1800" b="1" dirty="0" smtClean="0"/>
              <a:t>Fyllig</a:t>
            </a:r>
            <a:r>
              <a:rPr lang="sv-FI" sz="1800" dirty="0"/>
              <a:t>, höga tanniner, björnbärig, mogen svartvinbärskaraktär, svag örtighet, ekig, lätt pepprighet, varm, lång </a:t>
            </a:r>
            <a:endParaRPr lang="fi-FI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99592" y="4437113"/>
            <a:ext cx="7244008" cy="1780173"/>
          </a:xfrm>
        </p:spPr>
        <p:txBody>
          <a:bodyPr/>
          <a:lstStyle/>
          <a:p>
            <a:r>
              <a:rPr lang="fi-FI" dirty="0" smtClean="0"/>
              <a:t>Kim 22.4.2016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12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Penfolds Kalimna Bin 28 Shiraz 2011, 27,90€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191718"/>
              </p:ext>
            </p:extLst>
          </p:nvPr>
        </p:nvGraphicFramePr>
        <p:xfrm>
          <a:off x="899592" y="2780928"/>
          <a:ext cx="4824536" cy="2377440"/>
        </p:xfrm>
        <a:graphic>
          <a:graphicData uri="http://schemas.openxmlformats.org/drawingml/2006/table">
            <a:tbl>
              <a:tblPr/>
              <a:tblGrid>
                <a:gridCol w="1646351"/>
                <a:gridCol w="3178185"/>
              </a:tblGrid>
              <a:tr h="640080">
                <a:tc>
                  <a:txBody>
                    <a:bodyPr/>
                    <a:lstStyle/>
                    <a:p>
                      <a:endParaRPr lang="fi-FI" sz="1800" dirty="0" smtClean="0"/>
                    </a:p>
                    <a:p>
                      <a:r>
                        <a:rPr lang="fi-FI" sz="1800" dirty="0" smtClean="0"/>
                        <a:t>Varunummer</a:t>
                      </a:r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 smtClean="0"/>
                    </a:p>
                    <a:p>
                      <a:r>
                        <a:rPr lang="fi-FI" sz="1800" dirty="0" smtClean="0"/>
                        <a:t>455607</a:t>
                      </a:r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fi-FI" sz="1800" dirty="0"/>
                        <a:t>Alkohol: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14,5 </a:t>
                      </a:r>
                      <a:r>
                        <a:rPr lang="fi-FI" sz="1800" dirty="0"/>
                        <a:t>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Extrakt: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33 </a:t>
                      </a:r>
                      <a:r>
                        <a:rPr lang="fi-FI" sz="1800" dirty="0"/>
                        <a:t>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Syror: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5,9 </a:t>
                      </a:r>
                      <a:r>
                        <a:rPr lang="fi-FI" sz="1800" dirty="0"/>
                        <a:t>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Socker: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9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 rot="10800000" flipV="1">
            <a:off x="827584" y="5310416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Druva; 100%  Shiraz</a:t>
            </a:r>
          </a:p>
          <a:p>
            <a:endParaRPr lang="pt-BR" b="1" dirty="0"/>
          </a:p>
          <a:p>
            <a:r>
              <a:rPr lang="pt-BR" dirty="0" smtClean="0"/>
              <a:t>Penfolds South Australia</a:t>
            </a:r>
            <a:endParaRPr lang="pt-BR" dirty="0"/>
          </a:p>
        </p:txBody>
      </p:sp>
      <p:pic>
        <p:nvPicPr>
          <p:cNvPr id="6149" name="Picture 5" descr="https://cdn.alko.fi/ProductImages/Scaled/455607/z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332657"/>
            <a:ext cx="1584177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25.11.2016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13</a:t>
            </a:fld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Penfolds</a:t>
            </a:r>
            <a:endParaRPr lang="sv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100"/>
            <a:ext cx="93345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8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62FF-AADC-42B1-8E40-C469BA1A1F30}" type="datetime1">
              <a:rPr lang="fi-FI" smtClean="0"/>
              <a:t>25.11.2016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Kim 24.4.2014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14</a:t>
            </a:fld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Australien</a:t>
            </a:r>
            <a:endParaRPr lang="sv-FI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52600"/>
            <a:ext cx="7704855" cy="412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3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25.11.2016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15</a:t>
            </a:fld>
            <a:endParaRPr lang="fi-FI" dirty="0"/>
          </a:p>
        </p:txBody>
      </p:sp>
      <p:pic>
        <p:nvPicPr>
          <p:cNvPr id="13314" name="Picture 2" descr="\\home.org.aalto.fi\helander\data\Documents\My Pictures\2014Pirjon iPhone\IMG_04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43703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63750" y="4725144"/>
            <a:ext cx="5779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Härlig Vinter …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!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531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2852936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25.11.2016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16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pPr algn="ctr"/>
            <a:r>
              <a:rPr lang="fi-FI" b="1" dirty="0" smtClean="0"/>
              <a:t>      Tack!</a:t>
            </a:r>
            <a:endParaRPr lang="fi-FI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76672"/>
            <a:ext cx="302433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63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224" y="6237312"/>
            <a:ext cx="2059048" cy="536392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80112" y="6407944"/>
            <a:ext cx="2592288" cy="365125"/>
          </a:xfrm>
        </p:spPr>
        <p:txBody>
          <a:bodyPr/>
          <a:lstStyle/>
          <a:p>
            <a:r>
              <a:rPr lang="fi-FI" dirty="0" smtClean="0"/>
              <a:t>Kim 25.11.2016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2</a:t>
            </a:fld>
            <a:endParaRPr lang="fi-FI" dirty="0"/>
          </a:p>
        </p:txBody>
      </p:sp>
      <p:sp>
        <p:nvSpPr>
          <p:cNvPr id="2" name="Rectangle 1"/>
          <p:cNvSpPr/>
          <p:nvPr/>
        </p:nvSpPr>
        <p:spPr>
          <a:xfrm>
            <a:off x="755576" y="764706"/>
            <a:ext cx="6102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Loimu 2016, 13,98€</a:t>
            </a:r>
            <a:endParaRPr lang="fr-FR" sz="24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93718"/>
              </p:ext>
            </p:extLst>
          </p:nvPr>
        </p:nvGraphicFramePr>
        <p:xfrm>
          <a:off x="882203" y="4725145"/>
          <a:ext cx="4049838" cy="2001141"/>
        </p:xfrm>
        <a:graphic>
          <a:graphicData uri="http://schemas.openxmlformats.org/drawingml/2006/table">
            <a:tbl>
              <a:tblPr/>
              <a:tblGrid>
                <a:gridCol w="2024919"/>
                <a:gridCol w="2024919"/>
              </a:tblGrid>
              <a:tr h="538101"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529"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529"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529"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529"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15503"/>
            <a:ext cx="2255392" cy="538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971600" y="1340768"/>
            <a:ext cx="3960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dirty="0"/>
              <a:t>Röd, körsbärig, lätt jordgubbston, svag svartvinbärston, inslag av julkryddor </a:t>
            </a:r>
          </a:p>
          <a:p>
            <a:r>
              <a:rPr lang="sv-FI" dirty="0"/>
              <a:t>ALKOHOL</a:t>
            </a:r>
          </a:p>
          <a:p>
            <a:r>
              <a:rPr lang="sv-FI" dirty="0"/>
              <a:t>15.0%</a:t>
            </a:r>
          </a:p>
          <a:p>
            <a:r>
              <a:rPr lang="sv-FI" dirty="0"/>
              <a:t>SOCKER</a:t>
            </a:r>
          </a:p>
          <a:p>
            <a:r>
              <a:rPr lang="sv-FI" dirty="0"/>
              <a:t>150.0 g/l</a:t>
            </a:r>
          </a:p>
          <a:p>
            <a:r>
              <a:rPr lang="sv-FI" dirty="0"/>
              <a:t>SYROR</a:t>
            </a:r>
          </a:p>
          <a:p>
            <a:r>
              <a:rPr lang="sv-FI" dirty="0"/>
              <a:t>3.6 g/l</a:t>
            </a:r>
          </a:p>
          <a:p>
            <a:r>
              <a:rPr lang="sv-FI" dirty="0"/>
              <a:t>ENERGI</a:t>
            </a:r>
          </a:p>
          <a:p>
            <a:r>
              <a:rPr lang="sv-FI" dirty="0"/>
              <a:t>140.0 Kcal/100 </a:t>
            </a:r>
            <a:r>
              <a:rPr lang="sv-FI" dirty="0" smtClean="0"/>
              <a:t>ml</a:t>
            </a:r>
            <a:endParaRPr lang="sv-FI" dirty="0"/>
          </a:p>
          <a:p>
            <a:r>
              <a:rPr lang="sv-FI" dirty="0"/>
              <a:t>FÖRSLUTNING</a:t>
            </a:r>
          </a:p>
          <a:p>
            <a:r>
              <a:rPr lang="sv-FI" dirty="0"/>
              <a:t>naturkork</a:t>
            </a:r>
          </a:p>
          <a:p>
            <a:r>
              <a:rPr lang="sv-FI" dirty="0"/>
              <a:t>PRODUCENT</a:t>
            </a:r>
          </a:p>
          <a:p>
            <a:r>
              <a:rPr lang="sv-FI" dirty="0"/>
              <a:t>Lignell &amp; Piispanen</a:t>
            </a:r>
          </a:p>
        </p:txBody>
      </p:sp>
    </p:spTree>
    <p:extLst>
      <p:ext uri="{BB962C8B-B14F-4D97-AF65-F5344CB8AC3E}">
        <p14:creationId xmlns:p14="http://schemas.microsoft.com/office/powerpoint/2010/main" val="1365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822" y="2276872"/>
            <a:ext cx="5248894" cy="338572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fi-FI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Loimu 2016</a:t>
            </a:r>
          </a:p>
          <a:p>
            <a:pPr marL="68580" indent="0">
              <a:buNone/>
            </a:pPr>
            <a:r>
              <a:rPr lang="fi-FI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i-FI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Pasqua Valpolicella Classico 2015</a:t>
            </a:r>
            <a:endParaRPr lang="fi-FI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fi-FI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i-FI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Torre del Golbán Crianza 2013</a:t>
            </a:r>
          </a:p>
          <a:p>
            <a:pPr marL="68580" indent="0">
              <a:buNone/>
            </a:pPr>
            <a:r>
              <a:rPr lang="fi-FI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fi-FI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Esporano Reserva2013 </a:t>
            </a:r>
          </a:p>
          <a:p>
            <a:pPr marL="68580" indent="0">
              <a:buNone/>
            </a:pPr>
            <a:r>
              <a:rPr lang="fi-FI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i-FI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Undurraga Vigno 2012</a:t>
            </a:r>
          </a:p>
          <a:p>
            <a:pPr marL="68580" indent="0">
              <a:buNone/>
            </a:pPr>
            <a:r>
              <a:rPr lang="fi-FI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Penfolds Kalimna Bin 28 Shiraz 2011</a:t>
            </a: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1" y="6407944"/>
            <a:ext cx="3983251" cy="365125"/>
          </a:xfrm>
        </p:spPr>
        <p:txBody>
          <a:bodyPr/>
          <a:lstStyle/>
          <a:p>
            <a:r>
              <a:rPr lang="fi-FI" smtClean="0"/>
              <a:t>Kim  25.11.2016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3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548680"/>
            <a:ext cx="4536504" cy="1296145"/>
          </a:xfrm>
        </p:spPr>
        <p:txBody>
          <a:bodyPr/>
          <a:lstStyle/>
          <a:p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</a:rPr>
              <a:t>Kvällens viner</a:t>
            </a:r>
            <a:endParaRPr lang="fi-F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8" name="Picture 14" descr="http://www.campingmaderno.se/files/Image/u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143251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4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317" y="2369673"/>
            <a:ext cx="6777317" cy="2088232"/>
          </a:xfrm>
        </p:spPr>
        <p:txBody>
          <a:bodyPr>
            <a:normAutofit/>
          </a:bodyPr>
          <a:lstStyle/>
          <a:p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25.11.2016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4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1584176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Pasqua Villa Borghetti Valpolicella Classico 2015 Italien</a:t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11,29€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91680" y="2581674"/>
            <a:ext cx="6777317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04392" y="2581674"/>
            <a:ext cx="6777317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84546"/>
              </p:ext>
            </p:extLst>
          </p:nvPr>
        </p:nvGraphicFramePr>
        <p:xfrm>
          <a:off x="450475" y="2030568"/>
          <a:ext cx="6048676" cy="4279563"/>
        </p:xfrm>
        <a:graphic>
          <a:graphicData uri="http://schemas.openxmlformats.org/drawingml/2006/table">
            <a:tbl>
              <a:tblPr/>
              <a:tblGrid>
                <a:gridCol w="3024338"/>
                <a:gridCol w="3024338"/>
              </a:tblGrid>
              <a:tr h="640080">
                <a:tc>
                  <a:txBody>
                    <a:bodyPr/>
                    <a:lstStyle/>
                    <a:p>
                      <a:r>
                        <a:rPr lang="fi-FI" sz="1800" dirty="0"/>
                        <a:t>Varunummer: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432027</a:t>
                      </a:r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0841">
                <a:tc>
                  <a:txBody>
                    <a:bodyPr/>
                    <a:lstStyle/>
                    <a:p>
                      <a:r>
                        <a:rPr lang="fi-FI" sz="1800" dirty="0"/>
                        <a:t>Alkohol: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12,5 </a:t>
                      </a:r>
                      <a:r>
                        <a:rPr lang="fi-FI" sz="1800" dirty="0"/>
                        <a:t>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0841"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Socker:</a:t>
                      </a:r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7 g/l</a:t>
                      </a:r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0841"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Syror:</a:t>
                      </a:r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5 g/l</a:t>
                      </a:r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3971">
                <a:tc>
                  <a:txBody>
                    <a:bodyPr/>
                    <a:lstStyle/>
                    <a:p>
                      <a:endParaRPr lang="sv-FI" dirty="0" smtClean="0"/>
                    </a:p>
                    <a:p>
                      <a:r>
                        <a:rPr lang="sv-FI" sz="1600" dirty="0" smtClean="0"/>
                        <a:t>Druvor;</a:t>
                      </a:r>
                      <a:r>
                        <a:rPr lang="sv-FI" sz="1600" baseline="0" dirty="0" smtClean="0"/>
                        <a:t> </a:t>
                      </a:r>
                      <a:r>
                        <a:rPr lang="sv-FI" sz="1600" dirty="0" smtClean="0"/>
                        <a:t>Corvina, Rondinella,</a:t>
                      </a:r>
                      <a:r>
                        <a:rPr lang="sv-FI" sz="1600" baseline="0" dirty="0" smtClean="0"/>
                        <a:t> </a:t>
                      </a:r>
                      <a:r>
                        <a:rPr lang="sv-FI" sz="1600" dirty="0" smtClean="0"/>
                        <a:t>Corvinone</a:t>
                      </a:r>
                    </a:p>
                    <a:p>
                      <a:r>
                        <a:rPr lang="sv-FI" sz="1600" dirty="0" smtClean="0"/>
                        <a:t>DOC Valpolicella Classico</a:t>
                      </a:r>
                    </a:p>
                    <a:p>
                      <a:r>
                        <a:rPr lang="sv-FI" sz="1600" b="1" dirty="0" smtClean="0"/>
                        <a:t>Medelfyllig</a:t>
                      </a:r>
                      <a:r>
                        <a:rPr lang="sv-FI" sz="1600" dirty="0" smtClean="0"/>
                        <a:t>, medelhöga tanniner, körsbärig, hallonkaraktär, lätt</a:t>
                      </a:r>
                      <a:r>
                        <a:rPr lang="sv-FI" sz="1600" baseline="0" dirty="0" smtClean="0"/>
                        <a:t> </a:t>
                      </a:r>
                      <a:r>
                        <a:rPr lang="sv-FI" sz="1600" dirty="0" smtClean="0"/>
                        <a:t>kryddighet </a:t>
                      </a:r>
                    </a:p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42988" y="3140546"/>
            <a:ext cx="26161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</a:t>
            </a:r>
            <a:endParaRPr kumimoji="0" lang="fi-FI" alt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1173791" y="4767590"/>
            <a:ext cx="3182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 </a:t>
            </a:r>
            <a:endParaRPr lang="fi-FI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5229184" y="-33501810"/>
            <a:ext cx="133056450" cy="7585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FI" sz="96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FI" sz="160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1290.75l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FI" sz="160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Tillgänglig om 2</a:t>
            </a:r>
          </a:p>
        </p:txBody>
      </p:sp>
      <p:pic>
        <p:nvPicPr>
          <p:cNvPr id="2050" name="Picture 2" descr="Pasqua Villa Borghetti Valpolicella Classico 2015 product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-220333888"/>
            <a:ext cx="6553200" cy="2554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cdn.alko.fi/ProductImages/Scaled/432027/produc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-220333888"/>
            <a:ext cx="9715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.alko.fi/ProductImages/Scaled/432027/z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-220333888"/>
            <a:ext cx="6553200" cy="2554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-1908720" y="-12794731"/>
            <a:ext cx="2245851" cy="2509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FI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FI" sz="160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4" name="Picture 6" descr="Pasqua Villa Borghetti Valpolicella Classico 2015 product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-220181488"/>
            <a:ext cx="6553200" cy="2554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cdn.alko.fi/ProductImages/Scaled/432027/produc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-220181488"/>
            <a:ext cx="9715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dn.alko.fi/ProductImages/Scaled/432027/z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-220181488"/>
            <a:ext cx="6553200" cy="2554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dn.alko.fi/ProductImages/Scaled/432027/zoo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292" y="981539"/>
            <a:ext cx="141164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78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92878"/>
            <a:ext cx="7016752" cy="4525963"/>
          </a:xfrm>
        </p:spPr>
        <p:txBody>
          <a:bodyPr/>
          <a:lstStyle/>
          <a:p>
            <a:endParaRPr lang="sv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25.11.2016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5</a:t>
            </a:fld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Italiensk </a:t>
            </a:r>
            <a:r>
              <a:rPr lang="en-US" dirty="0"/>
              <a:t>v</a:t>
            </a:r>
            <a:r>
              <a:rPr lang="en-US" dirty="0" smtClean="0"/>
              <a:t>ingård</a:t>
            </a:r>
            <a:endParaRPr lang="sv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5735"/>
            <a:ext cx="698477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9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060848"/>
            <a:ext cx="7065349" cy="1368152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sv-SE" sz="1800" dirty="0" smtClean="0"/>
          </a:p>
          <a:p>
            <a:r>
              <a:rPr lang="sv-FI" sz="1400" b="1" dirty="0"/>
              <a:t>Fyllig</a:t>
            </a:r>
            <a:r>
              <a:rPr lang="sv-FI" sz="1400" dirty="0"/>
              <a:t>, höga tanniner, toner av mörka körsbär, mogen tranbärighet, björnbärig, kryddig, ekig, varm </a:t>
            </a:r>
            <a:endParaRPr lang="sv-FI" sz="1400" dirty="0" smtClean="0"/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Druva; Tempranillo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22.4.2016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6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1" y="764704"/>
            <a:ext cx="7024744" cy="1080120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Torre d Golbán Crianza, Ribera del Duero 2013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284320"/>
              </p:ext>
            </p:extLst>
          </p:nvPr>
        </p:nvGraphicFramePr>
        <p:xfrm>
          <a:off x="755576" y="1021452"/>
          <a:ext cx="4752528" cy="5835000"/>
        </p:xfrm>
        <a:graphic>
          <a:graphicData uri="http://schemas.openxmlformats.org/drawingml/2006/table">
            <a:tbl>
              <a:tblPr/>
              <a:tblGrid>
                <a:gridCol w="360040"/>
                <a:gridCol w="4392488"/>
              </a:tblGrid>
              <a:tr h="448846"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8846"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8846"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88462"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FI" dirty="0" smtClean="0"/>
                    </a:p>
                    <a:p>
                      <a:pPr>
                        <a:buFont typeface="Arial"/>
                        <a:buNone/>
                      </a:pPr>
                      <a:r>
                        <a:rPr lang="sv-FI" dirty="0" smtClean="0"/>
                        <a:t>ALKOHOL</a:t>
                      </a:r>
                      <a:r>
                        <a:rPr lang="sv-FI" baseline="0" dirty="0" smtClean="0"/>
                        <a:t> </a:t>
                      </a:r>
                      <a:r>
                        <a:rPr lang="sv-FI" dirty="0" smtClean="0"/>
                        <a:t>14.5%</a:t>
                      </a:r>
                    </a:p>
                    <a:p>
                      <a:pPr>
                        <a:buFont typeface="Arial"/>
                        <a:buNone/>
                      </a:pPr>
                      <a:r>
                        <a:rPr lang="sv-FI" dirty="0" smtClean="0"/>
                        <a:t>SYROR</a:t>
                      </a:r>
                      <a:r>
                        <a:rPr lang="sv-FI" baseline="0" dirty="0" smtClean="0"/>
                        <a:t> </a:t>
                      </a:r>
                      <a:r>
                        <a:rPr lang="sv-FI" dirty="0" smtClean="0"/>
                        <a:t>4.6 g/l</a:t>
                      </a:r>
                    </a:p>
                    <a:p>
                      <a:pPr>
                        <a:buFont typeface="Arial"/>
                        <a:buNone/>
                      </a:pPr>
                      <a:endParaRPr lang="sv-FI" dirty="0" smtClean="0"/>
                    </a:p>
                    <a:p>
                      <a:pPr>
                        <a:buFont typeface="Arial"/>
                        <a:buNone/>
                      </a:pPr>
                      <a:r>
                        <a:rPr lang="sv-FI" dirty="0" smtClean="0"/>
                        <a:t>PRODUCENT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sv-FI" dirty="0" smtClean="0"/>
                        <a:t>Dominio de Atauta</a:t>
                      </a:r>
                    </a:p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https://cdn.alko.fi/ProductImages/Scaled/487597/z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870" y="1340767"/>
            <a:ext cx="1282683" cy="527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04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25.11.2016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7</a:t>
            </a:fld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Sardón de Duero</a:t>
            </a:r>
            <a:endParaRPr lang="sv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10" y="1412776"/>
            <a:ext cx="8383446" cy="46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1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25.11.2016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8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68760" cy="1143000"/>
          </a:xfrm>
        </p:spPr>
        <p:txBody>
          <a:bodyPr>
            <a:noAutofit/>
          </a:bodyPr>
          <a:lstStyle/>
          <a:p>
            <a:r>
              <a:rPr lang="fi-F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Quinta dos Murcas Reserva 2010, Duoro, Portugal, 19,89€</a:t>
            </a:r>
            <a:endParaRPr lang="fi-FI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17394"/>
              </p:ext>
            </p:extLst>
          </p:nvPr>
        </p:nvGraphicFramePr>
        <p:xfrm>
          <a:off x="899592" y="5085184"/>
          <a:ext cx="5832648" cy="1234440"/>
        </p:xfrm>
        <a:graphic>
          <a:graphicData uri="http://schemas.openxmlformats.org/drawingml/2006/table">
            <a:tbl>
              <a:tblPr/>
              <a:tblGrid>
                <a:gridCol w="2916324"/>
                <a:gridCol w="2916324"/>
              </a:tblGrid>
              <a:tr h="308610"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10"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10"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10"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       </a:t>
                      </a:r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814417"/>
              </p:ext>
            </p:extLst>
          </p:nvPr>
        </p:nvGraphicFramePr>
        <p:xfrm>
          <a:off x="971600" y="4509120"/>
          <a:ext cx="5184576" cy="1463040"/>
        </p:xfrm>
        <a:graphic>
          <a:graphicData uri="http://schemas.openxmlformats.org/drawingml/2006/table">
            <a:tbl>
              <a:tblPr/>
              <a:tblGrid>
                <a:gridCol w="2592288"/>
                <a:gridCol w="2592288"/>
              </a:tblGrid>
              <a:tr h="293752">
                <a:tc>
                  <a:txBody>
                    <a:bodyPr/>
                    <a:lstStyle/>
                    <a:p>
                      <a:r>
                        <a:rPr lang="fi-FI" sz="1800" dirty="0"/>
                        <a:t>Varunummer: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498347</a:t>
                      </a:r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Alkohol: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14 </a:t>
                      </a:r>
                      <a:r>
                        <a:rPr lang="fi-FI" sz="1800" dirty="0"/>
                        <a:t>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Extrakt: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30 </a:t>
                      </a:r>
                      <a:r>
                        <a:rPr lang="fi-FI" sz="1800" dirty="0"/>
                        <a:t>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Syror: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5,5 </a:t>
                      </a:r>
                      <a:r>
                        <a:rPr lang="fi-FI" sz="1800" dirty="0"/>
                        <a:t>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https://cdn.alko.fi/ProductImages/Scaled/498347/z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08720"/>
            <a:ext cx="136815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71600" y="2060848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 smtClean="0"/>
              <a:t>Druvor; Touriga </a:t>
            </a:r>
            <a:r>
              <a:rPr lang="sv-FI" dirty="0"/>
              <a:t>Franca, Tinta Amarela, Tinta Roriz, Tinta Barroca, Touriga Nacional, Sousão</a:t>
            </a:r>
          </a:p>
          <a:p>
            <a:endParaRPr lang="sv-FI" dirty="0"/>
          </a:p>
          <a:p>
            <a:r>
              <a:rPr lang="sv-FI" b="1" dirty="0"/>
              <a:t>Fyllig</a:t>
            </a:r>
            <a:r>
              <a:rPr lang="sv-FI" dirty="0"/>
              <a:t>, höga tanniner, toner av mörka körsbär, björnbärig, vinbärig, svag fikonton, kryddig, ekig, balanserad, lång </a:t>
            </a:r>
          </a:p>
        </p:txBody>
      </p:sp>
    </p:spTree>
    <p:extLst>
      <p:ext uri="{BB962C8B-B14F-4D97-AF65-F5344CB8AC3E}">
        <p14:creationId xmlns:p14="http://schemas.microsoft.com/office/powerpoint/2010/main" val="248647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25.11.2016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9</a:t>
            </a:fld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92888" cy="585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77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3153</TotalTime>
  <Words>392</Words>
  <Application>Microsoft Office PowerPoint</Application>
  <PresentationFormat>Näytössä katseltava diaesitys (4:3)</PresentationFormat>
  <Paragraphs>141</Paragraphs>
  <Slides>16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3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  Vinterviner</vt:lpstr>
      <vt:lpstr>PowerPoint-esitys</vt:lpstr>
      <vt:lpstr>Kvällens viner</vt:lpstr>
      <vt:lpstr>Pasqua Villa Borghetti Valpolicella Classico 2015 Italien 11,29€</vt:lpstr>
      <vt:lpstr>Italiensk vingård</vt:lpstr>
      <vt:lpstr>Torre d Golbán Crianza, Ribera del Duero 2013</vt:lpstr>
      <vt:lpstr>Sardón de Duero</vt:lpstr>
      <vt:lpstr>Quinta dos Murcas Reserva 2010, Duoro, Portugal, 19,89€</vt:lpstr>
      <vt:lpstr>PowerPoint-esitys</vt:lpstr>
      <vt:lpstr>Undurraga Vigno 2012, Chile 24,90€</vt:lpstr>
      <vt:lpstr>Vingård I Chile</vt:lpstr>
      <vt:lpstr>Penfolds Kalimna Bin 28 Shiraz 2011, 27,90€</vt:lpstr>
      <vt:lpstr>Penfolds</vt:lpstr>
      <vt:lpstr>Australien</vt:lpstr>
      <vt:lpstr>PowerPoint-esitys</vt:lpstr>
      <vt:lpstr>      Tack!</vt:lpstr>
    </vt:vector>
  </TitlesOfParts>
  <Company>Aalto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Provence</dc:title>
  <dc:creator>Helander-Björkwall Pirjo</dc:creator>
  <cp:lastModifiedBy>Hellman Guy</cp:lastModifiedBy>
  <cp:revision>137</cp:revision>
  <dcterms:created xsi:type="dcterms:W3CDTF">2014-04-09T07:23:50Z</dcterms:created>
  <dcterms:modified xsi:type="dcterms:W3CDTF">2016-11-25T14:50:07Z</dcterms:modified>
</cp:coreProperties>
</file>