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1"/>
  </p:notesMasterIdLst>
  <p:sldIdLst>
    <p:sldId id="256" r:id="rId2"/>
    <p:sldId id="269" r:id="rId3"/>
    <p:sldId id="275" r:id="rId4"/>
    <p:sldId id="274" r:id="rId5"/>
    <p:sldId id="270" r:id="rId6"/>
    <p:sldId id="257" r:id="rId7"/>
    <p:sldId id="264" r:id="rId8"/>
    <p:sldId id="261" r:id="rId9"/>
    <p:sldId id="271" r:id="rId10"/>
    <p:sldId id="272" r:id="rId11"/>
    <p:sldId id="262" r:id="rId12"/>
    <p:sldId id="260" r:id="rId13"/>
    <p:sldId id="258" r:id="rId14"/>
    <p:sldId id="265" r:id="rId15"/>
    <p:sldId id="266" r:id="rId16"/>
    <p:sldId id="267" r:id="rId17"/>
    <p:sldId id="259" r:id="rId18"/>
    <p:sldId id="268" r:id="rId19"/>
    <p:sldId id="273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2804-E8F1-4DBB-8D9D-72CF45885292}" type="datetimeFigureOut">
              <a:rPr lang="fi-FI" smtClean="0"/>
              <a:t>21.4.2016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92E2-1A94-4798-B427-5C2A318963F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5F688E-E39B-4AC6-8BB2-539F227E9F9A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CD82D-0080-4495-AB7B-1E2626CCA4D8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4D27A3-67EA-42A0-848B-8D373068FE2A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F62FF-AADC-42B1-8E40-C469BA1A1F30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F4B1D-8156-4FCE-94DB-F0F80F515801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1E374F-246A-44CC-B5AF-C3A7A395A7B6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479103-CF9B-47BC-A721-96C2A8825A11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A94D7-A495-4ED6-ADEC-BEE838630824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159AE-4162-4B0F-BA97-9C3483A03BFC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C7DE3A-C1B1-40D7-A7CC-88F03DE06004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E088FA-ED22-406E-B757-A69287C6854E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FD582E-23F6-4516-B69B-09619B8AAF1C}" type="datetime1">
              <a:rPr lang="fi-FI" smtClean="0"/>
              <a:t>21.4.2016</a:t>
            </a:fld>
            <a:endParaRPr lang="fi-FI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45225"/>
            <a:ext cx="4788024" cy="1296143"/>
          </a:xfrm>
        </p:spPr>
        <p:txBody>
          <a:bodyPr>
            <a:normAutofit/>
          </a:bodyPr>
          <a:lstStyle/>
          <a:p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Vinprovning 22.4.2016</a:t>
            </a:r>
          </a:p>
          <a:p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Handelsgillet i Helsingfors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1037" y="188641"/>
            <a:ext cx="1611163" cy="792087"/>
          </a:xfrm>
        </p:spPr>
        <p:txBody>
          <a:bodyPr/>
          <a:lstStyle/>
          <a:p>
            <a:r>
              <a:rPr lang="fi-FI" b="1" dirty="0" smtClean="0"/>
              <a:t>22.4.2016</a:t>
            </a:r>
            <a:endParaRPr lang="fi-FI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</a:t>
            </a:fld>
            <a:endParaRPr lang="fi-FI" dirty="0"/>
          </a:p>
        </p:txBody>
      </p:sp>
      <p:pic>
        <p:nvPicPr>
          <p:cNvPr id="2056" name="Picture 8" descr="http://d19lgisewk9l6l.cloudfront.net/wexas/www/images/largeimages/destinations/New-Zealand/wine_regions/auck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57606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983223"/>
            <a:ext cx="4608512" cy="1100335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>
                <a:solidFill>
                  <a:schemeClr val="accent1"/>
                </a:solidFill>
              </a:rPr>
              <a:t/>
            </a:r>
            <a:br>
              <a:rPr lang="fi-FI" dirty="0" smtClean="0">
                <a:solidFill>
                  <a:schemeClr val="accent1"/>
                </a:solidFill>
              </a:rPr>
            </a:br>
            <a:r>
              <a:rPr lang="fi-FI" dirty="0">
                <a:solidFill>
                  <a:schemeClr val="accent1"/>
                </a:solidFill>
              </a:rPr>
              <a:t/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dirty="0" smtClean="0">
                <a:solidFill>
                  <a:schemeClr val="accent5"/>
                </a:solidFill>
              </a:rPr>
              <a:t>Sommar viner</a:t>
            </a:r>
            <a:endParaRPr lang="fi-FI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754356"/>
            <a:ext cx="4486379" cy="407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10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1027665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Provence, Aix-en-Provence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827809"/>
              </p:ext>
            </p:extLst>
          </p:nvPr>
        </p:nvGraphicFramePr>
        <p:xfrm>
          <a:off x="1043608" y="1844824"/>
          <a:ext cx="5328592" cy="2286000"/>
        </p:xfrm>
        <a:graphic>
          <a:graphicData uri="http://schemas.openxmlformats.org/drawingml/2006/table">
            <a:tbl>
              <a:tblPr/>
              <a:tblGrid>
                <a:gridCol w="2664296"/>
                <a:gridCol w="2664296"/>
              </a:tblGrid>
              <a:tr h="365760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Torr</a:t>
                      </a:r>
                      <a:r>
                        <a:rPr lang="sv-SE" sz="1800" dirty="0" smtClean="0"/>
                        <a:t>, medelhög syra,</a:t>
                      </a:r>
                      <a:r>
                        <a:rPr lang="sv-SE" sz="1800" baseline="0" dirty="0" smtClean="0"/>
                        <a:t> </a:t>
                      </a:r>
                      <a:r>
                        <a:rPr lang="sv-SE" sz="1800" dirty="0" smtClean="0"/>
                        <a:t>bärig, aromrik 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11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Autofit/>
          </a:bodyPr>
          <a:lstStyle/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Domaine Houchart Rosé 2015</a:t>
            </a:r>
            <a:b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12,99€</a:t>
            </a:r>
            <a:endParaRPr lang="fi-F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7394"/>
              </p:ext>
            </p:extLst>
          </p:nvPr>
        </p:nvGraphicFramePr>
        <p:xfrm>
          <a:off x="899592" y="5085184"/>
          <a:ext cx="5832648" cy="1234440"/>
        </p:xfrm>
        <a:graphic>
          <a:graphicData uri="http://schemas.openxmlformats.org/drawingml/2006/table">
            <a:tbl>
              <a:tblPr/>
              <a:tblGrid>
                <a:gridCol w="2916324"/>
                <a:gridCol w="2916324"/>
              </a:tblGrid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</a:t>
                      </a:r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136815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78595"/>
              </p:ext>
            </p:extLst>
          </p:nvPr>
        </p:nvGraphicFramePr>
        <p:xfrm>
          <a:off x="1042988" y="3346767"/>
          <a:ext cx="5833270" cy="1463040"/>
        </p:xfrm>
        <a:graphic>
          <a:graphicData uri="http://schemas.openxmlformats.org/drawingml/2006/table">
            <a:tbl>
              <a:tblPr/>
              <a:tblGrid>
                <a:gridCol w="2916635"/>
                <a:gridCol w="2916635"/>
              </a:tblGrid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935577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13,5 %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5,7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4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9"/>
            <a:ext cx="7137357" cy="4248472"/>
          </a:xfrm>
        </p:spPr>
        <p:txBody>
          <a:bodyPr>
            <a:normAutofit lnSpcReduction="10000"/>
          </a:bodyPr>
          <a:lstStyle/>
          <a:p>
            <a:r>
              <a:rPr lang="fi-FI" sz="1400" dirty="0"/>
              <a:t>Provence Tradition Rose</a:t>
            </a:r>
            <a:br>
              <a:rPr lang="fi-FI" sz="1400" dirty="0"/>
            </a:br>
            <a:r>
              <a:rPr lang="fi-FI" sz="1400" dirty="0" smtClean="0"/>
              <a:t>Côtes </a:t>
            </a:r>
            <a:r>
              <a:rPr lang="fi-FI" sz="1400" dirty="0"/>
              <a:t>de </a:t>
            </a:r>
            <a:r>
              <a:rPr lang="fi-FI" sz="1400" dirty="0" smtClean="0"/>
              <a:t>Provence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1400" b="1" cap="all" dirty="0"/>
              <a:t/>
            </a:r>
            <a:br>
              <a:rPr lang="fi-FI" sz="1400" b="1" cap="all" dirty="0"/>
            </a:br>
            <a:r>
              <a:rPr lang="fi-FI" sz="1400" b="1" cap="all" dirty="0"/>
              <a:t>Tasting notes </a:t>
            </a:r>
            <a:r>
              <a:rPr lang="fi-FI" sz="1400" cap="all" dirty="0"/>
              <a:t>: </a:t>
            </a:r>
            <a:br>
              <a:rPr lang="fi-FI" sz="1400" cap="all" dirty="0"/>
            </a:br>
            <a:r>
              <a:rPr lang="fi-FI" sz="1400" dirty="0"/>
              <a:t>Salmon pink. Strawberries, red berries</a:t>
            </a:r>
            <a:r>
              <a:rPr lang="fi-FI" sz="1400" dirty="0" smtClean="0"/>
              <a:t>. Lively </a:t>
            </a:r>
            <a:r>
              <a:rPr lang="fi-FI" sz="1400" dirty="0"/>
              <a:t>and fresh, with citrus fruit aromas and plenty of fulness</a:t>
            </a:r>
            <a:br>
              <a:rPr lang="fi-FI" sz="1400" dirty="0"/>
            </a:br>
            <a:r>
              <a:rPr lang="fi-FI" sz="1400" b="1" cap="all" dirty="0"/>
              <a:t/>
            </a:r>
            <a:br>
              <a:rPr lang="fi-FI" sz="1400" b="1" cap="all" dirty="0"/>
            </a:br>
            <a:r>
              <a:rPr lang="fi-FI" sz="1400" b="1" cap="all" dirty="0"/>
              <a:t>Food matching </a:t>
            </a:r>
            <a:r>
              <a:rPr lang="fi-FI" sz="1400" cap="all" dirty="0"/>
              <a:t>: </a:t>
            </a:r>
            <a:br>
              <a:rPr lang="fi-FI" sz="1400" cap="all" dirty="0"/>
            </a:br>
            <a:r>
              <a:rPr lang="fi-FI" sz="1400" dirty="0"/>
              <a:t>10-12° with seafood, fish or cheese soufflés</a:t>
            </a:r>
            <a:br>
              <a:rPr lang="fi-FI" sz="1400" dirty="0"/>
            </a:br>
            <a:r>
              <a:rPr lang="fi-FI" sz="1400" b="1" cap="all" dirty="0"/>
              <a:t/>
            </a:r>
            <a:br>
              <a:rPr lang="fi-FI" sz="1400" b="1" cap="all" dirty="0"/>
            </a:br>
            <a:r>
              <a:rPr lang="fi-FI" sz="1400" b="1" cap="all" dirty="0"/>
              <a:t>Terroir </a:t>
            </a:r>
            <a:r>
              <a:rPr lang="fi-FI" sz="1400" cap="all" dirty="0"/>
              <a:t>: </a:t>
            </a:r>
            <a:br>
              <a:rPr lang="fi-FI" sz="1400" cap="all" dirty="0"/>
            </a:br>
            <a:r>
              <a:rPr lang="fi-FI" sz="1400" dirty="0"/>
              <a:t>Clay and limestone soils, rough-textures, formed from the decomposition of the mother rock from the surounding mountains.</a:t>
            </a:r>
            <a:br>
              <a:rPr lang="fi-FI" sz="1400" dirty="0"/>
            </a:br>
            <a:r>
              <a:rPr lang="fi-FI" sz="1400" b="1" cap="all" dirty="0"/>
              <a:t/>
            </a:r>
            <a:br>
              <a:rPr lang="fi-FI" sz="1400" b="1" cap="all" dirty="0"/>
            </a:br>
            <a:r>
              <a:rPr lang="fi-FI" sz="1400" b="1" cap="all" dirty="0"/>
              <a:t>Winemaking </a:t>
            </a:r>
            <a:r>
              <a:rPr lang="fi-FI" sz="1400" cap="all" dirty="0"/>
              <a:t>: </a:t>
            </a:r>
            <a:br>
              <a:rPr lang="fi-FI" sz="1400" cap="all" dirty="0"/>
            </a:br>
            <a:r>
              <a:rPr lang="fi-FI" sz="1400" dirty="0"/>
              <a:t>Pneumatic pressing. Settling at 10°. Stainless stell vats at 18°</a:t>
            </a:r>
            <a:br>
              <a:rPr lang="fi-FI" sz="1400" dirty="0"/>
            </a:br>
            <a:r>
              <a:rPr lang="fi-FI" sz="1400" cap="all" dirty="0"/>
              <a:t/>
            </a:r>
            <a:br>
              <a:rPr lang="fi-FI" sz="1400" cap="all" dirty="0"/>
            </a:br>
            <a:r>
              <a:rPr lang="fi-FI" sz="1400" cap="all" dirty="0"/>
              <a:t/>
            </a:r>
            <a:br>
              <a:rPr lang="fi-FI" sz="1400" cap="all" dirty="0"/>
            </a:br>
            <a:r>
              <a:rPr lang="fi-FI" sz="1400" b="1" cap="all" dirty="0"/>
              <a:t>GRAPES VARIETIES </a:t>
            </a:r>
            <a:r>
              <a:rPr lang="fi-FI" sz="1400" cap="all" dirty="0"/>
              <a:t>: </a:t>
            </a:r>
            <a:br>
              <a:rPr lang="fi-FI" sz="1400" cap="all" dirty="0"/>
            </a:br>
            <a:r>
              <a:rPr lang="fi-FI" sz="1400" dirty="0"/>
              <a:t>4 grapes varieties : Cabernet-sauvignon - Cinsault - Grenache - Syrah 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12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Domaine Houchart, Rosé</a:t>
            </a:r>
            <a:endParaRPr lang="fi-F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2" y="2060848"/>
            <a:ext cx="417646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13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Beaujolais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15980"/>
              </p:ext>
            </p:extLst>
          </p:nvPr>
        </p:nvGraphicFramePr>
        <p:xfrm>
          <a:off x="971600" y="4581128"/>
          <a:ext cx="7416824" cy="1234440"/>
        </p:xfrm>
        <a:graphic>
          <a:graphicData uri="http://schemas.openxmlformats.org/drawingml/2006/table">
            <a:tbl>
              <a:tblPr/>
              <a:tblGrid>
                <a:gridCol w="3708412"/>
                <a:gridCol w="3708412"/>
              </a:tblGrid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90" y="1196752"/>
            <a:ext cx="31990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6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340768"/>
            <a:ext cx="17281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14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32848" cy="1440160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Joseph Drouhin Moulin-á-Vent 2014 - 14,99€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2100925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Medelfyllig</a:t>
            </a:r>
            <a:r>
              <a:rPr lang="sv-SE" dirty="0"/>
              <a:t>, medelhöga tanniner, körsbärig, tranbärig, kryddig 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683566" y="2820708"/>
            <a:ext cx="417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100% Gamay. </a:t>
            </a:r>
            <a:endParaRPr lang="fi-FI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79565"/>
              </p:ext>
            </p:extLst>
          </p:nvPr>
        </p:nvGraphicFramePr>
        <p:xfrm>
          <a:off x="683568" y="3573016"/>
          <a:ext cx="5616624" cy="1737360"/>
        </p:xfrm>
        <a:graphic>
          <a:graphicData uri="http://schemas.openxmlformats.org/drawingml/2006/table">
            <a:tbl>
              <a:tblPr/>
              <a:tblGrid>
                <a:gridCol w="2808312"/>
                <a:gridCol w="2808312"/>
              </a:tblGrid>
              <a:tr h="64008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432037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008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13,0 %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23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4,6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8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858" y="3561230"/>
            <a:ext cx="432283" cy="3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5976" y="6381328"/>
            <a:ext cx="2350681" cy="365125"/>
          </a:xfrm>
        </p:spPr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15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1"/>
            <a:ext cx="7725544" cy="661533"/>
          </a:xfrm>
        </p:spPr>
        <p:txBody>
          <a:bodyPr>
            <a:normAutofit fontScale="90000"/>
          </a:bodyPr>
          <a:lstStyle/>
          <a:p>
            <a:r>
              <a:rPr lang="fi-F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  <a:endParaRPr lang="fi-F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5"/>
            <a:ext cx="648072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738" y="3667226"/>
            <a:ext cx="864524" cy="15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16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1"/>
            <a:ext cx="7024744" cy="854968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Alenquer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556792"/>
            <a:ext cx="70567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9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5688632" cy="4525964"/>
          </a:xfrm>
        </p:spPr>
        <p:txBody>
          <a:bodyPr>
            <a:normAutofit/>
          </a:bodyPr>
          <a:lstStyle/>
          <a:p>
            <a:r>
              <a:rPr lang="sv-SE" sz="1800" b="1" dirty="0"/>
              <a:t>Fyllig</a:t>
            </a:r>
            <a:r>
              <a:rPr lang="sv-SE" sz="1800" dirty="0"/>
              <a:t>, höga tanniner, plommonkaraktär, toner av björnbärssylt, </a:t>
            </a:r>
            <a:endParaRPr lang="sv-SE" sz="1800" dirty="0" smtClean="0"/>
          </a:p>
          <a:p>
            <a:r>
              <a:rPr lang="sv-SE" sz="1800" dirty="0" smtClean="0"/>
              <a:t>kryddig</a:t>
            </a:r>
            <a:r>
              <a:rPr lang="sv-SE" sz="1800" dirty="0"/>
              <a:t>, vaniljig </a:t>
            </a:r>
            <a:endParaRPr lang="fi-FI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592" y="4437113"/>
            <a:ext cx="7244008" cy="1780173"/>
          </a:xfrm>
        </p:spPr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17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Quinta das Setencostas 2012 9,99€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07790"/>
              </p:ext>
            </p:extLst>
          </p:nvPr>
        </p:nvGraphicFramePr>
        <p:xfrm>
          <a:off x="755576" y="2739855"/>
          <a:ext cx="4824536" cy="2377440"/>
        </p:xfrm>
        <a:graphic>
          <a:graphicData uri="http://schemas.openxmlformats.org/drawingml/2006/table">
            <a:tbl>
              <a:tblPr/>
              <a:tblGrid>
                <a:gridCol w="1646351"/>
                <a:gridCol w="3178185"/>
              </a:tblGrid>
              <a:tr h="640080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Varunummer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453977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13,5 %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37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5,4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9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 rot="10800000" flipV="1">
            <a:off x="827584" y="5171917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Druvor: Castelão</a:t>
            </a:r>
            <a:r>
              <a:rPr lang="pt-BR" b="1" dirty="0"/>
              <a:t>, Camarate, Tinta Miúda, Preto Martinho. </a:t>
            </a:r>
            <a:endParaRPr lang="pt-BR" b="1" dirty="0" smtClean="0"/>
          </a:p>
          <a:p>
            <a:endParaRPr lang="pt-BR" b="1" dirty="0"/>
          </a:p>
          <a:p>
            <a:r>
              <a:rPr lang="pt-BR" dirty="0"/>
              <a:t>Casa Santos Lima, DOC Alenquer</a:t>
            </a:r>
          </a:p>
        </p:txBody>
      </p:sp>
      <p:pic>
        <p:nvPicPr>
          <p:cNvPr id="3074" name="Picture 2" descr="http://cdn.alko.fi/ProductImages/Scaled/453977/produ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1000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18</a:t>
            </a:fld>
            <a:endParaRPr lang="fi-FI" dirty="0"/>
          </a:p>
        </p:txBody>
      </p:sp>
      <p:pic>
        <p:nvPicPr>
          <p:cNvPr id="13314" name="Picture 2" descr="\\home.org.aalto.fi\helander\data\Documents\My Pictures\2014Pirjon iPhone\IMG_0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43703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0234" y="4725144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Trevlig Sommar!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53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750" y="2820194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19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fi-FI" b="1" dirty="0" smtClean="0"/>
              <a:t>Tack!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296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2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329488" cy="706437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Sydafrika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90" y="980728"/>
            <a:ext cx="632894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224" y="6237312"/>
            <a:ext cx="2059048" cy="53639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80112" y="6407944"/>
            <a:ext cx="2592288" cy="365125"/>
          </a:xfrm>
        </p:spPr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3</a:t>
            </a:fld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755576" y="764706"/>
            <a:ext cx="610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Pongrácz Méthode Cap Classique Rosé </a:t>
            </a:r>
            <a:r>
              <a:rPr lang="fr-FR" sz="2400" b="1" dirty="0" smtClean="0"/>
              <a:t>Brut 14,99€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99592" y="1196752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b="1" dirty="0" smtClean="0"/>
          </a:p>
          <a:p>
            <a:r>
              <a:rPr lang="sv-SE" b="1" dirty="0" smtClean="0"/>
              <a:t>Mycket </a:t>
            </a:r>
            <a:r>
              <a:rPr lang="sv-SE" b="1" dirty="0"/>
              <a:t>torr</a:t>
            </a:r>
            <a:r>
              <a:rPr lang="sv-SE" dirty="0"/>
              <a:t>, hög syra, citruskaraktär, hallonkaraktär, mogna rödvinbärstoner, svagt rostad, Rosé 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899592" y="2015598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. </a:t>
            </a:r>
            <a:endParaRPr lang="fi-FI" b="1" dirty="0"/>
          </a:p>
          <a:p>
            <a:r>
              <a:rPr lang="fi-FI" dirty="0"/>
              <a:t>Cave de Pongrácz, WO Western Cape</a:t>
            </a:r>
          </a:p>
          <a:p>
            <a:r>
              <a:rPr lang="fi-FI" b="1" dirty="0"/>
              <a:t>Tillverkning:</a:t>
            </a:r>
          </a:p>
          <a:p>
            <a:r>
              <a:rPr lang="fi-FI" dirty="0"/>
              <a:t>Kalljäsning i ståltankar. Efter den första jäsningen sker malolaktisk jäsning som ger ett mildare och rundare vin. Vinet genomgår sedan en jäsning i flaskan enligt den klassiska champagnemetoden. Det vilar på jästfällningen i två år</a:t>
            </a:r>
            <a:r>
              <a:rPr lang="fi-FI" dirty="0" smtClean="0"/>
              <a:t>. Druvor; Pinot Noir och Chardonnay.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2658"/>
            <a:ext cx="1706008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55217"/>
              </p:ext>
            </p:extLst>
          </p:nvPr>
        </p:nvGraphicFramePr>
        <p:xfrm>
          <a:off x="882203" y="4725145"/>
          <a:ext cx="4049838" cy="2001141"/>
        </p:xfrm>
        <a:graphic>
          <a:graphicData uri="http://schemas.openxmlformats.org/drawingml/2006/table">
            <a:tbl>
              <a:tblPr/>
              <a:tblGrid>
                <a:gridCol w="2024919"/>
                <a:gridCol w="2024919"/>
              </a:tblGrid>
              <a:tr h="538101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520977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529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12,0 %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529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27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529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6,0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529">
                <a:tc>
                  <a:txBody>
                    <a:bodyPr/>
                    <a:lstStyle/>
                    <a:p>
                      <a:r>
                        <a:rPr lang="fi-FI" sz="1800" dirty="0"/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9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822" y="2276872"/>
            <a:ext cx="5248894" cy="338572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Pongrácz rosé Brut NV</a:t>
            </a:r>
          </a:p>
          <a:p>
            <a:pPr marL="6858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Santa Julia Viognier 2015</a:t>
            </a:r>
          </a:p>
          <a:p>
            <a:pPr marL="6858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Erràzuriz Sauvignon Blanc 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marL="6858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Domaine Houchart, Rosé 2015</a:t>
            </a:r>
            <a:endParaRPr lang="fi-FI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J.Drouhin Moulin-à-Vent 2014</a:t>
            </a:r>
          </a:p>
          <a:p>
            <a:pPr marL="6858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Quinta das Setencostas 2012</a:t>
            </a:r>
            <a:b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1" y="6407944"/>
            <a:ext cx="3983251" cy="365125"/>
          </a:xfrm>
        </p:spPr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4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4536504" cy="1296145"/>
          </a:xfrm>
        </p:spPr>
        <p:txBody>
          <a:bodyPr/>
          <a:lstStyle/>
          <a:p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Kvällens viner</a:t>
            </a:r>
            <a:endParaRPr lang="fi-F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8" name="Picture 14" descr="http://www.campingmaderno.se/files/Image/u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143251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844824"/>
            <a:ext cx="698539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5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8098"/>
          </a:xfrm>
        </p:spPr>
        <p:txBody>
          <a:bodyPr>
            <a:normAutofit/>
          </a:bodyPr>
          <a:lstStyle/>
          <a:p>
            <a:r>
              <a:rPr lang="fi-FI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Bodegas Santa Julia, Mendoza</a:t>
            </a:r>
            <a:endParaRPr lang="fi-F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76874"/>
            <a:ext cx="6777317" cy="2088232"/>
          </a:xfrm>
        </p:spPr>
        <p:txBody>
          <a:bodyPr>
            <a:normAutofit/>
          </a:bodyPr>
          <a:lstStyle/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24.4.2014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6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301006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Santa Julia Organica 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Viognier 2015 Argentina</a:t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8,40€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91680" y="2581674"/>
            <a:ext cx="6777317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04392" y="2581674"/>
            <a:ext cx="6777317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64781"/>
              </p:ext>
            </p:extLst>
          </p:nvPr>
        </p:nvGraphicFramePr>
        <p:xfrm>
          <a:off x="1042989" y="2319819"/>
          <a:ext cx="5545238" cy="2686574"/>
        </p:xfrm>
        <a:graphic>
          <a:graphicData uri="http://schemas.openxmlformats.org/drawingml/2006/table">
            <a:tbl>
              <a:tblPr/>
              <a:tblGrid>
                <a:gridCol w="2772619"/>
                <a:gridCol w="2772619"/>
              </a:tblGrid>
              <a:tr h="64008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571237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41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13,0 %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41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22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41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6,0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3971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42988" y="3140546"/>
            <a:ext cx="26161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</a:t>
            </a: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173791" y="4352093"/>
            <a:ext cx="3182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Torr</a:t>
            </a:r>
            <a:r>
              <a:rPr lang="sv-SE" dirty="0"/>
              <a:t>, hög syra, mogen citruston, </a:t>
            </a:r>
            <a:endParaRPr lang="sv-SE" dirty="0" smtClean="0"/>
          </a:p>
          <a:p>
            <a:r>
              <a:rPr lang="sv-SE" dirty="0" smtClean="0"/>
              <a:t>lätt </a:t>
            </a:r>
            <a:r>
              <a:rPr lang="sv-SE" dirty="0"/>
              <a:t>fruktighet, svag blommighet, kryddig </a:t>
            </a:r>
            <a:endParaRPr lang="fi-FI" dirty="0"/>
          </a:p>
        </p:txBody>
      </p:sp>
      <p:pic>
        <p:nvPicPr>
          <p:cNvPr id="1027" name="Picture 3" descr="http://www.santajulia.com.ar/uploads/nodes/c1cc7a27c6add997a37fafe1b62dbd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40258"/>
            <a:ext cx="11430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8"/>
            <a:ext cx="6777317" cy="1368152"/>
          </a:xfrm>
        </p:spPr>
        <p:txBody>
          <a:bodyPr>
            <a:noAutofit/>
          </a:bodyPr>
          <a:lstStyle/>
          <a:p>
            <a:r>
              <a:rPr lang="sv-SE" sz="1800" b="1" dirty="0"/>
              <a:t>Torr</a:t>
            </a:r>
            <a:r>
              <a:rPr lang="sv-SE" sz="1800" dirty="0"/>
              <a:t>, hög syra, mogen citruston, lätt ton av passionsfrukt, inslag av svartvinbärsblad, örtig, mineralig </a:t>
            </a:r>
            <a:endParaRPr lang="sv-SE" sz="1800" dirty="0" smtClean="0"/>
          </a:p>
          <a:p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7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764704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Erràzuriz Single Vinyard Sauvignon Blanc, Chile 2015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381646"/>
              </p:ext>
            </p:extLst>
          </p:nvPr>
        </p:nvGraphicFramePr>
        <p:xfrm>
          <a:off x="971600" y="3861048"/>
          <a:ext cx="4752528" cy="1737360"/>
        </p:xfrm>
        <a:graphic>
          <a:graphicData uri="http://schemas.openxmlformats.org/drawingml/2006/table">
            <a:tbl>
              <a:tblPr/>
              <a:tblGrid>
                <a:gridCol w="2376264"/>
                <a:gridCol w="2376264"/>
              </a:tblGrid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579777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13,5 %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6,0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i-FI" sz="1800" dirty="0"/>
                        <a:t>Energi: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70 kcal / 100 </a:t>
                      </a:r>
                      <a:r>
                        <a:rPr lang="fi-FI" sz="1800" dirty="0" smtClean="0"/>
                        <a:t>ml</a:t>
                      </a:r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125424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17" y="1700810"/>
            <a:ext cx="670741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8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5"/>
            <a:ext cx="7024744" cy="792088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Erràzuriz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9187"/>
              </p:ext>
            </p:extLst>
          </p:nvPr>
        </p:nvGraphicFramePr>
        <p:xfrm>
          <a:off x="971600" y="4682948"/>
          <a:ext cx="7128792" cy="1234440"/>
        </p:xfrm>
        <a:graphic>
          <a:graphicData uri="http://schemas.openxmlformats.org/drawingml/2006/table">
            <a:tbl>
              <a:tblPr/>
              <a:tblGrid>
                <a:gridCol w="3564396"/>
                <a:gridCol w="3564396"/>
              </a:tblGrid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76664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Kim 22.4.2016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9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Provence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2204</TotalTime>
  <Words>424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  Sommar viner</vt:lpstr>
      <vt:lpstr>Sydafrika</vt:lpstr>
      <vt:lpstr>PowerPoint Presentation</vt:lpstr>
      <vt:lpstr>Kvällens viner</vt:lpstr>
      <vt:lpstr>Bodegas Santa Julia, Mendoza</vt:lpstr>
      <vt:lpstr>Santa Julia Organica  Viognier 2015 Argentina 8,40€</vt:lpstr>
      <vt:lpstr>Erràzuriz Single Vinyard Sauvignon Blanc, Chile 2015</vt:lpstr>
      <vt:lpstr>Erràzuriz </vt:lpstr>
      <vt:lpstr> Provence</vt:lpstr>
      <vt:lpstr>Provence, Aix-en-Provence</vt:lpstr>
      <vt:lpstr>Domaine Houchart Rosé 2015 12,99€</vt:lpstr>
      <vt:lpstr>Domaine Houchart, Rosé</vt:lpstr>
      <vt:lpstr>Beaujolais</vt:lpstr>
      <vt:lpstr>Joseph Drouhin Moulin-á-Vent 2014 - 14,99€</vt:lpstr>
      <vt:lpstr>Portugal</vt:lpstr>
      <vt:lpstr>Alenquer</vt:lpstr>
      <vt:lpstr>Quinta das Setencostas 2012 9,99€</vt:lpstr>
      <vt:lpstr>PowerPoint Presentation</vt:lpstr>
      <vt:lpstr>Tack!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Provence</dc:title>
  <dc:creator>Helander-Björkwall Pirjo</dc:creator>
  <cp:lastModifiedBy>Helander-Björkwall Pirjo</cp:lastModifiedBy>
  <cp:revision>106</cp:revision>
  <dcterms:created xsi:type="dcterms:W3CDTF">2014-04-09T07:23:50Z</dcterms:created>
  <dcterms:modified xsi:type="dcterms:W3CDTF">2016-04-21T16:06:03Z</dcterms:modified>
</cp:coreProperties>
</file>