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59" r:id="rId5"/>
    <p:sldId id="264" r:id="rId6"/>
    <p:sldId id="265" r:id="rId7"/>
    <p:sldId id="270" r:id="rId8"/>
    <p:sldId id="266" r:id="rId9"/>
    <p:sldId id="267" r:id="rId10"/>
    <p:sldId id="268" r:id="rId11"/>
    <p:sldId id="260" r:id="rId12"/>
    <p:sldId id="261" r:id="rId13"/>
    <p:sldId id="269" r:id="rId14"/>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FI"/>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FI"/>
          </a:p>
        </p:txBody>
      </p:sp>
      <p:sp>
        <p:nvSpPr>
          <p:cNvPr id="4" name="Platshållare för datum 3"/>
          <p:cNvSpPr>
            <a:spLocks noGrp="1"/>
          </p:cNvSpPr>
          <p:nvPr>
            <p:ph type="dt" sz="half" idx="10"/>
          </p:nvPr>
        </p:nvSpPr>
        <p:spPr/>
        <p:txBody>
          <a:bodyPr/>
          <a:lstStyle/>
          <a:p>
            <a:fld id="{5F952C81-65CA-4F16-AA60-98EF6202B6A3}" type="datetimeFigureOut">
              <a:rPr lang="sv-FI" smtClean="0"/>
              <a:t>11.4.2016</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05B96686-6DE2-41D6-973D-6889FB7A52EA}" type="slidenum">
              <a:rPr lang="sv-FI" smtClean="0"/>
              <a:t>‹#›</a:t>
            </a:fld>
            <a:endParaRPr lang="sv-FI"/>
          </a:p>
        </p:txBody>
      </p:sp>
    </p:spTree>
    <p:extLst>
      <p:ext uri="{BB962C8B-B14F-4D97-AF65-F5344CB8AC3E}">
        <p14:creationId xmlns:p14="http://schemas.microsoft.com/office/powerpoint/2010/main" val="315109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5F952C81-65CA-4F16-AA60-98EF6202B6A3}" type="datetimeFigureOut">
              <a:rPr lang="sv-FI" smtClean="0"/>
              <a:t>11.4.2016</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05B96686-6DE2-41D6-973D-6889FB7A52EA}" type="slidenum">
              <a:rPr lang="sv-FI" smtClean="0"/>
              <a:t>‹#›</a:t>
            </a:fld>
            <a:endParaRPr lang="sv-FI"/>
          </a:p>
        </p:txBody>
      </p:sp>
    </p:spTree>
    <p:extLst>
      <p:ext uri="{BB962C8B-B14F-4D97-AF65-F5344CB8AC3E}">
        <p14:creationId xmlns:p14="http://schemas.microsoft.com/office/powerpoint/2010/main" val="349686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FI"/>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5F952C81-65CA-4F16-AA60-98EF6202B6A3}" type="datetimeFigureOut">
              <a:rPr lang="sv-FI" smtClean="0"/>
              <a:t>11.4.2016</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05B96686-6DE2-41D6-973D-6889FB7A52EA}" type="slidenum">
              <a:rPr lang="sv-FI" smtClean="0"/>
              <a:t>‹#›</a:t>
            </a:fld>
            <a:endParaRPr lang="sv-FI"/>
          </a:p>
        </p:txBody>
      </p:sp>
    </p:spTree>
    <p:extLst>
      <p:ext uri="{BB962C8B-B14F-4D97-AF65-F5344CB8AC3E}">
        <p14:creationId xmlns:p14="http://schemas.microsoft.com/office/powerpoint/2010/main" val="174916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5F952C81-65CA-4F16-AA60-98EF6202B6A3}" type="datetimeFigureOut">
              <a:rPr lang="sv-FI" smtClean="0"/>
              <a:t>11.4.2016</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05B96686-6DE2-41D6-973D-6889FB7A52EA}" type="slidenum">
              <a:rPr lang="sv-FI" smtClean="0"/>
              <a:t>‹#›</a:t>
            </a:fld>
            <a:endParaRPr lang="sv-FI"/>
          </a:p>
        </p:txBody>
      </p:sp>
    </p:spTree>
    <p:extLst>
      <p:ext uri="{BB962C8B-B14F-4D97-AF65-F5344CB8AC3E}">
        <p14:creationId xmlns:p14="http://schemas.microsoft.com/office/powerpoint/2010/main" val="298939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FI"/>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5F952C81-65CA-4F16-AA60-98EF6202B6A3}" type="datetimeFigureOut">
              <a:rPr lang="sv-FI" smtClean="0"/>
              <a:t>11.4.2016</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05B96686-6DE2-41D6-973D-6889FB7A52EA}" type="slidenum">
              <a:rPr lang="sv-FI" smtClean="0"/>
              <a:t>‹#›</a:t>
            </a:fld>
            <a:endParaRPr lang="sv-FI"/>
          </a:p>
        </p:txBody>
      </p:sp>
    </p:spTree>
    <p:extLst>
      <p:ext uri="{BB962C8B-B14F-4D97-AF65-F5344CB8AC3E}">
        <p14:creationId xmlns:p14="http://schemas.microsoft.com/office/powerpoint/2010/main" val="153224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datum 4"/>
          <p:cNvSpPr>
            <a:spLocks noGrp="1"/>
          </p:cNvSpPr>
          <p:nvPr>
            <p:ph type="dt" sz="half" idx="10"/>
          </p:nvPr>
        </p:nvSpPr>
        <p:spPr/>
        <p:txBody>
          <a:bodyPr/>
          <a:lstStyle/>
          <a:p>
            <a:fld id="{5F952C81-65CA-4F16-AA60-98EF6202B6A3}" type="datetimeFigureOut">
              <a:rPr lang="sv-FI" smtClean="0"/>
              <a:t>11.4.2016</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05B96686-6DE2-41D6-973D-6889FB7A52EA}" type="slidenum">
              <a:rPr lang="sv-FI" smtClean="0"/>
              <a:t>‹#›</a:t>
            </a:fld>
            <a:endParaRPr lang="sv-FI"/>
          </a:p>
        </p:txBody>
      </p:sp>
    </p:spTree>
    <p:extLst>
      <p:ext uri="{BB962C8B-B14F-4D97-AF65-F5344CB8AC3E}">
        <p14:creationId xmlns:p14="http://schemas.microsoft.com/office/powerpoint/2010/main" val="2164782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FI"/>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7" name="Platshållare för datum 6"/>
          <p:cNvSpPr>
            <a:spLocks noGrp="1"/>
          </p:cNvSpPr>
          <p:nvPr>
            <p:ph type="dt" sz="half" idx="10"/>
          </p:nvPr>
        </p:nvSpPr>
        <p:spPr/>
        <p:txBody>
          <a:bodyPr/>
          <a:lstStyle/>
          <a:p>
            <a:fld id="{5F952C81-65CA-4F16-AA60-98EF6202B6A3}" type="datetimeFigureOut">
              <a:rPr lang="sv-FI" smtClean="0"/>
              <a:t>11.4.2016</a:t>
            </a:fld>
            <a:endParaRPr lang="sv-FI"/>
          </a:p>
        </p:txBody>
      </p:sp>
      <p:sp>
        <p:nvSpPr>
          <p:cNvPr id="8" name="Platshållare för sidfot 7"/>
          <p:cNvSpPr>
            <a:spLocks noGrp="1"/>
          </p:cNvSpPr>
          <p:nvPr>
            <p:ph type="ftr" sz="quarter" idx="11"/>
          </p:nvPr>
        </p:nvSpPr>
        <p:spPr/>
        <p:txBody>
          <a:bodyPr/>
          <a:lstStyle/>
          <a:p>
            <a:endParaRPr lang="sv-FI"/>
          </a:p>
        </p:txBody>
      </p:sp>
      <p:sp>
        <p:nvSpPr>
          <p:cNvPr id="9" name="Platshållare för bildnummer 8"/>
          <p:cNvSpPr>
            <a:spLocks noGrp="1"/>
          </p:cNvSpPr>
          <p:nvPr>
            <p:ph type="sldNum" sz="quarter" idx="12"/>
          </p:nvPr>
        </p:nvSpPr>
        <p:spPr/>
        <p:txBody>
          <a:bodyPr/>
          <a:lstStyle/>
          <a:p>
            <a:fld id="{05B96686-6DE2-41D6-973D-6889FB7A52EA}" type="slidenum">
              <a:rPr lang="sv-FI" smtClean="0"/>
              <a:t>‹#›</a:t>
            </a:fld>
            <a:endParaRPr lang="sv-FI"/>
          </a:p>
        </p:txBody>
      </p:sp>
    </p:spTree>
    <p:extLst>
      <p:ext uri="{BB962C8B-B14F-4D97-AF65-F5344CB8AC3E}">
        <p14:creationId xmlns:p14="http://schemas.microsoft.com/office/powerpoint/2010/main" val="193317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datum 2"/>
          <p:cNvSpPr>
            <a:spLocks noGrp="1"/>
          </p:cNvSpPr>
          <p:nvPr>
            <p:ph type="dt" sz="half" idx="10"/>
          </p:nvPr>
        </p:nvSpPr>
        <p:spPr/>
        <p:txBody>
          <a:bodyPr/>
          <a:lstStyle/>
          <a:p>
            <a:fld id="{5F952C81-65CA-4F16-AA60-98EF6202B6A3}" type="datetimeFigureOut">
              <a:rPr lang="sv-FI" smtClean="0"/>
              <a:t>11.4.2016</a:t>
            </a:fld>
            <a:endParaRPr lang="sv-FI"/>
          </a:p>
        </p:txBody>
      </p:sp>
      <p:sp>
        <p:nvSpPr>
          <p:cNvPr id="4" name="Platshållare för sidfot 3"/>
          <p:cNvSpPr>
            <a:spLocks noGrp="1"/>
          </p:cNvSpPr>
          <p:nvPr>
            <p:ph type="ftr" sz="quarter" idx="11"/>
          </p:nvPr>
        </p:nvSpPr>
        <p:spPr/>
        <p:txBody>
          <a:bodyPr/>
          <a:lstStyle/>
          <a:p>
            <a:endParaRPr lang="sv-FI"/>
          </a:p>
        </p:txBody>
      </p:sp>
      <p:sp>
        <p:nvSpPr>
          <p:cNvPr id="5" name="Platshållare för bildnummer 4"/>
          <p:cNvSpPr>
            <a:spLocks noGrp="1"/>
          </p:cNvSpPr>
          <p:nvPr>
            <p:ph type="sldNum" sz="quarter" idx="12"/>
          </p:nvPr>
        </p:nvSpPr>
        <p:spPr/>
        <p:txBody>
          <a:bodyPr/>
          <a:lstStyle/>
          <a:p>
            <a:fld id="{05B96686-6DE2-41D6-973D-6889FB7A52EA}" type="slidenum">
              <a:rPr lang="sv-FI" smtClean="0"/>
              <a:t>‹#›</a:t>
            </a:fld>
            <a:endParaRPr lang="sv-FI"/>
          </a:p>
        </p:txBody>
      </p:sp>
    </p:spTree>
    <p:extLst>
      <p:ext uri="{BB962C8B-B14F-4D97-AF65-F5344CB8AC3E}">
        <p14:creationId xmlns:p14="http://schemas.microsoft.com/office/powerpoint/2010/main" val="68210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F952C81-65CA-4F16-AA60-98EF6202B6A3}" type="datetimeFigureOut">
              <a:rPr lang="sv-FI" smtClean="0"/>
              <a:t>11.4.2016</a:t>
            </a:fld>
            <a:endParaRPr lang="sv-FI"/>
          </a:p>
        </p:txBody>
      </p:sp>
      <p:sp>
        <p:nvSpPr>
          <p:cNvPr id="3" name="Platshållare för sidfot 2"/>
          <p:cNvSpPr>
            <a:spLocks noGrp="1"/>
          </p:cNvSpPr>
          <p:nvPr>
            <p:ph type="ftr" sz="quarter" idx="11"/>
          </p:nvPr>
        </p:nvSpPr>
        <p:spPr/>
        <p:txBody>
          <a:bodyPr/>
          <a:lstStyle/>
          <a:p>
            <a:endParaRPr lang="sv-FI"/>
          </a:p>
        </p:txBody>
      </p:sp>
      <p:sp>
        <p:nvSpPr>
          <p:cNvPr id="4" name="Platshållare för bildnummer 3"/>
          <p:cNvSpPr>
            <a:spLocks noGrp="1"/>
          </p:cNvSpPr>
          <p:nvPr>
            <p:ph type="sldNum" sz="quarter" idx="12"/>
          </p:nvPr>
        </p:nvSpPr>
        <p:spPr/>
        <p:txBody>
          <a:bodyPr/>
          <a:lstStyle/>
          <a:p>
            <a:fld id="{05B96686-6DE2-41D6-973D-6889FB7A52EA}" type="slidenum">
              <a:rPr lang="sv-FI" smtClean="0"/>
              <a:t>‹#›</a:t>
            </a:fld>
            <a:endParaRPr lang="sv-FI"/>
          </a:p>
        </p:txBody>
      </p:sp>
    </p:spTree>
    <p:extLst>
      <p:ext uri="{BB962C8B-B14F-4D97-AF65-F5344CB8AC3E}">
        <p14:creationId xmlns:p14="http://schemas.microsoft.com/office/powerpoint/2010/main" val="268482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FI"/>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F952C81-65CA-4F16-AA60-98EF6202B6A3}" type="datetimeFigureOut">
              <a:rPr lang="sv-FI" smtClean="0"/>
              <a:t>11.4.2016</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05B96686-6DE2-41D6-973D-6889FB7A52EA}" type="slidenum">
              <a:rPr lang="sv-FI" smtClean="0"/>
              <a:t>‹#›</a:t>
            </a:fld>
            <a:endParaRPr lang="sv-FI"/>
          </a:p>
        </p:txBody>
      </p:sp>
    </p:spTree>
    <p:extLst>
      <p:ext uri="{BB962C8B-B14F-4D97-AF65-F5344CB8AC3E}">
        <p14:creationId xmlns:p14="http://schemas.microsoft.com/office/powerpoint/2010/main" val="294635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FI"/>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F952C81-65CA-4F16-AA60-98EF6202B6A3}" type="datetimeFigureOut">
              <a:rPr lang="sv-FI" smtClean="0"/>
              <a:t>11.4.2016</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05B96686-6DE2-41D6-973D-6889FB7A52EA}" type="slidenum">
              <a:rPr lang="sv-FI" smtClean="0"/>
              <a:t>‹#›</a:t>
            </a:fld>
            <a:endParaRPr lang="sv-FI"/>
          </a:p>
        </p:txBody>
      </p:sp>
    </p:spTree>
    <p:extLst>
      <p:ext uri="{BB962C8B-B14F-4D97-AF65-F5344CB8AC3E}">
        <p14:creationId xmlns:p14="http://schemas.microsoft.com/office/powerpoint/2010/main" val="329002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FI"/>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52C81-65CA-4F16-AA60-98EF6202B6A3}" type="datetimeFigureOut">
              <a:rPr lang="sv-FI" smtClean="0"/>
              <a:t>11.4.2016</a:t>
            </a:fld>
            <a:endParaRPr lang="sv-FI"/>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FI"/>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96686-6DE2-41D6-973D-6889FB7A52EA}" type="slidenum">
              <a:rPr lang="sv-FI" smtClean="0"/>
              <a:t>‹#›</a:t>
            </a:fld>
            <a:endParaRPr lang="sv-FI"/>
          </a:p>
        </p:txBody>
      </p:sp>
    </p:spTree>
    <p:extLst>
      <p:ext uri="{BB962C8B-B14F-4D97-AF65-F5344CB8AC3E}">
        <p14:creationId xmlns:p14="http://schemas.microsoft.com/office/powerpoint/2010/main" val="1026289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FI" smtClean="0"/>
              <a:t>VINER FRÅN ARGENTINA</a:t>
            </a:r>
            <a:endParaRPr lang="sv-FI" dirty="0"/>
          </a:p>
        </p:txBody>
      </p:sp>
      <p:sp>
        <p:nvSpPr>
          <p:cNvPr id="3" name="Underrubrik 2"/>
          <p:cNvSpPr>
            <a:spLocks noGrp="1"/>
          </p:cNvSpPr>
          <p:nvPr>
            <p:ph type="subTitle" idx="1"/>
          </p:nvPr>
        </p:nvSpPr>
        <p:spPr/>
        <p:txBody>
          <a:bodyPr/>
          <a:lstStyle/>
          <a:p>
            <a:r>
              <a:rPr lang="sv-FI" smtClean="0"/>
              <a:t>HANDELSGILLETS VINKLUBB </a:t>
            </a:r>
          </a:p>
          <a:p>
            <a:r>
              <a:rPr lang="sv-FI" smtClean="0"/>
              <a:t>18.03.2016</a:t>
            </a:r>
            <a:endParaRPr lang="sv-FI" dirty="0"/>
          </a:p>
        </p:txBody>
      </p:sp>
    </p:spTree>
    <p:extLst>
      <p:ext uri="{BB962C8B-B14F-4D97-AF65-F5344CB8AC3E}">
        <p14:creationId xmlns:p14="http://schemas.microsoft.com/office/powerpoint/2010/main" val="3658726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flipV="1">
            <a:off x="838200" y="319406"/>
            <a:ext cx="10515600" cy="45719"/>
          </a:xfrm>
        </p:spPr>
        <p:txBody>
          <a:bodyPr>
            <a:normAutofit fontScale="90000"/>
          </a:bodyPr>
          <a:lstStyle/>
          <a:p>
            <a:endParaRPr lang="sv-FI" dirty="0"/>
          </a:p>
        </p:txBody>
      </p:sp>
      <p:sp>
        <p:nvSpPr>
          <p:cNvPr id="3" name="Platshållare för innehåll 2"/>
          <p:cNvSpPr>
            <a:spLocks noGrp="1"/>
          </p:cNvSpPr>
          <p:nvPr>
            <p:ph idx="1"/>
          </p:nvPr>
        </p:nvSpPr>
        <p:spPr>
          <a:xfrm>
            <a:off x="838200" y="645458"/>
            <a:ext cx="10515600" cy="6212541"/>
          </a:xfrm>
        </p:spPr>
        <p:txBody>
          <a:bodyPr>
            <a:normAutofit lnSpcReduction="10000"/>
          </a:bodyPr>
          <a:lstStyle/>
          <a:p>
            <a:r>
              <a:rPr lang="sv-FI" sz="2400" b="1" dirty="0" smtClean="0"/>
              <a:t>Luigi </a:t>
            </a:r>
            <a:r>
              <a:rPr lang="sv-FI" sz="2400" b="1" dirty="0" err="1" smtClean="0"/>
              <a:t>Bosca</a:t>
            </a:r>
            <a:r>
              <a:rPr lang="sv-FI" sz="2400" b="1" dirty="0" smtClean="0"/>
              <a:t> Cabernet Franc 2011                                                 € 17.99</a:t>
            </a:r>
          </a:p>
          <a:p>
            <a:r>
              <a:rPr lang="sv-FI" sz="2400" dirty="0" smtClean="0"/>
              <a:t>Vingården grundades år 1901 av Luigi </a:t>
            </a:r>
            <a:r>
              <a:rPr lang="sv-FI" sz="2400" dirty="0" err="1" smtClean="0"/>
              <a:t>Bosca</a:t>
            </a:r>
            <a:r>
              <a:rPr lang="sv-FI" sz="2400" dirty="0" smtClean="0"/>
              <a:t> från Piemonte och familjen </a:t>
            </a:r>
            <a:r>
              <a:rPr lang="sv-FI" sz="2400" dirty="0" err="1" smtClean="0"/>
              <a:t>Arizu</a:t>
            </a:r>
            <a:r>
              <a:rPr lang="sv-FI" sz="2400" dirty="0" smtClean="0"/>
              <a:t> från Baskien. Gården, som fortfarande är i familjen </a:t>
            </a:r>
            <a:r>
              <a:rPr lang="sv-FI" sz="2400" dirty="0" err="1" smtClean="0"/>
              <a:t>Arizus</a:t>
            </a:r>
            <a:r>
              <a:rPr lang="sv-FI" sz="2400" dirty="0" smtClean="0"/>
              <a:t> ägo, är belägen i </a:t>
            </a:r>
            <a:r>
              <a:rPr lang="sv-FI" sz="2400" dirty="0" err="1" smtClean="0"/>
              <a:t>Luján</a:t>
            </a:r>
            <a:r>
              <a:rPr lang="sv-FI" sz="2400" dirty="0" smtClean="0"/>
              <a:t> de </a:t>
            </a:r>
            <a:r>
              <a:rPr lang="sv-FI" sz="2400" dirty="0" err="1"/>
              <a:t>C</a:t>
            </a:r>
            <a:r>
              <a:rPr lang="sv-FI" sz="2400" dirty="0" err="1" smtClean="0"/>
              <a:t>uyo</a:t>
            </a:r>
            <a:r>
              <a:rPr lang="sv-FI" sz="2400" dirty="0" smtClean="0"/>
              <a:t> .</a:t>
            </a:r>
          </a:p>
          <a:p>
            <a:r>
              <a:rPr lang="sv-FI" sz="2400" dirty="0" smtClean="0"/>
              <a:t>Fylligt, rikligt med mjuka tanniner, plommon- och vinbärskaraktär, kryddig och </a:t>
            </a:r>
            <a:r>
              <a:rPr lang="sv-FI" sz="2400" dirty="0" err="1" smtClean="0"/>
              <a:t>ekig</a:t>
            </a:r>
            <a:r>
              <a:rPr lang="sv-FI" sz="2400" dirty="0" smtClean="0"/>
              <a:t>. Jäsning 15-20 dygn. Mognar 14 månader i franska </a:t>
            </a:r>
            <a:r>
              <a:rPr lang="sv-FI" sz="2400" dirty="0" err="1" smtClean="0"/>
              <a:t>ektunnor</a:t>
            </a:r>
            <a:r>
              <a:rPr lang="sv-FI" sz="2400" dirty="0" smtClean="0"/>
              <a:t> + 6-12 månader på flaska.</a:t>
            </a:r>
          </a:p>
          <a:p>
            <a:r>
              <a:rPr lang="sv-FI" sz="2400" dirty="0" smtClean="0"/>
              <a:t>Alkoholhalt 14%    Restsyror 5.3 g/l    Passar till enkla rätter med mörkt kött eller storvilt.</a:t>
            </a:r>
          </a:p>
          <a:p>
            <a:endParaRPr lang="sv-FI" sz="2400" dirty="0"/>
          </a:p>
          <a:p>
            <a:r>
              <a:rPr lang="sv-FI" sz="2400" b="1" dirty="0" smtClean="0"/>
              <a:t>Norton </a:t>
            </a:r>
            <a:r>
              <a:rPr lang="sv-FI" sz="2400" b="1" dirty="0" err="1" smtClean="0"/>
              <a:t>Privada</a:t>
            </a:r>
            <a:r>
              <a:rPr lang="sv-FI" sz="2400" b="1" dirty="0" smtClean="0"/>
              <a:t> 2011                                                                       € 19.50</a:t>
            </a:r>
          </a:p>
          <a:p>
            <a:r>
              <a:rPr lang="sv-FI" sz="2400" dirty="0" smtClean="0"/>
              <a:t>Vinblandning, 40% </a:t>
            </a:r>
            <a:r>
              <a:rPr lang="sv-FI" sz="2400" dirty="0" err="1" smtClean="0"/>
              <a:t>Malbec</a:t>
            </a:r>
            <a:r>
              <a:rPr lang="sv-FI" sz="2400" dirty="0" smtClean="0"/>
              <a:t>, 30% Merlot , 30% Cabernet Sauvignon. Mycket fylligt, höga tanniner, sammetsmjukt med smak av bär och mörka plommon, kryddig, </a:t>
            </a:r>
            <a:r>
              <a:rPr lang="sv-FI" sz="2400" dirty="0" err="1" smtClean="0"/>
              <a:t>ekig</a:t>
            </a:r>
            <a:r>
              <a:rPr lang="sv-FI" sz="2400" dirty="0" smtClean="0"/>
              <a:t>, varm. Jäsning med naturlig jäst + </a:t>
            </a:r>
            <a:r>
              <a:rPr lang="sv-FI" sz="2400" dirty="0" err="1" smtClean="0"/>
              <a:t>malolaktisk</a:t>
            </a:r>
            <a:r>
              <a:rPr lang="sv-FI" sz="2400" dirty="0" smtClean="0"/>
              <a:t> fermentering 5dgr. Lagring i tunnor av fransk ek 14 mån + på flaska i 12 mån. Hållbarhet 8 år.</a:t>
            </a:r>
          </a:p>
          <a:p>
            <a:r>
              <a:rPr lang="sv-FI" sz="2400" dirty="0" smtClean="0"/>
              <a:t>Alkoholhalt 14.5%     Restsyror 4.7 g/l           Bra till aromrika mörka kötträtter.</a:t>
            </a:r>
          </a:p>
          <a:p>
            <a:endParaRPr lang="sv-FI" sz="2400" dirty="0" smtClean="0"/>
          </a:p>
          <a:p>
            <a:endParaRPr lang="sv-FI" sz="2400" dirty="0"/>
          </a:p>
        </p:txBody>
      </p:sp>
    </p:spTree>
    <p:extLst>
      <p:ext uri="{BB962C8B-B14F-4D97-AF65-F5344CB8AC3E}">
        <p14:creationId xmlns:p14="http://schemas.microsoft.com/office/powerpoint/2010/main" val="1703996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FI" dirty="0"/>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6451" y="1825625"/>
            <a:ext cx="5599098" cy="4351338"/>
          </a:xfrm>
        </p:spPr>
      </p:pic>
    </p:spTree>
    <p:extLst>
      <p:ext uri="{BB962C8B-B14F-4D97-AF65-F5344CB8AC3E}">
        <p14:creationId xmlns:p14="http://schemas.microsoft.com/office/powerpoint/2010/main" val="61195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FI"/>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3871256" y="1825625"/>
            <a:ext cx="4449488" cy="4351338"/>
          </a:xfrm>
        </p:spPr>
      </p:pic>
    </p:spTree>
    <p:extLst>
      <p:ext uri="{BB962C8B-B14F-4D97-AF65-F5344CB8AC3E}">
        <p14:creationId xmlns:p14="http://schemas.microsoft.com/office/powerpoint/2010/main" val="1163490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FI" sz="3200" dirty="0" smtClean="0"/>
              <a:t>                     TASTINGORDNING</a:t>
            </a:r>
            <a:endParaRPr lang="sv-FI" sz="3200" dirty="0"/>
          </a:p>
        </p:txBody>
      </p:sp>
      <p:sp>
        <p:nvSpPr>
          <p:cNvPr id="3" name="Platshållare för innehåll 2"/>
          <p:cNvSpPr>
            <a:spLocks noGrp="1"/>
          </p:cNvSpPr>
          <p:nvPr>
            <p:ph idx="1"/>
          </p:nvPr>
        </p:nvSpPr>
        <p:spPr/>
        <p:txBody>
          <a:bodyPr>
            <a:normAutofit/>
          </a:bodyPr>
          <a:lstStyle/>
          <a:p>
            <a:r>
              <a:rPr lang="sv-FI" sz="2400" dirty="0" smtClean="0"/>
              <a:t>1.  Del Fin del </a:t>
            </a:r>
            <a:r>
              <a:rPr lang="sv-FI" sz="2400" dirty="0" err="1" smtClean="0"/>
              <a:t>Mundo</a:t>
            </a:r>
            <a:r>
              <a:rPr lang="sv-FI" sz="2400" dirty="0" smtClean="0"/>
              <a:t> </a:t>
            </a:r>
            <a:r>
              <a:rPr lang="sv-FI" sz="2400" dirty="0" err="1" smtClean="0"/>
              <a:t>Pinot</a:t>
            </a:r>
            <a:r>
              <a:rPr lang="sv-FI" sz="2400" dirty="0" smtClean="0"/>
              <a:t> </a:t>
            </a:r>
            <a:r>
              <a:rPr lang="sv-FI" sz="2400" dirty="0" err="1" smtClean="0"/>
              <a:t>Noir</a:t>
            </a:r>
            <a:r>
              <a:rPr lang="sv-FI" sz="2400" dirty="0" smtClean="0"/>
              <a:t> </a:t>
            </a:r>
            <a:r>
              <a:rPr lang="sv-FI" sz="2400" dirty="0" err="1" smtClean="0"/>
              <a:t>Reserva</a:t>
            </a:r>
            <a:r>
              <a:rPr lang="sv-FI" sz="2400" dirty="0" smtClean="0"/>
              <a:t> 2012</a:t>
            </a:r>
          </a:p>
          <a:p>
            <a:r>
              <a:rPr lang="sv-FI" sz="2400" dirty="0" smtClean="0"/>
              <a:t>2.  </a:t>
            </a:r>
            <a:r>
              <a:rPr lang="sv-FI" sz="2400" dirty="0" err="1" smtClean="0"/>
              <a:t>Pascual</a:t>
            </a:r>
            <a:r>
              <a:rPr lang="sv-FI" sz="2400" dirty="0" smtClean="0"/>
              <a:t> </a:t>
            </a:r>
            <a:r>
              <a:rPr lang="sv-FI" sz="2400" dirty="0" err="1" smtClean="0"/>
              <a:t>Toso</a:t>
            </a:r>
            <a:r>
              <a:rPr lang="sv-FI" sz="2400" dirty="0" smtClean="0"/>
              <a:t> Cabernet Sauvignon 2014</a:t>
            </a:r>
          </a:p>
          <a:p>
            <a:r>
              <a:rPr lang="sv-FI" sz="2400" dirty="0" smtClean="0"/>
              <a:t>3.  La Celia Pioneer </a:t>
            </a:r>
            <a:r>
              <a:rPr lang="sv-FI" sz="2400" dirty="0" err="1" smtClean="0"/>
              <a:t>Reserva</a:t>
            </a:r>
            <a:r>
              <a:rPr lang="sv-FI" sz="2400" dirty="0" smtClean="0"/>
              <a:t> Merlot 2013</a:t>
            </a:r>
          </a:p>
          <a:p>
            <a:r>
              <a:rPr lang="sv-FI" sz="2400" dirty="0" smtClean="0"/>
              <a:t>4.  Luigi </a:t>
            </a:r>
            <a:r>
              <a:rPr lang="sv-FI" sz="2400" dirty="0" err="1" smtClean="0"/>
              <a:t>Bosca</a:t>
            </a:r>
            <a:r>
              <a:rPr lang="sv-FI" sz="2400" dirty="0" smtClean="0"/>
              <a:t> Cabernet Franc 2011</a:t>
            </a:r>
          </a:p>
          <a:p>
            <a:r>
              <a:rPr lang="sv-FI" sz="2400" dirty="0" smtClean="0"/>
              <a:t>5.  Norton </a:t>
            </a:r>
            <a:r>
              <a:rPr lang="sv-FI" sz="2400" dirty="0" err="1" smtClean="0"/>
              <a:t>Privada</a:t>
            </a:r>
            <a:r>
              <a:rPr lang="sv-FI" sz="2400" dirty="0" smtClean="0"/>
              <a:t> 2011</a:t>
            </a:r>
          </a:p>
          <a:p>
            <a:r>
              <a:rPr lang="sv-FI" sz="2400" dirty="0" smtClean="0"/>
              <a:t>6. Norton </a:t>
            </a:r>
            <a:r>
              <a:rPr lang="sv-FI" sz="2400" dirty="0" err="1" smtClean="0"/>
              <a:t>Barrel</a:t>
            </a:r>
            <a:r>
              <a:rPr lang="sv-FI" sz="2400" dirty="0" smtClean="0"/>
              <a:t> </a:t>
            </a:r>
            <a:r>
              <a:rPr lang="sv-FI" sz="2400" dirty="0" err="1" smtClean="0"/>
              <a:t>Select</a:t>
            </a:r>
            <a:r>
              <a:rPr lang="sv-FI" sz="2400" dirty="0" smtClean="0"/>
              <a:t> </a:t>
            </a:r>
            <a:r>
              <a:rPr lang="sv-FI" sz="2400" dirty="0" err="1" smtClean="0"/>
              <a:t>Malbec</a:t>
            </a:r>
            <a:r>
              <a:rPr lang="sv-FI" sz="2400" dirty="0" smtClean="0"/>
              <a:t> 2014</a:t>
            </a:r>
            <a:endParaRPr lang="sv-FI" sz="2400" dirty="0"/>
          </a:p>
        </p:txBody>
      </p:sp>
    </p:spTree>
    <p:extLst>
      <p:ext uri="{BB962C8B-B14F-4D97-AF65-F5344CB8AC3E}">
        <p14:creationId xmlns:p14="http://schemas.microsoft.com/office/powerpoint/2010/main" val="2612806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3388" y="295835"/>
            <a:ext cx="10515600" cy="995084"/>
          </a:xfrm>
        </p:spPr>
        <p:txBody>
          <a:bodyPr>
            <a:normAutofit/>
          </a:bodyPr>
          <a:lstStyle/>
          <a:p>
            <a:r>
              <a:rPr lang="sv-FI" sz="3200" dirty="0" smtClean="0"/>
              <a:t>                       VINLANDET ARGENTINA</a:t>
            </a:r>
            <a:endParaRPr lang="sv-FI" sz="3200" dirty="0"/>
          </a:p>
        </p:txBody>
      </p:sp>
      <p:sp>
        <p:nvSpPr>
          <p:cNvPr id="3" name="Platshållare för innehåll 2"/>
          <p:cNvSpPr>
            <a:spLocks noGrp="1"/>
          </p:cNvSpPr>
          <p:nvPr>
            <p:ph idx="1"/>
          </p:nvPr>
        </p:nvSpPr>
        <p:spPr>
          <a:xfrm>
            <a:off x="838200" y="1169894"/>
            <a:ext cx="10515600" cy="5459506"/>
          </a:xfrm>
        </p:spPr>
        <p:txBody>
          <a:bodyPr>
            <a:normAutofit lnSpcReduction="10000"/>
          </a:bodyPr>
          <a:lstStyle/>
          <a:p>
            <a:pPr>
              <a:buFont typeface="Wingdings" panose="05000000000000000000" pitchFamily="2" charset="2"/>
              <a:buChar char="§"/>
            </a:pPr>
            <a:r>
              <a:rPr lang="sv-FI" sz="2400" dirty="0" smtClean="0"/>
              <a:t>Vinet och vinodlingarna kom till Argentina under senare hälften av 1800-talet, börjande från ca. 1850. De stora emigrantströmmarna från Spanien och Italien förde med sig  ett rikligt urval av druvsorter, vilket syns i det mångfald av druvor som odlas i Argentina ännu i dag. Till en början odlade man enbart druvor för massproduktion av bordsviner. Produktion av kvalitetsviner började så sent som på 1990-talet.</a:t>
            </a:r>
          </a:p>
          <a:p>
            <a:pPr>
              <a:buFont typeface="Wingdings" panose="05000000000000000000" pitchFamily="2" charset="2"/>
              <a:buChar char="§"/>
            </a:pPr>
            <a:r>
              <a:rPr lang="sv-FI" sz="2400" dirty="0" smtClean="0"/>
              <a:t>I Argentina ligger vingårdarna för det mesta 700 -1700 m (medeltal 900 m) över havsnivån. Rekordet 3015 m hålls av kaliforniern Donald Hess i vindistriktet Salta. Så gott som alla vinodlingar är belägna på Andernas östsluttning.</a:t>
            </a:r>
          </a:p>
          <a:p>
            <a:pPr>
              <a:buFont typeface="Wingdings" panose="05000000000000000000" pitchFamily="2" charset="2"/>
              <a:buChar char="§"/>
            </a:pPr>
            <a:r>
              <a:rPr lang="sv-FI" sz="2400" dirty="0" smtClean="0"/>
              <a:t>De viktigaste vindistrikten räknat från norr är Salta, La Rioja, San Juan, Mendoza, Valle del </a:t>
            </a:r>
            <a:r>
              <a:rPr lang="sv-FI" sz="2400" dirty="0" err="1" smtClean="0"/>
              <a:t>Uco</a:t>
            </a:r>
            <a:r>
              <a:rPr lang="sv-FI" sz="2400" dirty="0" smtClean="0"/>
              <a:t>, San Rafael och längst i söder i </a:t>
            </a:r>
            <a:r>
              <a:rPr lang="sv-FI" sz="2400" dirty="0"/>
              <a:t>P</a:t>
            </a:r>
            <a:r>
              <a:rPr lang="sv-FI" sz="2400" dirty="0" smtClean="0"/>
              <a:t>atagonien Neuquén och Rio Negro. Det överlägset största vindistriktet är Mendoza, varifrån 70 % av landets vinproduktion kommer. I Mendoza finns flera underdistrikt, till de viktigaste hör </a:t>
            </a:r>
            <a:r>
              <a:rPr lang="sv-FI" sz="2400" dirty="0" err="1" smtClean="0"/>
              <a:t>Luján</a:t>
            </a:r>
            <a:r>
              <a:rPr lang="sv-FI" sz="2400" dirty="0" smtClean="0"/>
              <a:t> de </a:t>
            </a:r>
            <a:r>
              <a:rPr lang="sv-FI" sz="2400" dirty="0" err="1" smtClean="0"/>
              <a:t>Cuyo</a:t>
            </a:r>
            <a:r>
              <a:rPr lang="sv-FI" sz="2400" dirty="0" smtClean="0"/>
              <a:t>, som har en egen </a:t>
            </a:r>
            <a:r>
              <a:rPr lang="sv-FI" sz="2400" dirty="0" err="1" smtClean="0"/>
              <a:t>apellation</a:t>
            </a:r>
            <a:r>
              <a:rPr lang="sv-FI" sz="2400" dirty="0" smtClean="0"/>
              <a:t> och är känd för  fina </a:t>
            </a:r>
            <a:r>
              <a:rPr lang="sv-FI" sz="2400" dirty="0" err="1" smtClean="0"/>
              <a:t>Malbec</a:t>
            </a:r>
            <a:r>
              <a:rPr lang="sv-FI" sz="2400" dirty="0" smtClean="0"/>
              <a:t> viner.</a:t>
            </a:r>
          </a:p>
          <a:p>
            <a:pPr>
              <a:buFont typeface="Wingdings" panose="05000000000000000000" pitchFamily="2" charset="2"/>
              <a:buChar char="§"/>
            </a:pPr>
            <a:r>
              <a:rPr lang="sv-FI" sz="2400" dirty="0" smtClean="0"/>
              <a:t>Många utländska vinhus har etablerat sig i Argentina, </a:t>
            </a:r>
            <a:r>
              <a:rPr lang="sv-FI" sz="2400" dirty="0" err="1" smtClean="0"/>
              <a:t>bl.a</a:t>
            </a:r>
            <a:r>
              <a:rPr lang="sv-FI" sz="2400" dirty="0" smtClean="0"/>
              <a:t> </a:t>
            </a:r>
            <a:r>
              <a:rPr lang="sv-FI" sz="2400" dirty="0" err="1" smtClean="0"/>
              <a:t>Rotschild</a:t>
            </a:r>
            <a:r>
              <a:rPr lang="sv-FI" sz="2400" dirty="0" smtClean="0"/>
              <a:t> </a:t>
            </a:r>
            <a:r>
              <a:rPr lang="sv-FI" sz="2400" dirty="0" err="1" smtClean="0"/>
              <a:t>Lafite</a:t>
            </a:r>
            <a:r>
              <a:rPr lang="sv-FI" sz="2400" dirty="0" smtClean="0"/>
              <a:t> (i samarbete med det lokala vinhuset Catena), </a:t>
            </a:r>
            <a:r>
              <a:rPr lang="sv-FI" sz="2400" dirty="0" err="1" smtClean="0"/>
              <a:t>Rotschild</a:t>
            </a:r>
            <a:r>
              <a:rPr lang="sv-FI" sz="2400" dirty="0" smtClean="0"/>
              <a:t>-Dassault, Swarovski, </a:t>
            </a:r>
            <a:r>
              <a:rPr lang="sv-FI" sz="2400" dirty="0" err="1" smtClean="0"/>
              <a:t>Moët</a:t>
            </a:r>
            <a:r>
              <a:rPr lang="sv-FI" sz="2400" dirty="0" smtClean="0"/>
              <a:t>, </a:t>
            </a:r>
            <a:r>
              <a:rPr lang="sv-FI" sz="2400" dirty="0" err="1" smtClean="0"/>
              <a:t>Cordonieu</a:t>
            </a:r>
            <a:r>
              <a:rPr lang="sv-FI" sz="2400" dirty="0" smtClean="0"/>
              <a:t>, LVMH, </a:t>
            </a:r>
            <a:r>
              <a:rPr lang="sv-FI" sz="2400" dirty="0" err="1" smtClean="0"/>
              <a:t>Cinzano</a:t>
            </a:r>
            <a:r>
              <a:rPr lang="sv-FI" sz="2400" dirty="0" smtClean="0"/>
              <a:t>, </a:t>
            </a:r>
            <a:r>
              <a:rPr lang="sv-FI" sz="2400" dirty="0" err="1" smtClean="0"/>
              <a:t>Seagram</a:t>
            </a:r>
            <a:r>
              <a:rPr lang="sv-FI" sz="2400" dirty="0" smtClean="0"/>
              <a:t>, </a:t>
            </a:r>
            <a:r>
              <a:rPr lang="sv-FI" sz="2400" dirty="0" err="1" smtClean="0"/>
              <a:t>Pernod</a:t>
            </a:r>
            <a:r>
              <a:rPr lang="sv-FI" sz="2400" dirty="0" smtClean="0"/>
              <a:t> Ricard m.fl.</a:t>
            </a:r>
            <a:endParaRPr lang="sv-FI" sz="2400" dirty="0"/>
          </a:p>
        </p:txBody>
      </p:sp>
    </p:spTree>
    <p:extLst>
      <p:ext uri="{BB962C8B-B14F-4D97-AF65-F5344CB8AC3E}">
        <p14:creationId xmlns:p14="http://schemas.microsoft.com/office/powerpoint/2010/main" val="3217633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FI"/>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10635" y="1788459"/>
            <a:ext cx="3375212" cy="4397188"/>
          </a:xfrm>
        </p:spPr>
      </p:pic>
    </p:spTree>
    <p:extLst>
      <p:ext uri="{BB962C8B-B14F-4D97-AF65-F5344CB8AC3E}">
        <p14:creationId xmlns:p14="http://schemas.microsoft.com/office/powerpoint/2010/main" val="1354642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FI"/>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10310" y="1358153"/>
            <a:ext cx="3611713" cy="4818810"/>
          </a:xfrm>
        </p:spPr>
      </p:pic>
    </p:spTree>
    <p:extLst>
      <p:ext uri="{BB962C8B-B14F-4D97-AF65-F5344CB8AC3E}">
        <p14:creationId xmlns:p14="http://schemas.microsoft.com/office/powerpoint/2010/main" val="460688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FI" sz="3200" dirty="0" smtClean="0"/>
              <a:t>                                 ODLINGSFÖRHÅLLANDEN</a:t>
            </a:r>
            <a:endParaRPr lang="sv-FI" sz="3200" dirty="0"/>
          </a:p>
        </p:txBody>
      </p:sp>
      <p:sp>
        <p:nvSpPr>
          <p:cNvPr id="3" name="Platshållare för innehåll 2"/>
          <p:cNvSpPr>
            <a:spLocks noGrp="1"/>
          </p:cNvSpPr>
          <p:nvPr>
            <p:ph idx="1"/>
          </p:nvPr>
        </p:nvSpPr>
        <p:spPr/>
        <p:txBody>
          <a:bodyPr>
            <a:normAutofit fontScale="92500" lnSpcReduction="10000"/>
          </a:bodyPr>
          <a:lstStyle/>
          <a:p>
            <a:r>
              <a:rPr lang="sv-FI" sz="2400" dirty="0" smtClean="0"/>
              <a:t>Klimatet i vinodlingsområdena är mycket torrt och soligt – medelregnmängderna är 200 mm per år. En stor del av vingårdarna använder sig av droppbevattning.</a:t>
            </a:r>
          </a:p>
          <a:p>
            <a:r>
              <a:rPr lang="sv-FI" sz="2400" dirty="0" smtClean="0"/>
              <a:t>Medeltemperatur i januari 24 grader Celsius. Temperaturskillnaderna mellan dag och natt är stora, upp till 20 C. Vissa lägen på lägre höjd har för hög medeltemperatur för kvalitetsviner och används därför för massproduktion av billiga viner</a:t>
            </a:r>
          </a:p>
          <a:p>
            <a:r>
              <a:rPr lang="sv-FI" sz="2400" dirty="0" smtClean="0"/>
              <a:t>Jordmånen är till största delen mager sandjord. I centrala Mendoza finns dock starka inslag av grus.</a:t>
            </a:r>
          </a:p>
          <a:p>
            <a:r>
              <a:rPr lang="sv-FI" sz="2400" dirty="0" err="1" smtClean="0"/>
              <a:t>Phylloxera</a:t>
            </a:r>
            <a:r>
              <a:rPr lang="sv-FI" sz="2400" dirty="0" smtClean="0"/>
              <a:t> (vinlusen) finns varför man ympar rankor på motståndskraftiga rotstockar. Växtsjukdomar är p.g.a. klimatet ett mindre problem i Argentina. Hagelstormar kan vara besvärliga.</a:t>
            </a:r>
          </a:p>
          <a:p>
            <a:r>
              <a:rPr lang="sv-FI" sz="2400" dirty="0" smtClean="0"/>
              <a:t>Det torra klimatet, den intensiva solstrålningen på hög höjd, den magra jorden och de stora dagliga temperaturskillnaderna bidrar alla till att man producerar intensiva, fylliga viner med sammetsmjuk smak.</a:t>
            </a:r>
          </a:p>
          <a:p>
            <a:endParaRPr lang="sv-FI" sz="2400" dirty="0" smtClean="0"/>
          </a:p>
          <a:p>
            <a:endParaRPr lang="sv-FI" sz="2400" dirty="0"/>
          </a:p>
        </p:txBody>
      </p:sp>
    </p:spTree>
    <p:extLst>
      <p:ext uri="{BB962C8B-B14F-4D97-AF65-F5344CB8AC3E}">
        <p14:creationId xmlns:p14="http://schemas.microsoft.com/office/powerpoint/2010/main" val="4184517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0"/>
            <a:ext cx="10515600" cy="1095935"/>
          </a:xfrm>
        </p:spPr>
        <p:txBody>
          <a:bodyPr>
            <a:normAutofit/>
          </a:bodyPr>
          <a:lstStyle/>
          <a:p>
            <a:r>
              <a:rPr lang="sv-FI" sz="3200" dirty="0" smtClean="0"/>
              <a:t>                                             DRUVOR</a:t>
            </a:r>
            <a:endParaRPr lang="sv-FI" sz="3200" dirty="0"/>
          </a:p>
        </p:txBody>
      </p:sp>
      <p:sp>
        <p:nvSpPr>
          <p:cNvPr id="3" name="Platshållare för innehåll 2"/>
          <p:cNvSpPr>
            <a:spLocks noGrp="1"/>
          </p:cNvSpPr>
          <p:nvPr>
            <p:ph idx="1"/>
          </p:nvPr>
        </p:nvSpPr>
        <p:spPr>
          <a:xfrm>
            <a:off x="838200" y="1095935"/>
            <a:ext cx="10515600" cy="5362922"/>
          </a:xfrm>
        </p:spPr>
        <p:txBody>
          <a:bodyPr/>
          <a:lstStyle/>
          <a:p>
            <a:r>
              <a:rPr lang="sv-FI" dirty="0" smtClean="0"/>
              <a:t>Förutom lokala druvor odlar man i Argentina de flesta av de viktigaste europeiska druvorna.</a:t>
            </a:r>
          </a:p>
          <a:p>
            <a:r>
              <a:rPr lang="sv-FI" b="1" dirty="0" smtClean="0"/>
              <a:t>Vita viner</a:t>
            </a:r>
          </a:p>
          <a:p>
            <a:r>
              <a:rPr lang="sv-FI" dirty="0" smtClean="0"/>
              <a:t>Den viktigaste lokala vita druvan är Torrontes av vilken varianten Torrontes </a:t>
            </a:r>
            <a:r>
              <a:rPr lang="sv-FI" dirty="0" err="1" smtClean="0"/>
              <a:t>Riojana</a:t>
            </a:r>
            <a:r>
              <a:rPr lang="sv-FI" dirty="0" smtClean="0"/>
              <a:t> (ursprungligen från La Rioja) används för att producera högklassiga vita viner på hög höjd i distriktet Salta. Torrontes antas ursprungligen ha kommit från Spanien.</a:t>
            </a:r>
          </a:p>
          <a:p>
            <a:r>
              <a:rPr lang="sv-FI" dirty="0" smtClean="0"/>
              <a:t>Övriga lokala vita viner, såsom </a:t>
            </a:r>
            <a:r>
              <a:rPr lang="sv-FI" dirty="0" err="1" smtClean="0"/>
              <a:t>Criolla</a:t>
            </a:r>
            <a:r>
              <a:rPr lang="sv-FI" dirty="0" smtClean="0"/>
              <a:t> Grande, </a:t>
            </a:r>
            <a:r>
              <a:rPr lang="sv-FI" dirty="0" err="1" smtClean="0"/>
              <a:t>Criolla</a:t>
            </a:r>
            <a:r>
              <a:rPr lang="sv-FI" dirty="0" smtClean="0"/>
              <a:t> Chica och </a:t>
            </a:r>
            <a:r>
              <a:rPr lang="sv-FI" dirty="0" err="1" smtClean="0"/>
              <a:t>Cereza</a:t>
            </a:r>
            <a:r>
              <a:rPr lang="sv-FI" dirty="0" smtClean="0"/>
              <a:t>, används enbart för massproduktion för lokal konsumtion (ett omdöme om </a:t>
            </a:r>
            <a:r>
              <a:rPr lang="sv-FI" dirty="0" err="1" smtClean="0"/>
              <a:t>Criolla</a:t>
            </a:r>
            <a:r>
              <a:rPr lang="sv-FI" dirty="0" smtClean="0"/>
              <a:t> Grande:” from so-so to </a:t>
            </a:r>
            <a:r>
              <a:rPr lang="sv-FI" dirty="0" err="1" smtClean="0"/>
              <a:t>plain</a:t>
            </a:r>
            <a:r>
              <a:rPr lang="sv-FI" dirty="0" smtClean="0"/>
              <a:t> </a:t>
            </a:r>
            <a:r>
              <a:rPr lang="sv-FI" dirty="0" err="1" smtClean="0"/>
              <a:t>awful</a:t>
            </a:r>
            <a:r>
              <a:rPr lang="sv-FI" dirty="0" smtClean="0"/>
              <a:t>).</a:t>
            </a:r>
          </a:p>
          <a:p>
            <a:r>
              <a:rPr lang="sv-FI" dirty="0" smtClean="0"/>
              <a:t>I övrigt produceras bättre vita viner med europeiska druvor som t.ex. Chardonnay och Sauvignon Blanc</a:t>
            </a:r>
            <a:endParaRPr lang="sv-FI" dirty="0"/>
          </a:p>
        </p:txBody>
      </p:sp>
    </p:spTree>
    <p:extLst>
      <p:ext uri="{BB962C8B-B14F-4D97-AF65-F5344CB8AC3E}">
        <p14:creationId xmlns:p14="http://schemas.microsoft.com/office/powerpoint/2010/main" val="3382784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92075"/>
          </a:xfrm>
        </p:spPr>
        <p:txBody>
          <a:bodyPr>
            <a:normAutofit fontScale="90000"/>
          </a:bodyPr>
          <a:lstStyle/>
          <a:p>
            <a:endParaRPr lang="sv-FI" dirty="0"/>
          </a:p>
        </p:txBody>
      </p:sp>
      <p:sp>
        <p:nvSpPr>
          <p:cNvPr id="3" name="Platshållare för innehåll 2"/>
          <p:cNvSpPr>
            <a:spLocks noGrp="1"/>
          </p:cNvSpPr>
          <p:nvPr>
            <p:ph idx="1"/>
          </p:nvPr>
        </p:nvSpPr>
        <p:spPr>
          <a:xfrm>
            <a:off x="838200" y="685800"/>
            <a:ext cx="10515600" cy="5930153"/>
          </a:xfrm>
        </p:spPr>
        <p:txBody>
          <a:bodyPr>
            <a:normAutofit lnSpcReduction="10000"/>
          </a:bodyPr>
          <a:lstStyle/>
          <a:p>
            <a:r>
              <a:rPr lang="sv-FI" sz="2400" b="1" dirty="0" smtClean="0"/>
              <a:t>Röda viner</a:t>
            </a:r>
          </a:p>
          <a:p>
            <a:r>
              <a:rPr lang="sv-FI" sz="2400" dirty="0" smtClean="0"/>
              <a:t>Den viktigaste och mest odlade röda druvan är </a:t>
            </a:r>
            <a:r>
              <a:rPr lang="sv-FI" sz="2400" dirty="0" err="1" smtClean="0"/>
              <a:t>Malbec</a:t>
            </a:r>
            <a:r>
              <a:rPr lang="sv-FI" sz="2400" dirty="0" smtClean="0"/>
              <a:t>, som blivit något av en nationaldruva. Druvan härstammar egentligen från Bordeaux, men vinlusen och det svåra frost-året 1956 gjorde slut på intresset för </a:t>
            </a:r>
            <a:r>
              <a:rPr lang="sv-FI" sz="2400" dirty="0" err="1" smtClean="0"/>
              <a:t>Malbec</a:t>
            </a:r>
            <a:r>
              <a:rPr lang="sv-FI" sz="2400" dirty="0" smtClean="0"/>
              <a:t>. I Frankrike används druvan i dag i större mängder endast i distriktet Cahors, där den kallas </a:t>
            </a:r>
            <a:r>
              <a:rPr lang="sv-FI" sz="2400" dirty="0" err="1" smtClean="0"/>
              <a:t>Côt</a:t>
            </a:r>
            <a:r>
              <a:rPr lang="sv-FI" sz="2400" dirty="0" smtClean="0"/>
              <a:t> eller </a:t>
            </a:r>
            <a:r>
              <a:rPr lang="sv-FI" sz="2400" dirty="0" err="1" smtClean="0"/>
              <a:t>Auxerrois</a:t>
            </a:r>
            <a:r>
              <a:rPr lang="sv-FI" sz="2400" dirty="0" smtClean="0"/>
              <a:t>. </a:t>
            </a:r>
            <a:r>
              <a:rPr lang="sv-FI" sz="2400" dirty="0" err="1" smtClean="0"/>
              <a:t>Malbec</a:t>
            </a:r>
            <a:r>
              <a:rPr lang="sv-FI" sz="2400" dirty="0" smtClean="0"/>
              <a:t> i Argentina har dock en helt annan karaktär än den franska varianten. Druvklasarna är större, druvorna mindre men växer tätare. Från dessa druvor producerar man utsökta fylliga och sammetsmjuka viner. Odlas speciellt i Mendoza (</a:t>
            </a:r>
            <a:r>
              <a:rPr lang="sv-FI" sz="2400" dirty="0" err="1" smtClean="0"/>
              <a:t>Luján</a:t>
            </a:r>
            <a:r>
              <a:rPr lang="sv-FI" sz="2400" dirty="0" smtClean="0"/>
              <a:t> del </a:t>
            </a:r>
            <a:r>
              <a:rPr lang="sv-FI" sz="2400" dirty="0" err="1" smtClean="0"/>
              <a:t>Cuyo</a:t>
            </a:r>
            <a:r>
              <a:rPr lang="sv-FI" sz="2400" dirty="0" smtClean="0"/>
              <a:t>) och Valle del </a:t>
            </a:r>
            <a:r>
              <a:rPr lang="sv-FI" sz="2400" dirty="0" err="1" smtClean="0"/>
              <a:t>Uco</a:t>
            </a:r>
            <a:r>
              <a:rPr lang="sv-FI" sz="2400" dirty="0" smtClean="0"/>
              <a:t>.</a:t>
            </a:r>
          </a:p>
          <a:p>
            <a:r>
              <a:rPr lang="sv-FI" sz="2400" dirty="0" smtClean="0"/>
              <a:t>Den näst vanligaste druvan </a:t>
            </a:r>
            <a:r>
              <a:rPr lang="sv-FI" sz="2400" dirty="0" err="1" smtClean="0"/>
              <a:t>Bonarda</a:t>
            </a:r>
            <a:r>
              <a:rPr lang="sv-FI" sz="2400" dirty="0" smtClean="0"/>
              <a:t> (</a:t>
            </a:r>
            <a:r>
              <a:rPr lang="sv-FI" sz="2400" dirty="0" err="1" smtClean="0"/>
              <a:t>Charbono</a:t>
            </a:r>
            <a:r>
              <a:rPr lang="sv-FI" sz="2400" dirty="0" smtClean="0"/>
              <a:t> i Kalifornien) kommer egentligen från </a:t>
            </a:r>
            <a:r>
              <a:rPr lang="sv-FI" sz="2400" dirty="0" err="1" smtClean="0"/>
              <a:t>Piedmont</a:t>
            </a:r>
            <a:r>
              <a:rPr lang="sv-FI" sz="2400" dirty="0" smtClean="0"/>
              <a:t> (kallas där </a:t>
            </a:r>
            <a:r>
              <a:rPr lang="sv-FI" sz="2400" dirty="0" err="1" smtClean="0"/>
              <a:t>Douce</a:t>
            </a:r>
            <a:r>
              <a:rPr lang="sv-FI" sz="2400" dirty="0" smtClean="0"/>
              <a:t> </a:t>
            </a:r>
            <a:r>
              <a:rPr lang="sv-FI" sz="2400" dirty="0" err="1" smtClean="0"/>
              <a:t>Noir</a:t>
            </a:r>
            <a:r>
              <a:rPr lang="sv-FI" sz="2400" dirty="0" smtClean="0"/>
              <a:t>) där den planterades första gången av etruskerna för 3000 år sedan. Används i Argentina närmast för lokal massproduktion.</a:t>
            </a:r>
          </a:p>
          <a:p>
            <a:r>
              <a:rPr lang="sv-FI" sz="2400" dirty="0" smtClean="0"/>
              <a:t>Europeiska druvor från vilka man producerar kvalitetsviner i Argentina: Cabernet Sauvignon och Cabernet Franc, Merlot, </a:t>
            </a:r>
            <a:r>
              <a:rPr lang="sv-FI" sz="2400" dirty="0" err="1" smtClean="0"/>
              <a:t>Syrah</a:t>
            </a:r>
            <a:r>
              <a:rPr lang="sv-FI" sz="2400" dirty="0" smtClean="0"/>
              <a:t>, Tempranillo, </a:t>
            </a:r>
            <a:r>
              <a:rPr lang="sv-FI" sz="2400" dirty="0" err="1" smtClean="0"/>
              <a:t>Sangiovese</a:t>
            </a:r>
            <a:r>
              <a:rPr lang="sv-FI" sz="2400" dirty="0" smtClean="0"/>
              <a:t>, </a:t>
            </a:r>
            <a:r>
              <a:rPr lang="sv-FI" sz="2400" dirty="0" err="1"/>
              <a:t>P</a:t>
            </a:r>
            <a:r>
              <a:rPr lang="sv-FI" sz="2400" dirty="0" err="1" smtClean="0"/>
              <a:t>inot</a:t>
            </a:r>
            <a:r>
              <a:rPr lang="sv-FI" sz="2400" dirty="0" smtClean="0"/>
              <a:t> Negro (Sic!) m.fl., de bästa av vilka ger fullödiga, rika smaksensationer som långt avviker </a:t>
            </a:r>
            <a:r>
              <a:rPr lang="sv-FI" sz="2400" smtClean="0"/>
              <a:t>från vad deras europeiska syskon ger.</a:t>
            </a:r>
            <a:endParaRPr lang="sv-FI" sz="2400" dirty="0"/>
          </a:p>
        </p:txBody>
      </p:sp>
    </p:spTree>
    <p:extLst>
      <p:ext uri="{BB962C8B-B14F-4D97-AF65-F5344CB8AC3E}">
        <p14:creationId xmlns:p14="http://schemas.microsoft.com/office/powerpoint/2010/main" val="161673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266886"/>
            <a:ext cx="10515600" cy="1248522"/>
          </a:xfrm>
        </p:spPr>
        <p:txBody>
          <a:bodyPr>
            <a:normAutofit/>
          </a:bodyPr>
          <a:lstStyle/>
          <a:p>
            <a:r>
              <a:rPr lang="sv-FI" sz="3200" dirty="0" smtClean="0"/>
              <a:t>                       KVÄLLENS PROVVINER</a:t>
            </a:r>
            <a:endParaRPr lang="sv-FI" sz="3200" dirty="0"/>
          </a:p>
        </p:txBody>
      </p:sp>
      <p:sp>
        <p:nvSpPr>
          <p:cNvPr id="3" name="Platshållare för innehåll 2"/>
          <p:cNvSpPr>
            <a:spLocks noGrp="1"/>
          </p:cNvSpPr>
          <p:nvPr>
            <p:ph idx="1"/>
          </p:nvPr>
        </p:nvSpPr>
        <p:spPr>
          <a:xfrm>
            <a:off x="838200" y="726140"/>
            <a:ext cx="10515600" cy="5930153"/>
          </a:xfrm>
        </p:spPr>
        <p:txBody>
          <a:bodyPr>
            <a:normAutofit lnSpcReduction="10000"/>
          </a:bodyPr>
          <a:lstStyle/>
          <a:p>
            <a:r>
              <a:rPr lang="sv-FI" sz="2400" b="1" dirty="0" smtClean="0"/>
              <a:t>Norton </a:t>
            </a:r>
            <a:r>
              <a:rPr lang="sv-FI" sz="2400" b="1" dirty="0" err="1" smtClean="0"/>
              <a:t>Barrel</a:t>
            </a:r>
            <a:r>
              <a:rPr lang="sv-FI" sz="2400" b="1" dirty="0" smtClean="0"/>
              <a:t> </a:t>
            </a:r>
            <a:r>
              <a:rPr lang="sv-FI" sz="2400" b="1" dirty="0" err="1" smtClean="0"/>
              <a:t>Select</a:t>
            </a:r>
            <a:r>
              <a:rPr lang="sv-FI" sz="2400" b="1" dirty="0" smtClean="0"/>
              <a:t> </a:t>
            </a:r>
            <a:r>
              <a:rPr lang="sv-FI" sz="2400" b="1" dirty="0" err="1" smtClean="0"/>
              <a:t>Malbec</a:t>
            </a:r>
            <a:r>
              <a:rPr lang="sv-FI" sz="2400" b="1" dirty="0" smtClean="0"/>
              <a:t> 2014</a:t>
            </a:r>
            <a:r>
              <a:rPr lang="sv-FI" b="1" dirty="0" smtClean="0"/>
              <a:t>                               € 10.39</a:t>
            </a:r>
          </a:p>
          <a:p>
            <a:r>
              <a:rPr lang="sv-FI" sz="2400" dirty="0" smtClean="0"/>
              <a:t>Bodega Norton grundades år 1895 av den engelska järnvägsingenjören Edmund Norton (senare sir Edmund ). År 1989 övertogs vingården av den österrikiska familjen Langes–Swarovski, som startade utvecklingen mot dagens kvalitetsviner. Vingården är belägen i </a:t>
            </a:r>
            <a:r>
              <a:rPr lang="sv-FI" sz="2400" dirty="0" err="1" smtClean="0"/>
              <a:t>Luján</a:t>
            </a:r>
            <a:r>
              <a:rPr lang="sv-FI" sz="2400" dirty="0" smtClean="0"/>
              <a:t> del </a:t>
            </a:r>
            <a:r>
              <a:rPr lang="sv-FI" sz="2400" dirty="0" err="1" smtClean="0"/>
              <a:t>Cuyo</a:t>
            </a:r>
            <a:r>
              <a:rPr lang="sv-FI" sz="2400" dirty="0" smtClean="0"/>
              <a:t>. Man odlar olika druvor på 705 ha.</a:t>
            </a:r>
          </a:p>
          <a:p>
            <a:r>
              <a:rPr lang="sv-FI" sz="2400" dirty="0"/>
              <a:t> </a:t>
            </a:r>
            <a:r>
              <a:rPr lang="sv-FI" sz="2400" dirty="0" smtClean="0"/>
              <a:t>Nortons </a:t>
            </a:r>
            <a:r>
              <a:rPr lang="sv-FI" sz="2400" dirty="0" err="1" smtClean="0"/>
              <a:t>Barrel</a:t>
            </a:r>
            <a:r>
              <a:rPr lang="sv-FI" sz="2400" dirty="0" smtClean="0"/>
              <a:t> </a:t>
            </a:r>
            <a:r>
              <a:rPr lang="sv-FI" sz="2400" dirty="0" err="1" smtClean="0"/>
              <a:t>Select</a:t>
            </a:r>
            <a:r>
              <a:rPr lang="sv-FI" sz="2400" dirty="0" smtClean="0"/>
              <a:t> </a:t>
            </a:r>
            <a:r>
              <a:rPr lang="sv-FI" sz="2400" dirty="0" err="1" smtClean="0"/>
              <a:t>Malbec</a:t>
            </a:r>
            <a:r>
              <a:rPr lang="sv-FI" sz="2400" dirty="0" smtClean="0"/>
              <a:t> är ett fylligt vin med medelhöga mjuka tanniner och en smak av mörka körsbär, tranbär och en lätt </a:t>
            </a:r>
            <a:r>
              <a:rPr lang="sv-FI" sz="2400" dirty="0" err="1" smtClean="0"/>
              <a:t>ekighet</a:t>
            </a:r>
            <a:r>
              <a:rPr lang="sv-FI" sz="2400" dirty="0" smtClean="0"/>
              <a:t>. </a:t>
            </a:r>
          </a:p>
          <a:p>
            <a:r>
              <a:rPr lang="sv-FI" sz="2400" dirty="0" err="1" smtClean="0"/>
              <a:t>Akoholhalt</a:t>
            </a:r>
            <a:r>
              <a:rPr lang="sv-FI" sz="2400" dirty="0" smtClean="0"/>
              <a:t> 14 %    Restsyra 5.2 g/l   Bra till mörka kötträtter, vilt.</a:t>
            </a:r>
          </a:p>
          <a:p>
            <a:endParaRPr lang="sv-FI" sz="2400" dirty="0" smtClean="0"/>
          </a:p>
          <a:p>
            <a:r>
              <a:rPr lang="sv-FI" sz="2400" b="1" dirty="0" smtClean="0"/>
              <a:t>La Celia Pioneer </a:t>
            </a:r>
            <a:r>
              <a:rPr lang="sv-FI" sz="2400" b="1" dirty="0" err="1" smtClean="0"/>
              <a:t>Reserve</a:t>
            </a:r>
            <a:r>
              <a:rPr lang="sv-FI" sz="2400" b="1" dirty="0" smtClean="0"/>
              <a:t> Merlot  2013                                        € 11.99</a:t>
            </a:r>
          </a:p>
          <a:p>
            <a:r>
              <a:rPr lang="sv-FI" sz="2400" dirty="0" smtClean="0"/>
              <a:t>Vingården grundades</a:t>
            </a:r>
            <a:r>
              <a:rPr lang="sv-FI" sz="2400" b="1" dirty="0" smtClean="0"/>
              <a:t> </a:t>
            </a:r>
            <a:r>
              <a:rPr lang="sv-FI" sz="2400" dirty="0" smtClean="0"/>
              <a:t>år 1882 av </a:t>
            </a:r>
            <a:r>
              <a:rPr lang="sv-FI" sz="2400" dirty="0" err="1" smtClean="0"/>
              <a:t>Eugenio</a:t>
            </a:r>
            <a:r>
              <a:rPr lang="sv-FI" sz="2400" dirty="0" smtClean="0"/>
              <a:t> </a:t>
            </a:r>
            <a:r>
              <a:rPr lang="sv-FI" sz="2400" dirty="0" err="1" smtClean="0"/>
              <a:t>Bustos</a:t>
            </a:r>
            <a:r>
              <a:rPr lang="sv-FI" sz="2400" dirty="0" smtClean="0"/>
              <a:t>, som sålde sin bästa häst för att köpa marken. Gården fick namn efter hans dotter Celia. Sedan 2003 ägs den i Valle del </a:t>
            </a:r>
            <a:r>
              <a:rPr lang="sv-FI" sz="2400" dirty="0" err="1" smtClean="0"/>
              <a:t>Uco</a:t>
            </a:r>
            <a:r>
              <a:rPr lang="sv-FI" sz="2400" dirty="0" smtClean="0"/>
              <a:t> belägna vingården av det chilenska vinhuset San Pedro </a:t>
            </a:r>
            <a:r>
              <a:rPr lang="sv-FI" sz="2400" dirty="0" err="1" smtClean="0"/>
              <a:t>Taracapá</a:t>
            </a:r>
            <a:r>
              <a:rPr lang="sv-FI" sz="2400" dirty="0" smtClean="0"/>
              <a:t>.</a:t>
            </a:r>
          </a:p>
          <a:p>
            <a:r>
              <a:rPr lang="sv-FI" sz="2400" dirty="0" smtClean="0"/>
              <a:t>Merlotvinet är fylligt med medelhöga mjuka tanniner, smak av plommon, blåbär, kryddor och ek.</a:t>
            </a:r>
          </a:p>
          <a:p>
            <a:r>
              <a:rPr lang="sv-FI" sz="2400" dirty="0" smtClean="0"/>
              <a:t>Alkoholhalt 14 %    Restsyra 5.2 g/l   Bra allmänvin till kött- och grönsaksrätter</a:t>
            </a:r>
          </a:p>
          <a:p>
            <a:pPr marL="0" indent="0">
              <a:buNone/>
            </a:pPr>
            <a:endParaRPr lang="sv-FI" sz="2400" dirty="0" smtClean="0"/>
          </a:p>
          <a:p>
            <a:endParaRPr lang="sv-FI" sz="2400" dirty="0"/>
          </a:p>
        </p:txBody>
      </p:sp>
    </p:spTree>
    <p:extLst>
      <p:ext uri="{BB962C8B-B14F-4D97-AF65-F5344CB8AC3E}">
        <p14:creationId xmlns:p14="http://schemas.microsoft.com/office/powerpoint/2010/main" val="3362985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flipV="1">
            <a:off x="838200" y="-551329"/>
            <a:ext cx="10515600" cy="55282"/>
          </a:xfrm>
        </p:spPr>
        <p:txBody>
          <a:bodyPr>
            <a:normAutofit fontScale="90000"/>
          </a:bodyPr>
          <a:lstStyle/>
          <a:p>
            <a:endParaRPr lang="sv-FI" sz="2400" dirty="0"/>
          </a:p>
        </p:txBody>
      </p:sp>
      <p:sp>
        <p:nvSpPr>
          <p:cNvPr id="3" name="Platshållare för innehåll 2"/>
          <p:cNvSpPr>
            <a:spLocks noGrp="1"/>
          </p:cNvSpPr>
          <p:nvPr>
            <p:ph idx="1"/>
          </p:nvPr>
        </p:nvSpPr>
        <p:spPr>
          <a:xfrm>
            <a:off x="838200" y="201706"/>
            <a:ext cx="10515600" cy="6460351"/>
          </a:xfrm>
        </p:spPr>
        <p:txBody>
          <a:bodyPr>
            <a:normAutofit/>
          </a:bodyPr>
          <a:lstStyle/>
          <a:p>
            <a:r>
              <a:rPr lang="sv-FI" sz="2400" b="1" dirty="0" err="1" smtClean="0"/>
              <a:t>Pascual</a:t>
            </a:r>
            <a:r>
              <a:rPr lang="sv-FI" sz="2400" b="1" dirty="0" smtClean="0"/>
              <a:t> </a:t>
            </a:r>
            <a:r>
              <a:rPr lang="sv-FI" sz="2400" b="1" dirty="0" err="1" smtClean="0"/>
              <a:t>Toso</a:t>
            </a:r>
            <a:r>
              <a:rPr lang="sv-FI" sz="2400" b="1" dirty="0" smtClean="0"/>
              <a:t> Cabernet Sauvignon 2014                               € 12.68</a:t>
            </a:r>
          </a:p>
          <a:p>
            <a:r>
              <a:rPr lang="sv-FI" sz="2400" dirty="0" smtClean="0"/>
              <a:t>Vingården grundad 1890 av den från Piemonte bördiga </a:t>
            </a:r>
            <a:r>
              <a:rPr lang="sv-FI" sz="2400" dirty="0" err="1" smtClean="0"/>
              <a:t>Pascual</a:t>
            </a:r>
            <a:r>
              <a:rPr lang="sv-FI" sz="2400" dirty="0" smtClean="0"/>
              <a:t> </a:t>
            </a:r>
            <a:r>
              <a:rPr lang="sv-FI" sz="2400" dirty="0" err="1" smtClean="0"/>
              <a:t>Toso</a:t>
            </a:r>
            <a:r>
              <a:rPr lang="sv-FI" sz="2400" dirty="0" smtClean="0"/>
              <a:t>. Belägen i </a:t>
            </a:r>
            <a:r>
              <a:rPr lang="sv-FI" sz="2400" dirty="0" err="1" smtClean="0"/>
              <a:t>Maipú</a:t>
            </a:r>
            <a:r>
              <a:rPr lang="sv-FI" sz="2400" dirty="0" smtClean="0"/>
              <a:t>, Mendoza. Höjd ö.h. 750 m. Stenig jordmån.</a:t>
            </a:r>
          </a:p>
          <a:p>
            <a:r>
              <a:rPr lang="sv-FI" sz="2400" dirty="0" smtClean="0"/>
              <a:t>Vinet är fylligt med rikliga mjuka tanniner. Smak av körsbär, björnbär och mocka, lätt kryddig. Lagring 12 mån i </a:t>
            </a:r>
            <a:r>
              <a:rPr lang="sv-FI" sz="2400" dirty="0" err="1" smtClean="0"/>
              <a:t>ektunnor</a:t>
            </a:r>
            <a:r>
              <a:rPr lang="sv-FI" sz="2400" dirty="0" smtClean="0"/>
              <a:t> (80 % amerikansk, 20 % fransk) samt 4 mån på flaska. </a:t>
            </a:r>
            <a:r>
              <a:rPr lang="sv-FI" sz="2400" dirty="0" err="1" smtClean="0"/>
              <a:t>Malolaktisk</a:t>
            </a:r>
            <a:r>
              <a:rPr lang="sv-FI" sz="2400" dirty="0" smtClean="0"/>
              <a:t> jäsning. Hållbarhet 7 -8 år. </a:t>
            </a:r>
          </a:p>
          <a:p>
            <a:r>
              <a:rPr lang="sv-FI" sz="2400" dirty="0" smtClean="0"/>
              <a:t>Alkoholhalt 14 %   Restsyror 4.5 %    Allmänvin för grillade kötträtter</a:t>
            </a:r>
          </a:p>
          <a:p>
            <a:endParaRPr lang="sv-FI" sz="2400" dirty="0"/>
          </a:p>
          <a:p>
            <a:r>
              <a:rPr lang="sv-FI" sz="2400" b="1" dirty="0" smtClean="0"/>
              <a:t>Del Fin Del </a:t>
            </a:r>
            <a:r>
              <a:rPr lang="sv-FI" sz="2400" b="1" dirty="0" err="1" smtClean="0"/>
              <a:t>Mundo</a:t>
            </a:r>
            <a:r>
              <a:rPr lang="sv-FI" sz="2400" b="1" dirty="0" smtClean="0"/>
              <a:t> </a:t>
            </a:r>
            <a:r>
              <a:rPr lang="sv-FI" sz="2400" b="1" dirty="0" err="1" smtClean="0"/>
              <a:t>Pinot</a:t>
            </a:r>
            <a:r>
              <a:rPr lang="sv-FI" sz="2400" b="1" dirty="0" smtClean="0"/>
              <a:t> </a:t>
            </a:r>
            <a:r>
              <a:rPr lang="sv-FI" sz="2400" b="1" dirty="0" err="1" smtClean="0"/>
              <a:t>Noir</a:t>
            </a:r>
            <a:r>
              <a:rPr lang="sv-FI" sz="2400" b="1" dirty="0" smtClean="0"/>
              <a:t> </a:t>
            </a:r>
            <a:r>
              <a:rPr lang="sv-FI" sz="2400" b="1" dirty="0" err="1" smtClean="0"/>
              <a:t>Reserva</a:t>
            </a:r>
            <a:r>
              <a:rPr lang="sv-FI" sz="2400" b="1" dirty="0" smtClean="0"/>
              <a:t> 2012                        € 15.49</a:t>
            </a:r>
          </a:p>
          <a:p>
            <a:r>
              <a:rPr lang="sv-FI" sz="2400" dirty="0" smtClean="0"/>
              <a:t>Vingården grundad 1997.Belägen i distriktet </a:t>
            </a:r>
            <a:r>
              <a:rPr lang="sv-FI" sz="2400" dirty="0" err="1" smtClean="0"/>
              <a:t>Nequén</a:t>
            </a:r>
            <a:r>
              <a:rPr lang="sv-FI" sz="2400" dirty="0" smtClean="0"/>
              <a:t> i Patagonien. Första vinproducenten i distriktet. Man odlar på 870 ha. Droppbevattning. </a:t>
            </a:r>
          </a:p>
          <a:p>
            <a:r>
              <a:rPr lang="sv-FI" sz="2400" dirty="0" smtClean="0"/>
              <a:t>Medelfylligt, medelhöga tanniner, smak av skogsbär, körsbär. Kryddig,  lätt </a:t>
            </a:r>
            <a:r>
              <a:rPr lang="sv-FI" sz="2400" dirty="0" err="1" smtClean="0"/>
              <a:t>ekig</a:t>
            </a:r>
            <a:r>
              <a:rPr lang="sv-FI" sz="2400" dirty="0" smtClean="0"/>
              <a:t>. Fermentering 25 dygn i ståltankar. Lagras 12 mån i </a:t>
            </a:r>
            <a:r>
              <a:rPr lang="sv-FI" sz="2400" dirty="0" err="1" smtClean="0"/>
              <a:t>ektunnor</a:t>
            </a:r>
            <a:r>
              <a:rPr lang="sv-FI" sz="2400" dirty="0" smtClean="0"/>
              <a:t> (70% fransk, 30% amerikansk) + 6 mån på flaska. Hållbarhet minst 7 år. </a:t>
            </a:r>
            <a:r>
              <a:rPr lang="sv-FI" sz="2400" dirty="0" err="1" smtClean="0"/>
              <a:t>Single</a:t>
            </a:r>
            <a:r>
              <a:rPr lang="sv-FI" sz="2400" dirty="0" smtClean="0"/>
              <a:t> </a:t>
            </a:r>
            <a:r>
              <a:rPr lang="sv-FI" sz="2400" dirty="0" err="1" smtClean="0"/>
              <a:t>vinyard</a:t>
            </a:r>
            <a:r>
              <a:rPr lang="sv-FI" sz="2400" dirty="0" smtClean="0"/>
              <a:t>.</a:t>
            </a:r>
          </a:p>
          <a:p>
            <a:r>
              <a:rPr lang="sv-FI" sz="2400" dirty="0" smtClean="0"/>
              <a:t>Alkoholhalt 13%     Restsyror 4.5 g/l        Bra till grillat ljust kött</a:t>
            </a:r>
            <a:endParaRPr lang="sv-FI" sz="2400" dirty="0"/>
          </a:p>
        </p:txBody>
      </p:sp>
    </p:spTree>
    <p:extLst>
      <p:ext uri="{BB962C8B-B14F-4D97-AF65-F5344CB8AC3E}">
        <p14:creationId xmlns:p14="http://schemas.microsoft.com/office/powerpoint/2010/main" val="3241216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1269</Words>
  <Application>Microsoft Office PowerPoint</Application>
  <PresentationFormat>Bredbild</PresentationFormat>
  <Paragraphs>58</Paragraphs>
  <Slides>13</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Calibri</vt:lpstr>
      <vt:lpstr>Calibri Light</vt:lpstr>
      <vt:lpstr>Wingdings</vt:lpstr>
      <vt:lpstr>Office-tema</vt:lpstr>
      <vt:lpstr>VINER FRÅN ARGENTINA</vt:lpstr>
      <vt:lpstr>                       VINLANDET ARGENTINA</vt:lpstr>
      <vt:lpstr>PowerPoint-presentation</vt:lpstr>
      <vt:lpstr>PowerPoint-presentation</vt:lpstr>
      <vt:lpstr>                                 ODLINGSFÖRHÅLLANDEN</vt:lpstr>
      <vt:lpstr>                                             DRUVOR</vt:lpstr>
      <vt:lpstr>PowerPoint-presentation</vt:lpstr>
      <vt:lpstr>                       KVÄLLENS PROVVINER</vt:lpstr>
      <vt:lpstr>PowerPoint-presentation</vt:lpstr>
      <vt:lpstr>PowerPoint-presentation</vt:lpstr>
      <vt:lpstr>PowerPoint-presentation</vt:lpstr>
      <vt:lpstr>PowerPoint-presentation</vt:lpstr>
      <vt:lpstr>                     TASTINGORDNING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VINER FRÅN ARGENTINA</dc:title>
  <dc:creator>Kristian Stenius</dc:creator>
  <cp:lastModifiedBy>Kristian Stenius</cp:lastModifiedBy>
  <cp:revision>56</cp:revision>
  <dcterms:created xsi:type="dcterms:W3CDTF">2016-03-09T08:32:01Z</dcterms:created>
  <dcterms:modified xsi:type="dcterms:W3CDTF">2016-04-11T08:49:40Z</dcterms:modified>
</cp:coreProperties>
</file>