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1" r:id="rId4"/>
    <p:sldId id="262" r:id="rId5"/>
    <p:sldId id="263" r:id="rId6"/>
    <p:sldId id="264" r:id="rId7"/>
    <p:sldId id="265" r:id="rId8"/>
    <p:sldId id="266" r:id="rId9"/>
    <p:sldId id="270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1" autoAdjust="0"/>
    <p:restoredTop sz="86377" autoAdjust="0"/>
  </p:normalViewPr>
  <p:slideViewPr>
    <p:cSldViewPr>
      <p:cViewPr varScale="1">
        <p:scale>
          <a:sx n="91" d="100"/>
          <a:sy n="91" d="100"/>
        </p:scale>
        <p:origin x="-21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29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EC2-C536-480B-B8AC-1E64D1220D13}" type="datetimeFigureOut">
              <a:rPr lang="sv-SE" smtClean="0"/>
              <a:pPr/>
              <a:t>2016-02-17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9D50-AEE5-4CF4-B754-638CA7AA15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EC2-C536-480B-B8AC-1E64D1220D13}" type="datetimeFigureOut">
              <a:rPr lang="sv-SE" smtClean="0"/>
              <a:pPr/>
              <a:t>2016-02-17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9D50-AEE5-4CF4-B754-638CA7AA15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EC2-C536-480B-B8AC-1E64D1220D13}" type="datetimeFigureOut">
              <a:rPr lang="sv-SE" smtClean="0"/>
              <a:pPr/>
              <a:t>2016-02-17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9D50-AEE5-4CF4-B754-638CA7AA15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EC2-C536-480B-B8AC-1E64D1220D13}" type="datetimeFigureOut">
              <a:rPr lang="sv-SE" smtClean="0"/>
              <a:pPr/>
              <a:t>2016-02-17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9D50-AEE5-4CF4-B754-638CA7AA15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EC2-C536-480B-B8AC-1E64D1220D13}" type="datetimeFigureOut">
              <a:rPr lang="sv-SE" smtClean="0"/>
              <a:pPr/>
              <a:t>2016-02-17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9D50-AEE5-4CF4-B754-638CA7AA15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EC2-C536-480B-B8AC-1E64D1220D13}" type="datetimeFigureOut">
              <a:rPr lang="sv-SE" smtClean="0"/>
              <a:pPr/>
              <a:t>2016-02-17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9D50-AEE5-4CF4-B754-638CA7AA15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EC2-C536-480B-B8AC-1E64D1220D13}" type="datetimeFigureOut">
              <a:rPr lang="sv-SE" smtClean="0"/>
              <a:pPr/>
              <a:t>2016-02-17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9D50-AEE5-4CF4-B754-638CA7AA15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EC2-C536-480B-B8AC-1E64D1220D13}" type="datetimeFigureOut">
              <a:rPr lang="sv-SE" smtClean="0"/>
              <a:pPr/>
              <a:t>2016-02-17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9D50-AEE5-4CF4-B754-638CA7AA15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EC2-C536-480B-B8AC-1E64D1220D13}" type="datetimeFigureOut">
              <a:rPr lang="sv-SE" smtClean="0"/>
              <a:pPr/>
              <a:t>2016-02-17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9D50-AEE5-4CF4-B754-638CA7AA15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EC2-C536-480B-B8AC-1E64D1220D13}" type="datetimeFigureOut">
              <a:rPr lang="sv-SE" smtClean="0"/>
              <a:pPr/>
              <a:t>2016-02-17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9D50-AEE5-4CF4-B754-638CA7AA15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3EC2-C536-480B-B8AC-1E64D1220D13}" type="datetimeFigureOut">
              <a:rPr lang="sv-SE" smtClean="0"/>
              <a:pPr/>
              <a:t>2016-02-17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9D50-AEE5-4CF4-B754-638CA7AA15F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B3EC2-C536-480B-B8AC-1E64D1220D13}" type="datetimeFigureOut">
              <a:rPr lang="sv-SE" smtClean="0"/>
              <a:pPr/>
              <a:t>2016-02-17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19D50-AEE5-4CF4-B754-638CA7AA15F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sv-SE" sz="2400" b="1" dirty="0" smtClean="0"/>
              <a:t>Miguel Torres, S.A., Spanien</a:t>
            </a:r>
            <a:endParaRPr lang="sv-SE" sz="2400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1206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v-SE" sz="2000" dirty="0" smtClean="0"/>
              <a:t>-	Familjen Torres har ägt vinodlingar i Katalonien i över 300 år</a:t>
            </a:r>
          </a:p>
          <a:p>
            <a:pPr>
              <a:buNone/>
            </a:pPr>
            <a:r>
              <a:rPr lang="sv-SE" sz="2000" dirty="0" smtClean="0"/>
              <a:t>-	Miguel och Jaime  Torres </a:t>
            </a:r>
            <a:r>
              <a:rPr lang="sv-SE" sz="2000" dirty="0" err="1" smtClean="0"/>
              <a:t>Vendrell</a:t>
            </a:r>
            <a:r>
              <a:rPr lang="sv-SE" sz="2000" dirty="0" smtClean="0"/>
              <a:t> grundar tillsammans med sin far firman år 1870.</a:t>
            </a:r>
          </a:p>
          <a:p>
            <a:pPr>
              <a:buNone/>
            </a:pPr>
            <a:r>
              <a:rPr lang="sv-SE" sz="2000" dirty="0" smtClean="0"/>
              <a:t>-	1940 övertog Miguel Torres </a:t>
            </a:r>
            <a:r>
              <a:rPr lang="sv-SE" sz="2000" dirty="0" err="1" smtClean="0"/>
              <a:t>Carbó</a:t>
            </a:r>
            <a:r>
              <a:rPr lang="sv-SE" sz="2000" dirty="0" smtClean="0"/>
              <a:t> firman. Han byggde upp firman på nytt som bombades svårt under inbördeskriget och började exportera buteljerade viner och tog i bruk märkena </a:t>
            </a:r>
            <a:r>
              <a:rPr lang="sv-SE" sz="2000" dirty="0" err="1" smtClean="0"/>
              <a:t>Sangre</a:t>
            </a:r>
            <a:r>
              <a:rPr lang="sv-SE" sz="2000" dirty="0" smtClean="0"/>
              <a:t> de </a:t>
            </a:r>
            <a:r>
              <a:rPr lang="sv-SE" sz="2000" dirty="0" err="1" smtClean="0"/>
              <a:t>Toro</a:t>
            </a:r>
            <a:r>
              <a:rPr lang="sv-SE" sz="2000" dirty="0" smtClean="0"/>
              <a:t>, </a:t>
            </a:r>
            <a:r>
              <a:rPr lang="sv-SE" sz="2000" dirty="0" err="1" smtClean="0"/>
              <a:t>Viña</a:t>
            </a:r>
            <a:r>
              <a:rPr lang="sv-SE" sz="2000" dirty="0" smtClean="0"/>
              <a:t> Sol och Coronas som används ännu idag.</a:t>
            </a:r>
          </a:p>
          <a:p>
            <a:pPr>
              <a:buFontTx/>
              <a:buChar char="-"/>
            </a:pPr>
            <a:r>
              <a:rPr lang="sv-SE" sz="2000" dirty="0" smtClean="0"/>
              <a:t>1966 började firman som den första i Spanien odla internationella druvor (</a:t>
            </a:r>
            <a:r>
              <a:rPr lang="sv-SE" sz="2000" dirty="0" err="1" smtClean="0"/>
              <a:t>chardonnay</a:t>
            </a:r>
            <a:r>
              <a:rPr lang="sv-SE" sz="2000" dirty="0" smtClean="0"/>
              <a:t>, </a:t>
            </a:r>
            <a:r>
              <a:rPr lang="sv-SE" sz="2000" dirty="0" err="1" smtClean="0"/>
              <a:t>cabernet</a:t>
            </a:r>
            <a:r>
              <a:rPr lang="sv-SE" sz="2000" dirty="0" smtClean="0"/>
              <a:t> sauvignon, </a:t>
            </a:r>
            <a:r>
              <a:rPr lang="sv-SE" sz="2000" dirty="0" err="1" smtClean="0"/>
              <a:t>merlot</a:t>
            </a:r>
            <a:r>
              <a:rPr lang="sv-SE" sz="2000" dirty="0" smtClean="0"/>
              <a:t>, </a:t>
            </a:r>
            <a:r>
              <a:rPr lang="sv-SE" sz="2000" dirty="0" err="1" smtClean="0"/>
              <a:t>riesling</a:t>
            </a:r>
            <a:r>
              <a:rPr lang="sv-SE" sz="2000" dirty="0" smtClean="0"/>
              <a:t> och </a:t>
            </a:r>
            <a:r>
              <a:rPr lang="sv-SE" sz="2000" dirty="0" err="1" smtClean="0"/>
              <a:t>pinot</a:t>
            </a:r>
            <a:r>
              <a:rPr lang="sv-SE" sz="2000" dirty="0" smtClean="0"/>
              <a:t> </a:t>
            </a:r>
            <a:r>
              <a:rPr lang="sv-SE" sz="2000" dirty="0" err="1" smtClean="0"/>
              <a:t>noir</a:t>
            </a:r>
            <a:r>
              <a:rPr lang="sv-SE" sz="2000" dirty="0" smtClean="0"/>
              <a:t>.)</a:t>
            </a:r>
          </a:p>
          <a:p>
            <a:pPr>
              <a:buFontTx/>
              <a:buChar char="-"/>
            </a:pPr>
            <a:r>
              <a:rPr lang="sv-SE" sz="2000" dirty="0" smtClean="0"/>
              <a:t>1970 moderniserades vintillverkningen genom lägre hektarskördar och genom att bl.a. införa temperaturkontrollerad jäsning i rostfria ståltankar . </a:t>
            </a:r>
          </a:p>
          <a:p>
            <a:pPr>
              <a:buNone/>
            </a:pPr>
            <a:r>
              <a:rPr lang="sv-SE" sz="2000" dirty="0" smtClean="0"/>
              <a:t>-	1991 övertogs firman av hans son Miguel A.</a:t>
            </a:r>
          </a:p>
          <a:p>
            <a:pPr>
              <a:buFontTx/>
              <a:buChar char="-"/>
            </a:pPr>
            <a:r>
              <a:rPr lang="sv-SE" sz="2000" dirty="0" smtClean="0"/>
              <a:t>Nya vinfirmor grundades i </a:t>
            </a:r>
            <a:r>
              <a:rPr lang="sv-SE" sz="2000" dirty="0" err="1" smtClean="0"/>
              <a:t>Ribera</a:t>
            </a:r>
            <a:r>
              <a:rPr lang="sv-SE" sz="2000" dirty="0" smtClean="0"/>
              <a:t> del Duero 2006, </a:t>
            </a:r>
            <a:r>
              <a:rPr lang="sv-SE" sz="2000" dirty="0" err="1" smtClean="0"/>
              <a:t>Priorato</a:t>
            </a:r>
            <a:r>
              <a:rPr lang="sv-SE" sz="2000" dirty="0" smtClean="0"/>
              <a:t>  2007, Rioja 2009,och </a:t>
            </a:r>
            <a:r>
              <a:rPr lang="sv-SE" sz="2000" dirty="0" err="1" smtClean="0"/>
              <a:t>Rueda</a:t>
            </a:r>
            <a:r>
              <a:rPr lang="sv-SE" sz="2000" dirty="0" smtClean="0"/>
              <a:t> 2011.</a:t>
            </a:r>
          </a:p>
          <a:p>
            <a:pPr>
              <a:buFontTx/>
              <a:buChar char="-"/>
            </a:pPr>
            <a:r>
              <a:rPr lang="sv-SE" sz="2000" dirty="0" smtClean="0"/>
              <a:t>Under de senaste åren har firman också börjat tillverka alkoholfria viner</a:t>
            </a:r>
          </a:p>
          <a:p>
            <a:pPr>
              <a:buNone/>
            </a:pPr>
            <a:r>
              <a:rPr lang="sv-SE" sz="2000" dirty="0" smtClean="0"/>
              <a:t>	under märket </a:t>
            </a:r>
            <a:r>
              <a:rPr lang="sv-SE" sz="2000" dirty="0" err="1" smtClean="0"/>
              <a:t>Natureo</a:t>
            </a:r>
            <a:r>
              <a:rPr lang="sv-SE" sz="2000" dirty="0" smtClean="0"/>
              <a:t> där </a:t>
            </a:r>
            <a:r>
              <a:rPr lang="sv-SE" sz="2000" dirty="0" err="1" smtClean="0"/>
              <a:t>avalkoholiseringen</a:t>
            </a:r>
            <a:r>
              <a:rPr lang="sv-SE" sz="2000" dirty="0" smtClean="0"/>
              <a:t> sker genom vakuumdestillation</a:t>
            </a:r>
          </a:p>
          <a:p>
            <a:pPr>
              <a:buNone/>
            </a:pPr>
            <a:r>
              <a:rPr lang="sv-SE" sz="2000" dirty="0" smtClean="0"/>
              <a:t>	då alkoholen avdunstar utan att påverka aromerna i vinet (omvänd osmos)</a:t>
            </a:r>
          </a:p>
          <a:p>
            <a:pPr>
              <a:buFontTx/>
              <a:buChar char="-"/>
            </a:pPr>
            <a:r>
              <a:rPr lang="sv-SE" sz="2000" dirty="0" smtClean="0"/>
              <a:t>Förutom viner tillverkar Torres också brandy och likörer och skall inom kort lansera sin första </a:t>
            </a:r>
            <a:r>
              <a:rPr lang="sv-SE" sz="2000" dirty="0" err="1" smtClean="0"/>
              <a:t>cava</a:t>
            </a:r>
            <a:endParaRPr lang="sv-SE" sz="2000" dirty="0" smtClean="0"/>
          </a:p>
          <a:p>
            <a:pPr>
              <a:buFontTx/>
              <a:buChar char="-"/>
            </a:pPr>
            <a:r>
              <a:rPr lang="sv-SE" sz="2000" dirty="0" smtClean="0"/>
              <a:t>Följande generation Miguel A:s barn </a:t>
            </a:r>
            <a:r>
              <a:rPr lang="sv-SE" sz="2000" dirty="0" err="1" smtClean="0"/>
              <a:t>Mireia</a:t>
            </a:r>
            <a:r>
              <a:rPr lang="sv-SE" sz="2000" dirty="0" smtClean="0"/>
              <a:t>  ansvarar för vintillverkningen och Miguel Jr. för marknadsföringen och exporten. </a:t>
            </a:r>
          </a:p>
          <a:p>
            <a:pPr>
              <a:buFontTx/>
              <a:buChar char="-"/>
            </a:pPr>
            <a:r>
              <a:rPr lang="sv-SE" sz="2000" dirty="0" smtClean="0"/>
              <a:t>Miguel A fyllde 70 år 2011 och pensionerade sig med fortsätter som styrelseordförande</a:t>
            </a:r>
          </a:p>
          <a:p>
            <a:pPr>
              <a:buNone/>
            </a:pPr>
            <a:r>
              <a:rPr lang="sv-SE" sz="2000" dirty="0" smtClean="0"/>
              <a:t>-	Torres vinodlingar i Spanien är idag ca 2.000 ha och de exporterar till 140 länder</a:t>
            </a:r>
          </a:p>
          <a:p>
            <a:endParaRPr lang="sv-SE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sv-SE" sz="3100" b="1" dirty="0" smtClean="0"/>
              <a:t>Miguel Torres, S.A</a:t>
            </a:r>
            <a:r>
              <a:rPr lang="sv-SE" sz="2800" dirty="0" smtClean="0"/>
              <a:t>. 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620688"/>
            <a:ext cx="8892480" cy="61206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v-SE" sz="2000" b="1" dirty="0" smtClean="0"/>
              <a:t>	Chile.</a:t>
            </a:r>
          </a:p>
          <a:p>
            <a:pPr>
              <a:buNone/>
            </a:pPr>
            <a:r>
              <a:rPr lang="sv-SE" sz="2000" dirty="0" smtClean="0"/>
              <a:t>-	Familjen Torres köpte år 1979 100 ha vinodlingar i Valle Central nära </a:t>
            </a:r>
            <a:r>
              <a:rPr lang="sv-SE" sz="2000" dirty="0" err="1" smtClean="0"/>
              <a:t>Curicó</a:t>
            </a:r>
            <a:r>
              <a:rPr lang="sv-SE" sz="2000" dirty="0" smtClean="0"/>
              <a:t> ca 200 km söder om Santiago och moderniserade vinodlingen i Chile. Vinodlingen låg då nere i Chile och exporten obetydlig.</a:t>
            </a:r>
          </a:p>
          <a:p>
            <a:pPr>
              <a:buNone/>
            </a:pPr>
            <a:r>
              <a:rPr lang="sv-SE" sz="2000" dirty="0" smtClean="0"/>
              <a:t>-	Vinodlingsarealen har nu ökat till ca 400 ha och omfattar nu också Valle de </a:t>
            </a:r>
            <a:r>
              <a:rPr lang="sv-SE" sz="2000" dirty="0" err="1" smtClean="0"/>
              <a:t>Maipo</a:t>
            </a:r>
            <a:r>
              <a:rPr lang="sv-SE" sz="2000" dirty="0" smtClean="0"/>
              <a:t>.</a:t>
            </a:r>
          </a:p>
          <a:p>
            <a:pPr>
              <a:buNone/>
            </a:pPr>
            <a:r>
              <a:rPr lang="sv-SE" sz="2000" dirty="0" smtClean="0"/>
              <a:t>-	Under märkena Santa Digna och Cordillera tillverkas </a:t>
            </a:r>
            <a:r>
              <a:rPr lang="sv-SE" sz="2000" dirty="0" err="1" smtClean="0"/>
              <a:t>vita-</a:t>
            </a:r>
            <a:r>
              <a:rPr lang="sv-SE" sz="2000" dirty="0" smtClean="0"/>
              <a:t> , </a:t>
            </a:r>
            <a:r>
              <a:rPr lang="sv-SE" sz="2000" dirty="0" err="1" smtClean="0"/>
              <a:t>rosé</a:t>
            </a:r>
            <a:r>
              <a:rPr lang="sv-SE" sz="2000" dirty="0" smtClean="0"/>
              <a:t>, och röda viner</a:t>
            </a:r>
          </a:p>
          <a:p>
            <a:pPr>
              <a:buNone/>
            </a:pPr>
            <a:r>
              <a:rPr lang="sv-SE" sz="2000" dirty="0" smtClean="0"/>
              <a:t>	och ett mousserande vin.</a:t>
            </a:r>
          </a:p>
          <a:p>
            <a:pPr>
              <a:buNone/>
            </a:pPr>
            <a:r>
              <a:rPr lang="sv-SE" sz="2000" dirty="0" smtClean="0"/>
              <a:t>-	Miguel Jr. var ansvarig för vintillverkningen under åren 1991-1994</a:t>
            </a:r>
          </a:p>
          <a:p>
            <a:pPr>
              <a:buNone/>
            </a:pPr>
            <a:r>
              <a:rPr lang="sv-SE" sz="2000" b="1" dirty="0" smtClean="0"/>
              <a:t>	Kalifornien.</a:t>
            </a:r>
          </a:p>
          <a:p>
            <a:pPr>
              <a:buNone/>
            </a:pPr>
            <a:r>
              <a:rPr lang="sv-SE" sz="2000" dirty="0" smtClean="0"/>
              <a:t>-	Miguel A:s syster </a:t>
            </a:r>
            <a:r>
              <a:rPr lang="sv-SE" sz="2000" dirty="0" err="1" smtClean="0"/>
              <a:t>Marimar</a:t>
            </a:r>
            <a:r>
              <a:rPr lang="sv-SE" sz="2000" dirty="0" smtClean="0"/>
              <a:t> flyttade till USA 1975  som ansvarig för exporten,</a:t>
            </a:r>
          </a:p>
          <a:p>
            <a:pPr>
              <a:buNone/>
            </a:pPr>
            <a:r>
              <a:rPr lang="sv-SE" sz="2000" dirty="0" smtClean="0"/>
              <a:t>	av Torres viner, men grundade tio år senare </a:t>
            </a:r>
            <a:r>
              <a:rPr lang="sv-SE" sz="2000" dirty="0" err="1" smtClean="0"/>
              <a:t>Marimar</a:t>
            </a:r>
            <a:r>
              <a:rPr lang="sv-SE" sz="2000" dirty="0" smtClean="0"/>
              <a:t> </a:t>
            </a:r>
            <a:r>
              <a:rPr lang="sv-SE" sz="2000" dirty="0" err="1" smtClean="0"/>
              <a:t>Estate</a:t>
            </a:r>
            <a:r>
              <a:rPr lang="sv-SE" sz="2000" dirty="0" smtClean="0"/>
              <a:t> </a:t>
            </a:r>
            <a:r>
              <a:rPr lang="sv-SE" sz="2000" dirty="0" err="1" smtClean="0"/>
              <a:t>Vineyards</a:t>
            </a:r>
            <a:r>
              <a:rPr lang="sv-SE" sz="2000" dirty="0" smtClean="0"/>
              <a:t> and </a:t>
            </a:r>
            <a:r>
              <a:rPr lang="sv-SE" sz="2000" dirty="0" err="1" smtClean="0"/>
              <a:t>Winery</a:t>
            </a:r>
            <a:r>
              <a:rPr lang="sv-SE" sz="2000" dirty="0" smtClean="0"/>
              <a:t> i </a:t>
            </a:r>
            <a:r>
              <a:rPr lang="sv-SE" sz="2000" dirty="0" err="1" smtClean="0"/>
              <a:t>Russian</a:t>
            </a:r>
            <a:r>
              <a:rPr lang="sv-SE" sz="2000" dirty="0" smtClean="0"/>
              <a:t> River (Don Miguel </a:t>
            </a:r>
            <a:r>
              <a:rPr lang="sv-SE" sz="2000" dirty="0" err="1" smtClean="0"/>
              <a:t>Vineyard</a:t>
            </a:r>
            <a:r>
              <a:rPr lang="sv-SE" sz="2000" dirty="0" smtClean="0"/>
              <a:t>) och </a:t>
            </a:r>
            <a:r>
              <a:rPr lang="sv-SE" sz="2000" dirty="0" err="1" smtClean="0"/>
              <a:t>Sonoma</a:t>
            </a:r>
            <a:r>
              <a:rPr lang="sv-SE" sz="2000" dirty="0" smtClean="0"/>
              <a:t> Coast (</a:t>
            </a:r>
            <a:r>
              <a:rPr lang="sv-SE" sz="2000" dirty="0" err="1" smtClean="0"/>
              <a:t>Doña</a:t>
            </a:r>
            <a:r>
              <a:rPr lang="sv-SE" sz="2000" dirty="0" smtClean="0"/>
              <a:t> Margarita </a:t>
            </a:r>
            <a:r>
              <a:rPr lang="sv-SE" sz="2000" dirty="0" err="1" smtClean="0"/>
              <a:t>Vineyard</a:t>
            </a:r>
            <a:r>
              <a:rPr lang="sv-SE" sz="2000" dirty="0" smtClean="0"/>
              <a:t>) båda i </a:t>
            </a:r>
            <a:r>
              <a:rPr lang="sv-SE" sz="2000" dirty="0" err="1" smtClean="0"/>
              <a:t>Sonoma</a:t>
            </a:r>
            <a:r>
              <a:rPr lang="sv-SE" sz="2000" dirty="0" smtClean="0"/>
              <a:t>, Kalifornien.</a:t>
            </a:r>
          </a:p>
          <a:p>
            <a:pPr>
              <a:buNone/>
            </a:pPr>
            <a:r>
              <a:rPr lang="sv-SE" sz="2000" b="1" dirty="0" smtClean="0"/>
              <a:t>	Jean Leon</a:t>
            </a:r>
          </a:p>
          <a:p>
            <a:pPr>
              <a:buNone/>
            </a:pPr>
            <a:r>
              <a:rPr lang="sv-SE" sz="2000" dirty="0" smtClean="0"/>
              <a:t>-	Familjen Torres köpte vinfirman Jean Leon i Katalonien med vinodlingar på ca 150 ha. Miguel Jr är ansvarig för marknadsföring och export och </a:t>
            </a:r>
            <a:r>
              <a:rPr lang="sv-SE" sz="2000" dirty="0" err="1" smtClean="0"/>
              <a:t>Mireia</a:t>
            </a:r>
            <a:r>
              <a:rPr lang="sv-SE" sz="2000" dirty="0" smtClean="0"/>
              <a:t> för vintillverkningen.</a:t>
            </a:r>
          </a:p>
          <a:p>
            <a:endParaRPr lang="sv-SE" sz="2000" dirty="0" smtClean="0"/>
          </a:p>
          <a:p>
            <a:endParaRPr lang="sv-SE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576064"/>
          </a:xfrm>
        </p:spPr>
        <p:txBody>
          <a:bodyPr>
            <a:normAutofit/>
          </a:bodyPr>
          <a:lstStyle/>
          <a:p>
            <a:r>
              <a:rPr lang="sv-SE" sz="2800" dirty="0" smtClean="0"/>
              <a:t>Torres Santa Digna Sauvignon Blanc </a:t>
            </a:r>
            <a:r>
              <a:rPr lang="sv-SE" sz="2800" dirty="0" err="1"/>
              <a:t>R</a:t>
            </a:r>
            <a:r>
              <a:rPr lang="sv-SE" sz="2800" dirty="0" err="1" smtClean="0"/>
              <a:t>eserva</a:t>
            </a:r>
            <a:r>
              <a:rPr lang="sv-SE" sz="2800" dirty="0" smtClean="0"/>
              <a:t> 2015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7524328" cy="6093296"/>
          </a:xfrm>
        </p:spPr>
        <p:txBody>
          <a:bodyPr>
            <a:normAutofit/>
          </a:bodyPr>
          <a:lstStyle/>
          <a:p>
            <a:r>
              <a:rPr lang="sv-SE" sz="2000" b="1" dirty="0" smtClean="0"/>
              <a:t>Chile, Valle Central</a:t>
            </a:r>
          </a:p>
          <a:p>
            <a:r>
              <a:rPr lang="sv-SE" sz="2000" dirty="0" smtClean="0"/>
              <a:t>Druvor	100% Sauvignon Blanc</a:t>
            </a:r>
          </a:p>
          <a:p>
            <a:r>
              <a:rPr lang="sv-SE" sz="2000" dirty="0" smtClean="0"/>
              <a:t>Alkohol	13 %</a:t>
            </a:r>
          </a:p>
          <a:p>
            <a:r>
              <a:rPr lang="sv-SE" sz="2000" dirty="0" smtClean="0"/>
              <a:t>Extrakt	19 g/l</a:t>
            </a:r>
          </a:p>
          <a:p>
            <a:r>
              <a:rPr lang="sv-SE" sz="2000" dirty="0" smtClean="0"/>
              <a:t>Syror		6 g/l</a:t>
            </a:r>
          </a:p>
          <a:p>
            <a:r>
              <a:rPr lang="sv-SE" sz="2000" dirty="0" smtClean="0"/>
              <a:t>Socker 	under 3 g/l</a:t>
            </a:r>
          </a:p>
          <a:p>
            <a:endParaRPr lang="sv-SE" sz="2000" dirty="0" smtClean="0"/>
          </a:p>
          <a:p>
            <a:pPr>
              <a:buNone/>
            </a:pPr>
            <a:r>
              <a:rPr lang="sv-SE" sz="2000" dirty="0" smtClean="0"/>
              <a:t>Ett torrt mycket fruktigt halmgult vin med hög syra och doft</a:t>
            </a:r>
          </a:p>
          <a:p>
            <a:pPr>
              <a:buNone/>
            </a:pPr>
            <a:r>
              <a:rPr lang="sv-SE" sz="2000" dirty="0" smtClean="0"/>
              <a:t>av svartvinbärsblad, krusbär och nässlor.</a:t>
            </a:r>
          </a:p>
          <a:p>
            <a:pPr>
              <a:buNone/>
            </a:pPr>
            <a:r>
              <a:rPr lang="sv-SE" sz="2000" dirty="0" smtClean="0"/>
              <a:t>Druvorna skördades under mars månad. Musten jästes i rostfria</a:t>
            </a:r>
          </a:p>
          <a:p>
            <a:pPr>
              <a:buNone/>
            </a:pPr>
            <a:r>
              <a:rPr lang="sv-SE" sz="2000" dirty="0" smtClean="0"/>
              <a:t>ståltankar under 21 grader vid ca 18 grader C och buteljerades utan</a:t>
            </a:r>
          </a:p>
          <a:p>
            <a:pPr>
              <a:buNone/>
            </a:pPr>
            <a:r>
              <a:rPr lang="sv-SE" sz="2000" dirty="0" smtClean="0"/>
              <a:t> kontakt med ek.</a:t>
            </a:r>
          </a:p>
          <a:p>
            <a:pPr>
              <a:buNone/>
            </a:pPr>
            <a:r>
              <a:rPr lang="sv-SE" sz="2000" dirty="0" smtClean="0"/>
              <a:t>Serveras vid 10 – 12 grader som aperitif, till fisk, skaldjur, getost,</a:t>
            </a:r>
          </a:p>
          <a:p>
            <a:pPr>
              <a:buNone/>
            </a:pPr>
            <a:r>
              <a:rPr lang="sv-SE" sz="2000" dirty="0" smtClean="0"/>
              <a:t>och sallader.</a:t>
            </a:r>
          </a:p>
          <a:p>
            <a:pPr>
              <a:buNone/>
            </a:pPr>
            <a:r>
              <a:rPr lang="sv-SE" sz="2000" dirty="0" smtClean="0"/>
              <a:t>Vinner inte på lagring, men kan sparas i 1 – 2 år</a:t>
            </a:r>
          </a:p>
          <a:p>
            <a:pPr>
              <a:buNone/>
            </a:pPr>
            <a:endParaRPr lang="sv-SE" sz="2400" dirty="0" smtClean="0"/>
          </a:p>
          <a:p>
            <a:pPr>
              <a:buNone/>
            </a:pPr>
            <a:endParaRPr lang="sv-SE" sz="2400" dirty="0" smtClean="0"/>
          </a:p>
          <a:p>
            <a:endParaRPr lang="sv-SE" sz="2400" dirty="0" smtClean="0"/>
          </a:p>
          <a:p>
            <a:endParaRPr lang="sv-SE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92150"/>
            <a:ext cx="1547664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418058"/>
          </a:xfrm>
        </p:spPr>
        <p:txBody>
          <a:bodyPr>
            <a:noAutofit/>
          </a:bodyPr>
          <a:lstStyle/>
          <a:p>
            <a:r>
              <a:rPr lang="sv-SE" sz="2800" b="1" dirty="0" smtClean="0"/>
              <a:t>Torres Gran </a:t>
            </a:r>
            <a:r>
              <a:rPr lang="sv-SE" sz="2800" b="1" dirty="0" err="1" smtClean="0"/>
              <a:t>Viña</a:t>
            </a:r>
            <a:r>
              <a:rPr lang="sv-SE" sz="2800" b="1" dirty="0" smtClean="0"/>
              <a:t> Sol Chardonnay 2014 </a:t>
            </a:r>
            <a:endParaRPr lang="sv-SE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7524328" cy="62373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sv-SE" sz="2400" dirty="0" smtClean="0"/>
          </a:p>
          <a:p>
            <a:r>
              <a:rPr lang="sv-SE" sz="2000" b="1" dirty="0" smtClean="0"/>
              <a:t>Katalonien, D.O. </a:t>
            </a:r>
            <a:r>
              <a:rPr lang="sv-SE" sz="2000" b="1" dirty="0" err="1" smtClean="0"/>
              <a:t>Penedes</a:t>
            </a:r>
            <a:endParaRPr lang="sv-SE" sz="2000" b="1" dirty="0" smtClean="0"/>
          </a:p>
          <a:p>
            <a:r>
              <a:rPr lang="sv-SE" sz="2000" dirty="0" smtClean="0"/>
              <a:t>Druvor	90% Chardonnay, 10% </a:t>
            </a:r>
            <a:r>
              <a:rPr lang="sv-SE" sz="2000" dirty="0" err="1" smtClean="0"/>
              <a:t>Parellada</a:t>
            </a:r>
            <a:endParaRPr lang="sv-SE" sz="2000" dirty="0" smtClean="0"/>
          </a:p>
          <a:p>
            <a:r>
              <a:rPr lang="sv-SE" sz="2000" dirty="0" smtClean="0"/>
              <a:t>Alkohol	13,5%.</a:t>
            </a:r>
          </a:p>
          <a:p>
            <a:r>
              <a:rPr lang="sv-SE" sz="2000" dirty="0" smtClean="0"/>
              <a:t>Extrakt	21 g/l</a:t>
            </a:r>
          </a:p>
          <a:p>
            <a:r>
              <a:rPr lang="sv-SE" sz="2000" dirty="0" smtClean="0"/>
              <a:t>Syror:	5,4 g/l</a:t>
            </a:r>
          </a:p>
          <a:p>
            <a:r>
              <a:rPr lang="sv-SE" sz="2000" dirty="0" smtClean="0"/>
              <a:t>Socker	under 3 g/l</a:t>
            </a:r>
          </a:p>
          <a:p>
            <a:r>
              <a:rPr lang="sv-SE" sz="2000" dirty="0" smtClean="0"/>
              <a:t>Serveras	8-10 grader C</a:t>
            </a:r>
          </a:p>
          <a:p>
            <a:endParaRPr lang="sv-SE" sz="2000" dirty="0" smtClean="0"/>
          </a:p>
          <a:p>
            <a:pPr>
              <a:buNone/>
            </a:pPr>
            <a:r>
              <a:rPr lang="sv-SE" sz="2000" dirty="0" smtClean="0"/>
              <a:t>Ett torrt, syrligt,  halmgult vin med doft av citrus, gula plommon, gröna</a:t>
            </a:r>
          </a:p>
          <a:p>
            <a:pPr>
              <a:buNone/>
            </a:pPr>
            <a:r>
              <a:rPr lang="sv-SE" sz="2000" dirty="0" smtClean="0"/>
              <a:t>äpplen och honungsmelon. Smaken är medelfyllig och fruktig med en </a:t>
            </a:r>
          </a:p>
          <a:p>
            <a:pPr>
              <a:buNone/>
            </a:pPr>
            <a:r>
              <a:rPr lang="sv-SE" sz="2000" dirty="0" smtClean="0"/>
              <a:t>uppfriskande syra. </a:t>
            </a:r>
            <a:r>
              <a:rPr lang="sv-SE" sz="2000" dirty="0" err="1" smtClean="0"/>
              <a:t>Eklagringen</a:t>
            </a:r>
            <a:r>
              <a:rPr lang="sv-SE" sz="2000" dirty="0" smtClean="0"/>
              <a:t> ger vinet en mjukt fatig nyans av kola</a:t>
            </a:r>
          </a:p>
          <a:p>
            <a:pPr>
              <a:buNone/>
            </a:pPr>
            <a:r>
              <a:rPr lang="sv-SE" sz="2000" dirty="0" smtClean="0"/>
              <a:t>och vanilj.</a:t>
            </a:r>
          </a:p>
          <a:p>
            <a:pPr>
              <a:buNone/>
            </a:pPr>
            <a:r>
              <a:rPr lang="sv-SE" sz="2000" dirty="0" smtClean="0"/>
              <a:t>Druvorna skördades från slutet av augusti till slutet av september.</a:t>
            </a:r>
          </a:p>
          <a:p>
            <a:pPr>
              <a:buNone/>
            </a:pPr>
            <a:r>
              <a:rPr lang="sv-SE" sz="2000" dirty="0" smtClean="0"/>
              <a:t>Musten från druvorna jästes separat till två tredjedelar i rostfria stål-</a:t>
            </a:r>
          </a:p>
          <a:p>
            <a:pPr>
              <a:buNone/>
            </a:pPr>
            <a:r>
              <a:rPr lang="sv-SE" sz="2000" dirty="0" smtClean="0"/>
              <a:t>tankar och en tredjedel i ekfat i vilka vinet sedan fått mogna under 5</a:t>
            </a:r>
          </a:p>
          <a:p>
            <a:pPr>
              <a:buNone/>
            </a:pPr>
            <a:r>
              <a:rPr lang="sv-SE" sz="2000" dirty="0" smtClean="0"/>
              <a:t>månader.</a:t>
            </a:r>
          </a:p>
          <a:p>
            <a:pPr>
              <a:buNone/>
            </a:pPr>
            <a:endParaRPr lang="sv-SE" sz="2000" dirty="0" smtClean="0"/>
          </a:p>
          <a:p>
            <a:pPr>
              <a:buNone/>
            </a:pPr>
            <a:r>
              <a:rPr lang="sv-SE" sz="2000" dirty="0" smtClean="0"/>
              <a:t>Vinet är gott att drickas som det är, men det passar också utmärkt till</a:t>
            </a:r>
          </a:p>
          <a:p>
            <a:pPr>
              <a:buNone/>
            </a:pPr>
            <a:r>
              <a:rPr lang="sv-SE" sz="2000" dirty="0" smtClean="0"/>
              <a:t>medelkraftiga fisk- och skaldjursrätter. Vinner inte på lagring, men kan</a:t>
            </a:r>
          </a:p>
          <a:p>
            <a:pPr>
              <a:buNone/>
            </a:pPr>
            <a:r>
              <a:rPr lang="sv-SE" sz="2000" dirty="0" smtClean="0"/>
              <a:t>sparas i 1 – 2 år.</a:t>
            </a:r>
          </a:p>
          <a:p>
            <a:pPr>
              <a:buNone/>
            </a:pPr>
            <a:endParaRPr lang="sv-SE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92696"/>
            <a:ext cx="154766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Torres Santa Digna Cabernet Sauvignon </a:t>
            </a:r>
            <a:r>
              <a:rPr lang="sv-SE" sz="2800" b="1" dirty="0" err="1" smtClean="0"/>
              <a:t>Reserva</a:t>
            </a:r>
            <a:r>
              <a:rPr lang="sv-SE" sz="2800" b="1" dirty="0" smtClean="0"/>
              <a:t> 2013</a:t>
            </a:r>
            <a:endParaRPr lang="sv-SE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7504" y="764704"/>
            <a:ext cx="6984776" cy="6093296"/>
          </a:xfrm>
        </p:spPr>
        <p:txBody>
          <a:bodyPr>
            <a:normAutofit lnSpcReduction="10000"/>
          </a:bodyPr>
          <a:lstStyle/>
          <a:p>
            <a:r>
              <a:rPr lang="sv-SE" sz="2000" b="1" dirty="0" smtClean="0"/>
              <a:t>Chile, Valle Central</a:t>
            </a:r>
          </a:p>
          <a:p>
            <a:r>
              <a:rPr lang="sv-SE" sz="2000" dirty="0" smtClean="0"/>
              <a:t>Druvor	100% Cabernet Sauvignon</a:t>
            </a:r>
          </a:p>
          <a:p>
            <a:r>
              <a:rPr lang="sv-SE" sz="2000" dirty="0" smtClean="0"/>
              <a:t>Alkohol 	14%</a:t>
            </a:r>
          </a:p>
          <a:p>
            <a:r>
              <a:rPr lang="sv-SE" sz="2000" dirty="0" smtClean="0"/>
              <a:t>Extrakt:	31 g/l</a:t>
            </a:r>
          </a:p>
          <a:p>
            <a:r>
              <a:rPr lang="sv-SE" sz="2000" dirty="0" smtClean="0"/>
              <a:t>Syror		4,9 g/l</a:t>
            </a:r>
          </a:p>
          <a:p>
            <a:endParaRPr lang="sv-SE" sz="2000" dirty="0" smtClean="0"/>
          </a:p>
          <a:p>
            <a:pPr>
              <a:buNone/>
            </a:pPr>
            <a:r>
              <a:rPr lang="sv-SE" sz="2000" dirty="0" smtClean="0"/>
              <a:t>Ett fylligt fruktigt purpurrött vin med höga välintegrerade</a:t>
            </a:r>
          </a:p>
          <a:p>
            <a:pPr>
              <a:buNone/>
            </a:pPr>
            <a:r>
              <a:rPr lang="sv-SE" sz="2000" dirty="0" smtClean="0"/>
              <a:t>tanniner och doft av mörka bär (svarta vinbär och björnbär),</a:t>
            </a:r>
          </a:p>
          <a:p>
            <a:pPr>
              <a:buNone/>
            </a:pPr>
            <a:r>
              <a:rPr lang="sv-SE" sz="2000" dirty="0" smtClean="0"/>
              <a:t>ekfat och lakrits</a:t>
            </a:r>
          </a:p>
          <a:p>
            <a:pPr>
              <a:buNone/>
            </a:pPr>
            <a:r>
              <a:rPr lang="sv-SE" sz="2000" dirty="0" smtClean="0"/>
              <a:t>Druvorna skördades under april och maj. Musten jästes i rostfria</a:t>
            </a:r>
          </a:p>
          <a:p>
            <a:pPr>
              <a:buNone/>
            </a:pPr>
            <a:r>
              <a:rPr lang="sv-SE" sz="2000" dirty="0" smtClean="0"/>
              <a:t>ståltankar  vid 28 grader under en dryg vecka med totalt 20-21</a:t>
            </a:r>
          </a:p>
          <a:p>
            <a:pPr>
              <a:buNone/>
            </a:pPr>
            <a:r>
              <a:rPr lang="sv-SE" sz="2000" dirty="0" smtClean="0"/>
              <a:t>dagars skalkontakt. Efter </a:t>
            </a:r>
            <a:r>
              <a:rPr lang="sv-SE" sz="2000" dirty="0" err="1" smtClean="0"/>
              <a:t>malolaktisk</a:t>
            </a:r>
            <a:r>
              <a:rPr lang="sv-SE" sz="2000" dirty="0" smtClean="0"/>
              <a:t> jäsning mognade vinet i</a:t>
            </a:r>
          </a:p>
          <a:p>
            <a:pPr>
              <a:buNone/>
            </a:pPr>
            <a:r>
              <a:rPr lang="sv-SE" sz="2000" dirty="0" smtClean="0"/>
              <a:t>amerikanska ekfat under 6 månader</a:t>
            </a:r>
          </a:p>
          <a:p>
            <a:pPr>
              <a:buNone/>
            </a:pPr>
            <a:endParaRPr lang="sv-SE" sz="2000" dirty="0" smtClean="0"/>
          </a:p>
          <a:p>
            <a:pPr>
              <a:buNone/>
            </a:pPr>
            <a:r>
              <a:rPr lang="sv-SE" sz="2000" dirty="0" smtClean="0"/>
              <a:t>Serveras lämpligen till medelkraftiga rätter av får och nöt, men</a:t>
            </a:r>
          </a:p>
          <a:p>
            <a:pPr>
              <a:buNone/>
            </a:pPr>
            <a:r>
              <a:rPr lang="sv-SE" sz="2000" dirty="0" smtClean="0"/>
              <a:t>passar också bra till salta och krämiga ostar. Dricks vid 18-20</a:t>
            </a:r>
          </a:p>
          <a:p>
            <a:pPr>
              <a:buNone/>
            </a:pPr>
            <a:r>
              <a:rPr lang="sv-SE" sz="2000" dirty="0" smtClean="0"/>
              <a:t>grader.</a:t>
            </a:r>
          </a:p>
          <a:p>
            <a:pPr>
              <a:buNone/>
            </a:pPr>
            <a:r>
              <a:rPr lang="sv-SE" sz="2000" dirty="0" smtClean="0"/>
              <a:t>Färdigt att drickas genast, men kan lagras upp till 3 år.</a:t>
            </a:r>
          </a:p>
          <a:p>
            <a:pPr>
              <a:buNone/>
            </a:pPr>
            <a:endParaRPr lang="sv-SE" sz="2400" dirty="0" smtClean="0"/>
          </a:p>
          <a:p>
            <a:pPr>
              <a:buNone/>
            </a:pPr>
            <a:endParaRPr lang="sv-SE" sz="2400" dirty="0" smtClean="0"/>
          </a:p>
          <a:p>
            <a:pPr>
              <a:buNone/>
            </a:pPr>
            <a:endParaRPr lang="sv-SE" sz="2400" dirty="0" smtClean="0"/>
          </a:p>
          <a:p>
            <a:endParaRPr lang="sv-SE" sz="2400" dirty="0" smtClean="0"/>
          </a:p>
          <a:p>
            <a:pPr>
              <a:buNone/>
            </a:pPr>
            <a:endParaRPr lang="sv-SE" sz="2400" dirty="0" smtClean="0"/>
          </a:p>
          <a:p>
            <a:endParaRPr lang="sv-SE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253" y="765175"/>
            <a:ext cx="161398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sv-SE" sz="2800" b="1" dirty="0" smtClean="0"/>
              <a:t>Torres Gran Coronas Cabernet Sauvignon </a:t>
            </a:r>
            <a:r>
              <a:rPr lang="sv-SE" sz="2800" b="1" dirty="0" err="1" smtClean="0"/>
              <a:t>Reserva</a:t>
            </a:r>
            <a:r>
              <a:rPr lang="sv-SE" sz="2800" b="1" dirty="0" smtClean="0"/>
              <a:t> 2011</a:t>
            </a:r>
            <a:endParaRPr lang="sv-SE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7020272" cy="5904656"/>
          </a:xfrm>
        </p:spPr>
        <p:txBody>
          <a:bodyPr>
            <a:normAutofit fontScale="85000" lnSpcReduction="20000"/>
          </a:bodyPr>
          <a:lstStyle/>
          <a:p>
            <a:endParaRPr lang="sv-SE" sz="2400" dirty="0" smtClean="0"/>
          </a:p>
          <a:p>
            <a:r>
              <a:rPr lang="sv-SE" sz="2400" b="1" dirty="0" smtClean="0"/>
              <a:t>Katalonien, D.O. </a:t>
            </a:r>
            <a:r>
              <a:rPr lang="sv-SE" sz="2400" b="1" dirty="0" err="1" smtClean="0"/>
              <a:t>Penedes</a:t>
            </a:r>
            <a:endParaRPr lang="sv-SE" sz="2400" b="1" dirty="0" smtClean="0"/>
          </a:p>
          <a:p>
            <a:r>
              <a:rPr lang="sv-SE" sz="2400" dirty="0" smtClean="0"/>
              <a:t>Druvor 	85% Cabernet Sauvignon, </a:t>
            </a:r>
          </a:p>
          <a:p>
            <a:pPr lvl="4">
              <a:buNone/>
            </a:pPr>
            <a:r>
              <a:rPr lang="sv-SE" sz="2400" dirty="0" smtClean="0"/>
              <a:t>15% </a:t>
            </a:r>
            <a:r>
              <a:rPr lang="sv-SE" sz="2400" dirty="0" err="1" smtClean="0"/>
              <a:t>Tempranillo</a:t>
            </a:r>
            <a:endParaRPr lang="sv-SE" sz="2400" dirty="0" smtClean="0"/>
          </a:p>
          <a:p>
            <a:r>
              <a:rPr lang="sv-SE" sz="2400" dirty="0" smtClean="0"/>
              <a:t>Alkohol	14%</a:t>
            </a:r>
          </a:p>
          <a:p>
            <a:r>
              <a:rPr lang="sv-SE" sz="2400" dirty="0" smtClean="0"/>
              <a:t>Extrakt	31 g/l</a:t>
            </a:r>
          </a:p>
          <a:p>
            <a:r>
              <a:rPr lang="sv-SE" sz="2400" dirty="0" smtClean="0"/>
              <a:t>Syror		5,0 g/l</a:t>
            </a:r>
          </a:p>
          <a:p>
            <a:endParaRPr lang="sv-SE" sz="2400" dirty="0" smtClean="0"/>
          </a:p>
          <a:p>
            <a:pPr>
              <a:buNone/>
            </a:pPr>
            <a:r>
              <a:rPr lang="sv-SE" sz="2400" dirty="0" smtClean="0"/>
              <a:t>Ett fylligt mörkt, rödblått vin med höga tanniner och</a:t>
            </a:r>
          </a:p>
          <a:p>
            <a:pPr>
              <a:buNone/>
            </a:pPr>
            <a:r>
              <a:rPr lang="sv-SE" sz="2400" dirty="0" smtClean="0"/>
              <a:t>smak av ek. Doft av svarta vinbär, plommon och tobak.</a:t>
            </a:r>
          </a:p>
          <a:p>
            <a:pPr>
              <a:buNone/>
            </a:pPr>
            <a:r>
              <a:rPr lang="sv-SE" sz="2400" dirty="0" smtClean="0"/>
              <a:t>Druvorna skördades i slutet av september. Musten jäste i rost-</a:t>
            </a:r>
          </a:p>
          <a:p>
            <a:pPr>
              <a:buNone/>
            </a:pPr>
            <a:r>
              <a:rPr lang="sv-SE" sz="2400" dirty="0" smtClean="0"/>
              <a:t>fria ståltankar  vid 28 grader under 8 dagar. Efter </a:t>
            </a:r>
            <a:r>
              <a:rPr lang="sv-SE" sz="2400" dirty="0" err="1" smtClean="0"/>
              <a:t>malolaktisk</a:t>
            </a:r>
            <a:endParaRPr lang="sv-SE" sz="2400" dirty="0" smtClean="0"/>
          </a:p>
          <a:p>
            <a:pPr>
              <a:buNone/>
            </a:pPr>
            <a:r>
              <a:rPr lang="sv-SE" sz="2400" dirty="0" smtClean="0"/>
              <a:t>jäsning mognade viner i två år på franska och amerikanska ekfat</a:t>
            </a:r>
          </a:p>
          <a:p>
            <a:pPr>
              <a:buNone/>
            </a:pPr>
            <a:r>
              <a:rPr lang="sv-SE" sz="2400" dirty="0" smtClean="0"/>
              <a:t>och därefter ett år på flaska.</a:t>
            </a:r>
          </a:p>
          <a:p>
            <a:pPr>
              <a:buNone/>
            </a:pPr>
            <a:r>
              <a:rPr lang="sv-SE" sz="2400" dirty="0" smtClean="0"/>
              <a:t>Serveras vid en temperatur av 17 grader C till kötträtter av får och</a:t>
            </a:r>
          </a:p>
          <a:p>
            <a:pPr>
              <a:buNone/>
            </a:pPr>
            <a:r>
              <a:rPr lang="sv-SE" sz="2400" dirty="0" smtClean="0"/>
              <a:t>nöt.</a:t>
            </a:r>
          </a:p>
          <a:p>
            <a:pPr>
              <a:buNone/>
            </a:pPr>
            <a:r>
              <a:rPr lang="sv-SE" sz="2400" dirty="0" smtClean="0"/>
              <a:t>Vinet är färdigt att drickas, men kan lagras upp till 3 år</a:t>
            </a:r>
          </a:p>
          <a:p>
            <a:pPr>
              <a:buNone/>
            </a:pPr>
            <a:r>
              <a:rPr lang="sv-SE" sz="2400" dirty="0" smtClean="0"/>
              <a:t>	</a:t>
            </a:r>
            <a:endParaRPr lang="sv-SE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1025" y="836613"/>
            <a:ext cx="14865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04056"/>
          </a:xfrm>
        </p:spPr>
        <p:txBody>
          <a:bodyPr>
            <a:normAutofit fontScale="90000"/>
          </a:bodyPr>
          <a:lstStyle/>
          <a:p>
            <a:r>
              <a:rPr lang="sv-SE" sz="2800" b="1" dirty="0" smtClean="0"/>
              <a:t>Torres Celeste </a:t>
            </a:r>
            <a:r>
              <a:rPr lang="sv-SE" sz="2800" b="1" dirty="0" err="1" smtClean="0"/>
              <a:t>Crianza</a:t>
            </a:r>
            <a:r>
              <a:rPr lang="sv-SE" sz="2800" b="1" dirty="0" smtClean="0"/>
              <a:t> 2009</a:t>
            </a:r>
            <a:endParaRPr lang="sv-SE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7504" y="764704"/>
            <a:ext cx="7128792" cy="5976664"/>
          </a:xfrm>
        </p:spPr>
        <p:txBody>
          <a:bodyPr>
            <a:normAutofit/>
          </a:bodyPr>
          <a:lstStyle/>
          <a:p>
            <a:r>
              <a:rPr lang="sv-SE" sz="2000" b="1" dirty="0" err="1" smtClean="0"/>
              <a:t>Castilla</a:t>
            </a:r>
            <a:r>
              <a:rPr lang="sv-SE" sz="2000" b="1" dirty="0" smtClean="0"/>
              <a:t> Leon, D.O. </a:t>
            </a:r>
            <a:r>
              <a:rPr lang="sv-SE" sz="2000" b="1" dirty="0" err="1" smtClean="0"/>
              <a:t>Ribera</a:t>
            </a:r>
            <a:r>
              <a:rPr lang="sv-SE" sz="2000" b="1" dirty="0" smtClean="0"/>
              <a:t> del Duero</a:t>
            </a:r>
          </a:p>
          <a:p>
            <a:r>
              <a:rPr lang="sv-SE" sz="2000" dirty="0" smtClean="0"/>
              <a:t>Druvor	Tinto </a:t>
            </a:r>
            <a:r>
              <a:rPr lang="sv-SE" sz="2000" dirty="0" err="1" smtClean="0"/>
              <a:t>Fino</a:t>
            </a:r>
            <a:r>
              <a:rPr lang="sv-SE" sz="2000" dirty="0" smtClean="0"/>
              <a:t> (</a:t>
            </a:r>
            <a:r>
              <a:rPr lang="sv-SE" sz="2000" dirty="0" err="1" smtClean="0"/>
              <a:t>Tempranillo</a:t>
            </a:r>
            <a:r>
              <a:rPr lang="sv-SE" sz="2000" dirty="0" smtClean="0"/>
              <a:t>)</a:t>
            </a:r>
          </a:p>
          <a:p>
            <a:r>
              <a:rPr lang="sv-SE" sz="2000" dirty="0" smtClean="0"/>
              <a:t>Alkohol	14,5%</a:t>
            </a:r>
          </a:p>
          <a:p>
            <a:r>
              <a:rPr lang="sv-SE" sz="2000" dirty="0" smtClean="0"/>
              <a:t>Extrakt	27 g/l</a:t>
            </a:r>
          </a:p>
          <a:p>
            <a:r>
              <a:rPr lang="sv-SE" sz="2000" dirty="0" smtClean="0"/>
              <a:t>Syror		5,2 g/l</a:t>
            </a:r>
          </a:p>
          <a:p>
            <a:pPr>
              <a:buNone/>
            </a:pPr>
            <a:r>
              <a:rPr lang="sv-SE" sz="2000" dirty="0" smtClean="0"/>
              <a:t>Ett  fylligt  mörkt purpurrött vin med medelhöga tanniner med</a:t>
            </a:r>
          </a:p>
          <a:p>
            <a:pPr>
              <a:buNone/>
            </a:pPr>
            <a:r>
              <a:rPr lang="sv-SE" sz="2000" dirty="0" smtClean="0"/>
              <a:t>smak av mörka körsbär, björnbär och svarta vinbär . Syran är</a:t>
            </a:r>
          </a:p>
          <a:p>
            <a:pPr>
              <a:buNone/>
            </a:pPr>
            <a:r>
              <a:rPr lang="sv-SE" sz="2000" dirty="0" smtClean="0"/>
              <a:t>frisk och eftersmaken lång med toner av lakrits och ekfat.</a:t>
            </a:r>
          </a:p>
          <a:p>
            <a:pPr>
              <a:buNone/>
            </a:pPr>
            <a:r>
              <a:rPr lang="sv-SE" sz="2000" dirty="0" smtClean="0"/>
              <a:t>Druvorna skördades i mitten av oktober. Musten jästes i ståltanker</a:t>
            </a:r>
          </a:p>
          <a:p>
            <a:pPr>
              <a:buNone/>
            </a:pPr>
            <a:r>
              <a:rPr lang="sv-SE" sz="2000" dirty="0" smtClean="0"/>
              <a:t>vid 28- 30 grader med totalt tre veckors </a:t>
            </a:r>
            <a:r>
              <a:rPr lang="sv-SE" sz="2000" dirty="0" err="1" smtClean="0"/>
              <a:t>maceration</a:t>
            </a:r>
            <a:r>
              <a:rPr lang="sv-SE" sz="2000" dirty="0" smtClean="0"/>
              <a:t>. Efter den </a:t>
            </a:r>
          </a:p>
          <a:p>
            <a:pPr>
              <a:buNone/>
            </a:pPr>
            <a:r>
              <a:rPr lang="sv-SE" sz="2000" dirty="0" err="1" smtClean="0"/>
              <a:t>malolaktiska</a:t>
            </a:r>
            <a:r>
              <a:rPr lang="sv-SE" sz="2000" dirty="0" smtClean="0"/>
              <a:t> jäsningen lagrades vinet i amerikanska och franska</a:t>
            </a:r>
          </a:p>
          <a:p>
            <a:pPr>
              <a:buNone/>
            </a:pPr>
            <a:r>
              <a:rPr lang="sv-SE" sz="2000" dirty="0" smtClean="0"/>
              <a:t>ekfat under 12 månader.</a:t>
            </a:r>
          </a:p>
          <a:p>
            <a:pPr>
              <a:buNone/>
            </a:pPr>
            <a:r>
              <a:rPr lang="sv-SE" sz="2000" dirty="0" smtClean="0"/>
              <a:t>Vinet serveras vid 18 grader till medelkraftiga och kraftiga rätter</a:t>
            </a:r>
          </a:p>
          <a:p>
            <a:pPr>
              <a:buNone/>
            </a:pPr>
            <a:r>
              <a:rPr lang="sv-SE" sz="2000" dirty="0" smtClean="0"/>
              <a:t>av fågel och kött. Passar väl också till smakrika ostar, både hårda</a:t>
            </a:r>
          </a:p>
          <a:p>
            <a:pPr>
              <a:buNone/>
            </a:pPr>
            <a:r>
              <a:rPr lang="sv-SE" sz="2000" dirty="0" smtClean="0"/>
              <a:t>och mjuka</a:t>
            </a:r>
          </a:p>
          <a:p>
            <a:pPr>
              <a:buNone/>
            </a:pPr>
            <a:r>
              <a:rPr lang="sv-SE" sz="2000" dirty="0" smtClean="0"/>
              <a:t>Gott att dricka redan nu men utvecklas under ytterligare 3-4 år</a:t>
            </a:r>
          </a:p>
          <a:p>
            <a:pPr>
              <a:buNone/>
            </a:pPr>
            <a:endParaRPr lang="sv-SE" sz="2000" dirty="0" smtClean="0"/>
          </a:p>
          <a:p>
            <a:endParaRPr lang="sv-SE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388" y="908050"/>
            <a:ext cx="1499712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sv-SE" sz="2800" b="1" dirty="0" smtClean="0"/>
              <a:t>Torres </a:t>
            </a:r>
            <a:r>
              <a:rPr lang="sv-SE" sz="2800" b="1" dirty="0" err="1" smtClean="0"/>
              <a:t>Salmos</a:t>
            </a:r>
            <a:r>
              <a:rPr lang="sv-SE" sz="2800" b="1" dirty="0" smtClean="0"/>
              <a:t> 2012 </a:t>
            </a:r>
            <a:endParaRPr lang="sv-SE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7504" y="692696"/>
            <a:ext cx="7560840" cy="6165304"/>
          </a:xfrm>
        </p:spPr>
        <p:txBody>
          <a:bodyPr>
            <a:normAutofit fontScale="92500" lnSpcReduction="10000"/>
          </a:bodyPr>
          <a:lstStyle/>
          <a:p>
            <a:r>
              <a:rPr lang="sv-SE" sz="2000" b="1" dirty="0" smtClean="0"/>
              <a:t>Katalonien, </a:t>
            </a:r>
            <a:r>
              <a:rPr lang="sv-SE" sz="2000" b="1" dirty="0" err="1" smtClean="0"/>
              <a:t>D.O.Ca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Priorato</a:t>
            </a:r>
            <a:endParaRPr lang="sv-SE" sz="2000" b="1" dirty="0" smtClean="0"/>
          </a:p>
          <a:p>
            <a:r>
              <a:rPr lang="sv-SE" sz="2000" dirty="0" smtClean="0"/>
              <a:t>Druvor	50% </a:t>
            </a:r>
            <a:r>
              <a:rPr lang="sv-SE" sz="2000" dirty="0" err="1" smtClean="0"/>
              <a:t>Garnacha</a:t>
            </a:r>
            <a:r>
              <a:rPr lang="sv-SE" sz="2000" dirty="0" smtClean="0"/>
              <a:t>, 25% </a:t>
            </a:r>
            <a:r>
              <a:rPr lang="sv-SE" sz="2000" dirty="0" err="1" smtClean="0"/>
              <a:t>Syrah</a:t>
            </a:r>
            <a:r>
              <a:rPr lang="sv-SE" sz="2000" dirty="0" smtClean="0"/>
              <a:t>, 20% </a:t>
            </a:r>
            <a:r>
              <a:rPr lang="sv-SE" sz="2000" dirty="0" err="1" smtClean="0"/>
              <a:t>Cariñena</a:t>
            </a:r>
            <a:r>
              <a:rPr lang="sv-SE" sz="2000" dirty="0" smtClean="0"/>
              <a:t>,  			                 5% Cabernet Sauvignon</a:t>
            </a:r>
          </a:p>
          <a:p>
            <a:r>
              <a:rPr lang="sv-SE" sz="2000" dirty="0" smtClean="0"/>
              <a:t>Alkohol	15%</a:t>
            </a:r>
          </a:p>
          <a:p>
            <a:r>
              <a:rPr lang="sv-SE" sz="2000" dirty="0" smtClean="0"/>
              <a:t>Extrakt	27 g/l</a:t>
            </a:r>
          </a:p>
          <a:p>
            <a:r>
              <a:rPr lang="sv-SE" sz="2000" dirty="0" smtClean="0"/>
              <a:t>Syror 		5,9 g/l</a:t>
            </a:r>
          </a:p>
          <a:p>
            <a:endParaRPr lang="sv-SE" sz="2000" dirty="0" smtClean="0"/>
          </a:p>
          <a:p>
            <a:pPr>
              <a:buNone/>
            </a:pPr>
            <a:r>
              <a:rPr lang="sv-SE" sz="2000" dirty="0" smtClean="0"/>
              <a:t>Ett  mörkt rubinrött vin med medelstor doft av mörkröda bär</a:t>
            </a:r>
          </a:p>
          <a:p>
            <a:pPr>
              <a:buNone/>
            </a:pPr>
            <a:r>
              <a:rPr lang="sv-SE" sz="2000" dirty="0" smtClean="0"/>
              <a:t>och tydlig ton av </a:t>
            </a:r>
            <a:r>
              <a:rPr lang="sv-SE" sz="2000" dirty="0" err="1" smtClean="0"/>
              <a:t>terroir</a:t>
            </a:r>
            <a:r>
              <a:rPr lang="sv-SE" sz="2000" dirty="0" smtClean="0"/>
              <a:t> (mineral och skiffer). Smaken är fyllig</a:t>
            </a:r>
          </a:p>
          <a:p>
            <a:pPr>
              <a:buNone/>
            </a:pPr>
            <a:r>
              <a:rPr lang="sv-SE" sz="2000" dirty="0" smtClean="0"/>
              <a:t>med bra frukt och syra med starka men välintegrerade tanniner.</a:t>
            </a:r>
          </a:p>
          <a:p>
            <a:pPr>
              <a:buNone/>
            </a:pPr>
            <a:r>
              <a:rPr lang="sv-SE" sz="2000" dirty="0" smtClean="0"/>
              <a:t>Lång komplex eftersmak med välbalanserad ekfatston.</a:t>
            </a:r>
          </a:p>
          <a:p>
            <a:pPr>
              <a:buNone/>
            </a:pPr>
            <a:r>
              <a:rPr lang="sv-SE" sz="2000" dirty="0" smtClean="0"/>
              <a:t>Druvorna är skördade i oktober. Efter skörden kallurlakades druvorna</a:t>
            </a:r>
          </a:p>
          <a:p>
            <a:pPr>
              <a:buNone/>
            </a:pPr>
            <a:r>
              <a:rPr lang="sv-SE" sz="2000" dirty="0" smtClean="0"/>
              <a:t>vid 4-5 grader varefter musten jästes med tillsats av jäst i ståltankar</a:t>
            </a:r>
          </a:p>
          <a:p>
            <a:pPr>
              <a:buNone/>
            </a:pPr>
            <a:r>
              <a:rPr lang="sv-SE" sz="2000" dirty="0" smtClean="0"/>
              <a:t>vid 27-29 grader. Sedan dras vinet över till 300 liter stora franska ekfat</a:t>
            </a:r>
          </a:p>
          <a:p>
            <a:pPr>
              <a:buNone/>
            </a:pPr>
            <a:r>
              <a:rPr lang="sv-SE" sz="2000" dirty="0" smtClean="0"/>
              <a:t>10% nya, resten ett och två år gamla för att genomgå </a:t>
            </a:r>
            <a:r>
              <a:rPr lang="sv-SE" sz="2000" dirty="0" err="1" smtClean="0"/>
              <a:t>malolaktisk</a:t>
            </a:r>
            <a:endParaRPr lang="sv-SE" sz="2000" dirty="0" smtClean="0"/>
          </a:p>
          <a:p>
            <a:pPr>
              <a:buNone/>
            </a:pPr>
            <a:r>
              <a:rPr lang="sv-SE" sz="2000" dirty="0" smtClean="0"/>
              <a:t>jäsning och lagring under 10 månader.</a:t>
            </a:r>
          </a:p>
          <a:p>
            <a:pPr>
              <a:buNone/>
            </a:pPr>
            <a:r>
              <a:rPr lang="sv-SE" sz="2000" dirty="0" smtClean="0"/>
              <a:t>Serveras vid 18 grader till medelkraftiga rätter av fågel, kött och vilt.</a:t>
            </a:r>
          </a:p>
          <a:p>
            <a:pPr>
              <a:buNone/>
            </a:pPr>
            <a:r>
              <a:rPr lang="sv-SE" sz="2000" dirty="0" smtClean="0"/>
              <a:t>Bra också till mellankraftiga ostar.</a:t>
            </a:r>
          </a:p>
          <a:p>
            <a:pPr>
              <a:buNone/>
            </a:pPr>
            <a:r>
              <a:rPr lang="sv-SE" sz="2000" dirty="0" smtClean="0"/>
              <a:t>Utmärkt redan nu men håller ytterligare 8 – 10 år.</a:t>
            </a:r>
          </a:p>
          <a:p>
            <a:pPr>
              <a:buNone/>
            </a:pPr>
            <a:endParaRPr lang="sv-SE" sz="2000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08050"/>
            <a:ext cx="1475656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sv-SE" sz="2800" dirty="0" smtClean="0"/>
              <a:t>Kvällens viner</a:t>
            </a:r>
            <a:endParaRPr lang="sv-SE" sz="28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sz="2000" dirty="0" smtClean="0"/>
              <a:t>543297   Torres Santa Digna Sauvignon Blanc </a:t>
            </a:r>
            <a:r>
              <a:rPr lang="sv-SE" sz="2000" dirty="0" err="1" smtClean="0"/>
              <a:t>Reserva</a:t>
            </a:r>
            <a:r>
              <a:rPr lang="sv-SE" sz="2000" smtClean="0"/>
              <a:t>	2015    </a:t>
            </a:r>
            <a:r>
              <a:rPr lang="sv-SE" sz="2000" dirty="0" smtClean="0"/>
              <a:t>		9,99</a:t>
            </a:r>
          </a:p>
          <a:p>
            <a:pPr>
              <a:buNone/>
            </a:pPr>
            <a:r>
              <a:rPr lang="sv-SE" sz="2000" dirty="0" smtClean="0"/>
              <a:t>553787	Torres Gran </a:t>
            </a:r>
            <a:r>
              <a:rPr lang="sv-SE" sz="2000" dirty="0" err="1" smtClean="0"/>
              <a:t>Viña</a:t>
            </a:r>
            <a:r>
              <a:rPr lang="sv-SE" sz="2000" dirty="0" smtClean="0"/>
              <a:t> Sol Chardonnay 2014		               10,98</a:t>
            </a:r>
          </a:p>
          <a:p>
            <a:pPr>
              <a:buNone/>
            </a:pPr>
            <a:r>
              <a:rPr lang="sv-SE" sz="2000" dirty="0" smtClean="0"/>
              <a:t>005896	Torres Santa Digna Cabernet Sauvignon </a:t>
            </a:r>
            <a:r>
              <a:rPr lang="sv-SE" sz="2000" dirty="0" err="1" smtClean="0"/>
              <a:t>Reserva</a:t>
            </a:r>
            <a:r>
              <a:rPr lang="sv-SE" sz="2000" dirty="0" smtClean="0"/>
              <a:t> 2013		 9,99</a:t>
            </a:r>
          </a:p>
          <a:p>
            <a:pPr marL="457200" indent="-457200">
              <a:buNone/>
            </a:pPr>
            <a:r>
              <a:rPr lang="sv-SE" sz="2000" dirty="0" smtClean="0"/>
              <a:t>006454	Torres Gran Coronas Cabernet Sauvignon </a:t>
            </a:r>
            <a:r>
              <a:rPr lang="sv-SE" sz="2000" dirty="0" err="1" smtClean="0"/>
              <a:t>Reserva</a:t>
            </a:r>
            <a:r>
              <a:rPr lang="sv-SE" sz="2000" dirty="0" smtClean="0"/>
              <a:t> 2011	14,44</a:t>
            </a:r>
          </a:p>
          <a:p>
            <a:pPr marL="457200" indent="-457200">
              <a:buNone/>
            </a:pPr>
            <a:r>
              <a:rPr lang="sv-SE" sz="2000" dirty="0" smtClean="0"/>
              <a:t>944457	Torres Celeste </a:t>
            </a:r>
            <a:r>
              <a:rPr lang="sv-SE" sz="2000" dirty="0" err="1" smtClean="0"/>
              <a:t>Crianza</a:t>
            </a:r>
            <a:r>
              <a:rPr lang="sv-SE" sz="2000" dirty="0" smtClean="0"/>
              <a:t> 2012				18,89</a:t>
            </a:r>
          </a:p>
          <a:p>
            <a:pPr marL="457200" indent="-457200">
              <a:buNone/>
            </a:pPr>
            <a:r>
              <a:rPr lang="sv-SE" sz="2000" dirty="0" smtClean="0"/>
              <a:t>936787	Torres </a:t>
            </a:r>
            <a:r>
              <a:rPr lang="sv-SE" sz="2000" dirty="0" err="1" smtClean="0"/>
              <a:t>Salmos</a:t>
            </a:r>
            <a:r>
              <a:rPr lang="sv-SE" sz="2000" dirty="0" smtClean="0"/>
              <a:t> 2012					29,90	</a:t>
            </a:r>
            <a:endParaRPr lang="sv-SE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91</Words>
  <Application>Microsoft Office PowerPoint</Application>
  <PresentationFormat>Bildspel på skärmen (4:3)</PresentationFormat>
  <Paragraphs>152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Miguel Torres, S.A., Spanien</vt:lpstr>
      <vt:lpstr>Miguel Torres, S.A. </vt:lpstr>
      <vt:lpstr>Torres Santa Digna Sauvignon Blanc Reserva 2015</vt:lpstr>
      <vt:lpstr>Torres Gran Viña Sol Chardonnay 2014 </vt:lpstr>
      <vt:lpstr>Torres Santa Digna Cabernet Sauvignon Reserva 2013</vt:lpstr>
      <vt:lpstr>Torres Gran Coronas Cabernet Sauvignon Reserva 2011</vt:lpstr>
      <vt:lpstr>Torres Celeste Crianza 2009</vt:lpstr>
      <vt:lpstr>Torres Salmos 2012 </vt:lpstr>
      <vt:lpstr>Kvällens viner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Ramon</dc:creator>
  <cp:lastModifiedBy>Ramon</cp:lastModifiedBy>
  <cp:revision>20</cp:revision>
  <dcterms:created xsi:type="dcterms:W3CDTF">2016-01-17T14:21:15Z</dcterms:created>
  <dcterms:modified xsi:type="dcterms:W3CDTF">2016-02-17T11:06:36Z</dcterms:modified>
</cp:coreProperties>
</file>