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76" r:id="rId2"/>
    <p:sldId id="278" r:id="rId3"/>
    <p:sldId id="283" r:id="rId4"/>
    <p:sldId id="284" r:id="rId5"/>
    <p:sldId id="282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81" r:id="rId15"/>
    <p:sldId id="273" r:id="rId16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01" autoAdjust="0"/>
    <p:restoredTop sz="94690" autoAdjust="0"/>
  </p:normalViewPr>
  <p:slideViewPr>
    <p:cSldViewPr>
      <p:cViewPr varScale="1">
        <p:scale>
          <a:sx n="114" d="100"/>
          <a:sy n="114" d="100"/>
        </p:scale>
        <p:origin x="221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2804-E8F1-4DBB-8D9D-72CF45885292}" type="datetimeFigureOut">
              <a:rPr lang="fi-FI" smtClean="0"/>
              <a:t>17.2.2020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92E2-1A94-4798-B427-5C2A318963F3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539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95F688E-E39B-4AC6-8BB2-539F227E9F9A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D82D-0080-4495-AB7B-1E2626CCA4D8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27A3-67EA-42A0-848B-8D373068FE2A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F62FF-AADC-42B1-8E40-C469BA1A1F30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4B1D-8156-4FCE-94DB-F0F80F515801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E374F-246A-44CC-B5AF-C3A7A395A7B6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9103-CF9B-47BC-A721-96C2A8825A11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A94D7-A495-4ED6-ADEC-BEE838630824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159AE-4162-4B0F-BA97-9C3483A03BFC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24.4.2014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DE3A-C1B1-40D7-A7CC-88F03DE06004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dirty="0"/>
              <a:t>Kim 24.4.2014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088FA-ED22-406E-B757-A69287C6854E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fi-FI" dirty="0"/>
              <a:t>Kim 24.4.2014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DFD582E-23F6-4516-B69B-09619B8AAF1C}" type="datetime1">
              <a:rPr lang="fi-FI" smtClean="0"/>
              <a:t>17.2.2020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Kim 24.4.2014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644B4E-B44E-4CB9-A6EE-DFB063C5A723}" type="slidenum">
              <a:rPr lang="fi-FI" smtClean="0"/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Chardonnay 26.10.2015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</a:t>
            </a:fld>
            <a:endParaRPr lang="fi-FI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86" y="2324100"/>
            <a:ext cx="5275441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27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Ferngrove Diamond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10</a:t>
            </a:fld>
            <a:endParaRPr lang="fi-FI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76872"/>
            <a:ext cx="101976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5616" y="220486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Torr</a:t>
            </a:r>
            <a:r>
              <a:rPr lang="sv-SE" dirty="0"/>
              <a:t>, hög syra, mogen citruston, inslag av honungsmelon, kryddig, ekig, lång </a:t>
            </a:r>
            <a:endParaRPr lang="fi-FI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2988" y="3346767"/>
          <a:ext cx="6777036" cy="1463040"/>
        </p:xfrm>
        <a:graphic>
          <a:graphicData uri="http://schemas.openxmlformats.org/drawingml/2006/table">
            <a:tbl>
              <a:tblPr/>
              <a:tblGrid>
                <a:gridCol w="338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558417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14,0 %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5,7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42988" y="334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46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Jekel Gravelstone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11</a:t>
            </a:fld>
            <a:endParaRPr lang="fi-FI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276872"/>
            <a:ext cx="9780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2276872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Torr</a:t>
            </a:r>
            <a:r>
              <a:rPr lang="sv-SE" dirty="0"/>
              <a:t>, hög syra, citruskaraktär, inslag av honungsmelon, svag  jasminton, ekig, generös, lång </a:t>
            </a:r>
            <a:endParaRPr lang="fi-FI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533909"/>
              </p:ext>
            </p:extLst>
          </p:nvPr>
        </p:nvGraphicFramePr>
        <p:xfrm>
          <a:off x="634294" y="4221088"/>
          <a:ext cx="6777036" cy="1463040"/>
        </p:xfrm>
        <a:graphic>
          <a:graphicData uri="http://schemas.openxmlformats.org/drawingml/2006/table">
            <a:tbl>
              <a:tblPr/>
              <a:tblGrid>
                <a:gridCol w="338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555867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14,5 %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22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4,8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042988" y="3346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Vinet har vilat minst sju månader på ekfat varav en liten del nya.</a:t>
            </a:r>
          </a:p>
        </p:txBody>
      </p:sp>
    </p:spTree>
    <p:extLst>
      <p:ext uri="{BB962C8B-B14F-4D97-AF65-F5344CB8AC3E}">
        <p14:creationId xmlns:p14="http://schemas.microsoft.com/office/powerpoint/2010/main" val="184180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J.Moreau &amp; Fils Chablis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12</a:t>
            </a:fld>
            <a:endParaRPr lang="fi-FI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276872"/>
            <a:ext cx="103354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15616" y="2204864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Torr</a:t>
            </a:r>
            <a:r>
              <a:rPr lang="sv-SE" dirty="0"/>
              <a:t>, hög syra, citruskaraktär, lätt ton av gröna äpplen, mineralig, lätt örtighet, svag smörighet </a:t>
            </a:r>
            <a:endParaRPr lang="fi-FI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42988" y="3346767"/>
          <a:ext cx="6777036" cy="1463040"/>
        </p:xfrm>
        <a:graphic>
          <a:graphicData uri="http://schemas.openxmlformats.org/drawingml/2006/table">
            <a:tbl>
              <a:tblPr/>
              <a:tblGrid>
                <a:gridCol w="3388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8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571367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19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6,4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03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Julien Schaal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13</a:t>
            </a:fld>
            <a:endParaRPr lang="fi-FI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348880"/>
            <a:ext cx="978038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507528"/>
              </p:ext>
            </p:extLst>
          </p:nvPr>
        </p:nvGraphicFramePr>
        <p:xfrm>
          <a:off x="611560" y="-5880720"/>
          <a:ext cx="416560" cy="612648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57136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i-FI" sz="18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43608" y="2276872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Torr</a:t>
            </a:r>
            <a:r>
              <a:rPr lang="sv-SE" dirty="0"/>
              <a:t>, hög syra, limekaraktär, lätt ton av gula plommon, mineralig, ekig, generös, lång </a:t>
            </a:r>
            <a:endParaRPr lang="fi-FI" dirty="0"/>
          </a:p>
        </p:txBody>
      </p:sp>
      <p:sp>
        <p:nvSpPr>
          <p:cNvPr id="8" name="Rectangle 7"/>
          <p:cNvSpPr/>
          <p:nvPr/>
        </p:nvSpPr>
        <p:spPr>
          <a:xfrm>
            <a:off x="1079612" y="2898380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Druvorna kommer från vindistriktet Elgin. Det är ett högland med mycket stenig lerjord som skiftar i rött.</a:t>
            </a:r>
            <a:endParaRPr lang="fi-FI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314856"/>
              </p:ext>
            </p:extLst>
          </p:nvPr>
        </p:nvGraphicFramePr>
        <p:xfrm>
          <a:off x="899592" y="4869159"/>
          <a:ext cx="6920432" cy="1463040"/>
        </p:xfrm>
        <a:graphic>
          <a:graphicData uri="http://schemas.openxmlformats.org/drawingml/2006/table">
            <a:tbl>
              <a:tblPr/>
              <a:tblGrid>
                <a:gridCol w="3460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746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576407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9746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13,5 %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746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23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46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6,6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899592" y="3717032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Paul Cluver är ett vinhus som grundades år 1896 när familjen köpte en vingård i Elgin. Vinhuset har sedan 2010 samarbetat med den franska vinmakaren Julien Schaal.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057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3600400" cy="648072"/>
          </a:xfrm>
        </p:spPr>
        <p:txBody>
          <a:bodyPr>
            <a:normAutofit fontScale="90000"/>
          </a:bodyPr>
          <a:lstStyle/>
          <a:p>
            <a:r>
              <a:rPr lang="fi-FI" dirty="0"/>
              <a:t>Kvällens Viner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276872"/>
            <a:ext cx="7560840" cy="3024336"/>
          </a:xfrm>
        </p:spPr>
        <p:txBody>
          <a:bodyPr/>
          <a:lstStyle/>
          <a:p>
            <a:r>
              <a:rPr lang="fi-FI" dirty="0"/>
              <a:t>1. Engel Crémant d’Alsace Brut 2012        16,98€</a:t>
            </a:r>
          </a:p>
          <a:p>
            <a:r>
              <a:rPr lang="fi-FI" dirty="0"/>
              <a:t>2. Nimbus Single Vineyard Chile 2012        14,98€</a:t>
            </a:r>
          </a:p>
          <a:p>
            <a:r>
              <a:rPr lang="fi-FI" dirty="0"/>
              <a:t>3. Ferngrove Diamond Australien 2013      14,70€</a:t>
            </a:r>
          </a:p>
          <a:p>
            <a:r>
              <a:rPr lang="fi-FI" dirty="0"/>
              <a:t>4. Jekel Gravelstone Calif. USA 2012          14,99€</a:t>
            </a:r>
          </a:p>
          <a:p>
            <a:r>
              <a:rPr lang="fi-FI" dirty="0"/>
              <a:t>5. J.Moreau, Chablis, Frankrike 2014          18,98€</a:t>
            </a:r>
          </a:p>
          <a:p>
            <a:r>
              <a:rPr lang="fi-FI" dirty="0"/>
              <a:t>6. Julien Schaal, S.Afrika 2012                     18,49€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68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</p:spPr>
        <p:txBody>
          <a:bodyPr/>
          <a:lstStyle/>
          <a:p>
            <a:pPr algn="ctr"/>
            <a:r>
              <a:rPr lang="fi-FI" b="1" dirty="0"/>
              <a:t>Tack!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15</a:t>
            </a:fld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16406"/>
            <a:ext cx="6336704" cy="381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3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Gouais Blanc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2</a:t>
            </a:fld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324100"/>
            <a:ext cx="3240360" cy="405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02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Skördetid i Hudson River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3</a:t>
            </a:fld>
            <a:endParaRPr lang="fi-FI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24100"/>
            <a:ext cx="6984776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273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Floden Serein i Chablis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4</a:t>
            </a:fld>
            <a:endParaRPr lang="fi-FI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4536503" cy="40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9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50 år+ gammal vinstock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5</a:t>
            </a:fld>
            <a:endParaRPr lang="fi-FI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24100"/>
            <a:ext cx="5657855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70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Ekchips i jäsande Chardonnay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6</a:t>
            </a:fld>
            <a:endParaRPr lang="fi-FI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24100"/>
            <a:ext cx="547260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21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Chardonnay i Chassagne   Montrachet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7</a:t>
            </a:fld>
            <a:endParaRPr lang="fi-FI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24100"/>
            <a:ext cx="5976664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58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6336822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F.Engel Crémant d’Alsace  Brut 2012 16,98€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sv-SE" b="1" dirty="0"/>
              <a:t>Mycket torr</a:t>
            </a:r>
            <a:r>
              <a:rPr lang="sv-SE" dirty="0"/>
              <a:t>, hög syra, mogen citruston,</a:t>
            </a:r>
          </a:p>
          <a:p>
            <a:pPr marL="68580" indent="0">
              <a:buNone/>
            </a:pPr>
            <a:r>
              <a:rPr lang="sv-SE" dirty="0"/>
              <a:t>lätta pärontoner, svagt rostad </a:t>
            </a:r>
          </a:p>
          <a:p>
            <a:pPr marL="68580" indent="0">
              <a:buNone/>
            </a:pPr>
            <a:endParaRPr lang="sv-SE" dirty="0"/>
          </a:p>
          <a:p>
            <a:pPr marL="68580" indent="0">
              <a:buNone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8</a:t>
            </a:fld>
            <a:endParaRPr lang="fi-FI" dirty="0"/>
          </a:p>
        </p:txBody>
      </p:sp>
      <p:pic>
        <p:nvPicPr>
          <p:cNvPr id="10243" name="Picture 3" descr="http://cdn.alko.fi/ProductImages/Scaled/580417/produ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10287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35573"/>
              </p:ext>
            </p:extLst>
          </p:nvPr>
        </p:nvGraphicFramePr>
        <p:xfrm>
          <a:off x="1043608" y="3533800"/>
          <a:ext cx="5977284" cy="2274915"/>
        </p:xfrm>
        <a:graphic>
          <a:graphicData uri="http://schemas.openxmlformats.org/drawingml/2006/table">
            <a:tbl>
              <a:tblPr/>
              <a:tblGrid>
                <a:gridCol w="298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8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4983">
                <a:tc>
                  <a:txBody>
                    <a:bodyPr/>
                    <a:lstStyle/>
                    <a:p>
                      <a:r>
                        <a:rPr lang="fi-FI" sz="1800" dirty="0"/>
                        <a:t>Varunummer: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580417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983">
                <a:tc>
                  <a:txBody>
                    <a:bodyPr/>
                    <a:lstStyle/>
                    <a:p>
                      <a:r>
                        <a:rPr lang="fi-FI" sz="1800" dirty="0"/>
                        <a:t>Alkohol: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12,5 %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983">
                <a:tc>
                  <a:txBody>
                    <a:bodyPr/>
                    <a:lstStyle/>
                    <a:p>
                      <a:r>
                        <a:rPr lang="fi-FI" sz="1800" dirty="0"/>
                        <a:t>Extrakt: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25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983">
                <a:tc>
                  <a:txBody>
                    <a:bodyPr/>
                    <a:lstStyle/>
                    <a:p>
                      <a:r>
                        <a:rPr lang="fi-FI" sz="1800" dirty="0"/>
                        <a:t>Syror: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6,0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983">
                <a:tc>
                  <a:txBody>
                    <a:bodyPr/>
                    <a:lstStyle/>
                    <a:p>
                      <a:r>
                        <a:rPr lang="fi-FI" sz="1800" dirty="0"/>
                        <a:t>Socker: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9 g/l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67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Nimbus Single Vineyard 2012</a:t>
            </a:r>
            <a:br>
              <a:rPr lang="fi-FI" dirty="0"/>
            </a:br>
            <a:r>
              <a:rPr lang="fi-FI" dirty="0"/>
              <a:t>Chile				  14,95€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2348880"/>
            <a:ext cx="5976779" cy="4104456"/>
          </a:xfrm>
        </p:spPr>
        <p:txBody>
          <a:bodyPr/>
          <a:lstStyle/>
          <a:p>
            <a:r>
              <a:rPr lang="sv-SE" b="1" dirty="0"/>
              <a:t>Torr</a:t>
            </a:r>
            <a:r>
              <a:rPr lang="sv-SE" dirty="0"/>
              <a:t>, hög syra, fruktig, inslag av gula plommon, mogen citruston, ekig </a:t>
            </a:r>
          </a:p>
          <a:p>
            <a:r>
              <a:rPr lang="sv-SE" dirty="0"/>
              <a:t>Viña Casablanca, Valle del Limarí</a:t>
            </a:r>
          </a:p>
          <a:p>
            <a:r>
              <a:rPr lang="sv-SE" b="1" dirty="0"/>
              <a:t>Lagring: </a:t>
            </a:r>
            <a:r>
              <a:rPr lang="sv-SE" dirty="0"/>
              <a:t>Hälften på ståltank under 12 månader och andra hälften på franska ekfat varav 30 procent nya.</a:t>
            </a:r>
          </a:p>
          <a:p>
            <a:pPr marL="68580" indent="0">
              <a:buNone/>
            </a:pPr>
            <a:r>
              <a:rPr lang="sv-SE" dirty="0"/>
              <a:t>Alkohol 14% </a:t>
            </a:r>
          </a:p>
          <a:p>
            <a:pPr marL="68580" indent="0">
              <a:buNone/>
            </a:pPr>
            <a:r>
              <a:rPr lang="sv-SE" dirty="0"/>
              <a:t>Extrakt 21 g/l</a:t>
            </a:r>
          </a:p>
          <a:p>
            <a:pPr marL="68580" indent="0">
              <a:buNone/>
            </a:pPr>
            <a:r>
              <a:rPr lang="sv-SE" dirty="0"/>
              <a:t>Syror 6 g/l</a:t>
            </a:r>
          </a:p>
          <a:p>
            <a:pPr marL="68580" indent="0">
              <a:buNone/>
            </a:pPr>
            <a:endParaRPr lang="sv-SE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Kim 26.10.2015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44B4E-B44E-4CB9-A6EE-DFB063C5A723}" type="slidenum">
              <a:rPr lang="fi-FI" smtClean="0"/>
              <a:t>9</a:t>
            </a:fld>
            <a:endParaRPr lang="fi-FI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348880"/>
            <a:ext cx="10382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081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817</TotalTime>
  <Words>482</Words>
  <Application>Microsoft Office PowerPoint</Application>
  <PresentationFormat>Näytössä katseltava diaesitys (4:3)</PresentationFormat>
  <Paragraphs>111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Wingdings 2</vt:lpstr>
      <vt:lpstr>Austin</vt:lpstr>
      <vt:lpstr>Chardonnay 26.10.2015</vt:lpstr>
      <vt:lpstr>Gouais Blanc</vt:lpstr>
      <vt:lpstr>Skördetid i Hudson River</vt:lpstr>
      <vt:lpstr>Floden Serein i Chablis</vt:lpstr>
      <vt:lpstr>50 år+ gammal vinstock</vt:lpstr>
      <vt:lpstr>Ekchips i jäsande Chardonnay</vt:lpstr>
      <vt:lpstr>Chardonnay i Chassagne   Montrachet</vt:lpstr>
      <vt:lpstr>F.Engel Crémant d’Alsace  Brut 2012 16,98€</vt:lpstr>
      <vt:lpstr>Nimbus Single Vineyard 2012 Chile      14,95€</vt:lpstr>
      <vt:lpstr>Ferngrove Diamond 2013</vt:lpstr>
      <vt:lpstr>Jekel Gravelstone 2012</vt:lpstr>
      <vt:lpstr>J.Moreau &amp; Fils Chablis 2014</vt:lpstr>
      <vt:lpstr>Julien Schaal 2012</vt:lpstr>
      <vt:lpstr>Kvällens Viner </vt:lpstr>
      <vt:lpstr>Tack!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Provence</dc:title>
  <dc:creator>Helander-Björkwall Pirjo</dc:creator>
  <cp:lastModifiedBy>Guy Hellman</cp:lastModifiedBy>
  <cp:revision>89</cp:revision>
  <dcterms:created xsi:type="dcterms:W3CDTF">2014-04-09T07:23:50Z</dcterms:created>
  <dcterms:modified xsi:type="dcterms:W3CDTF">2020-02-17T14:45:48Z</dcterms:modified>
</cp:coreProperties>
</file>