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6" r:id="rId2"/>
    <p:sldId id="276" r:id="rId3"/>
    <p:sldId id="269" r:id="rId4"/>
    <p:sldId id="275" r:id="rId5"/>
    <p:sldId id="274" r:id="rId6"/>
    <p:sldId id="285" r:id="rId7"/>
    <p:sldId id="291" r:id="rId8"/>
    <p:sldId id="257" r:id="rId9"/>
    <p:sldId id="286" r:id="rId10"/>
    <p:sldId id="264" r:id="rId11"/>
    <p:sldId id="287" r:id="rId12"/>
    <p:sldId id="277" r:id="rId13"/>
    <p:sldId id="288" r:id="rId14"/>
    <p:sldId id="278" r:id="rId15"/>
    <p:sldId id="279" r:id="rId16"/>
    <p:sldId id="289" r:id="rId17"/>
    <p:sldId id="280" r:id="rId18"/>
    <p:sldId id="281" r:id="rId19"/>
    <p:sldId id="290" r:id="rId20"/>
    <p:sldId id="284" r:id="rId21"/>
    <p:sldId id="283" r:id="rId22"/>
    <p:sldId id="292" r:id="rId23"/>
    <p:sldId id="273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1" autoAdjust="0"/>
    <p:restoredTop sz="94690" autoAdjust="0"/>
  </p:normalViewPr>
  <p:slideViewPr>
    <p:cSldViewPr>
      <p:cViewPr>
        <p:scale>
          <a:sx n="73" d="100"/>
          <a:sy n="73" d="100"/>
        </p:scale>
        <p:origin x="-215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2804-E8F1-4DBB-8D9D-72CF45885292}" type="datetimeFigureOut">
              <a:rPr lang="fi-FI" smtClean="0"/>
              <a:t>29.3.2015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92E2-1A94-4798-B427-5C2A318963F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63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98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749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949" y="2852936"/>
            <a:ext cx="2819574" cy="1061245"/>
          </a:xfrm>
        </p:spPr>
        <p:txBody>
          <a:bodyPr>
            <a:noAutofit/>
          </a:bodyPr>
          <a:lstStyle/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Loire, Frankrike</a:t>
            </a: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Vinprovning 30.3.2015</a:t>
            </a:r>
          </a:p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Handelsgillet i Helsingfors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</a:t>
            </a:fld>
            <a:endParaRPr lang="fi-FI" dirty="0"/>
          </a:p>
        </p:txBody>
      </p:sp>
      <p:sp>
        <p:nvSpPr>
          <p:cNvPr id="7" name="AutoShape 2" descr="Bildresultat för loire va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AutoShape 4" descr="Bildresultat för loire val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9" name="AutoShape 6" descr="data:image/jpeg;base64,/9j/4AAQSkZJRgABAQAAAQABAAD/2wCEAAkGBxQTEhUUEhQWFhUXGRwbFxgYFxocGxwYHhoeHBgdGhgdHCggHx8lHRgcITEiJSkrLi4uGiAzODMsNygvLisBCgoKDg0OGxAQGywlHiQwLDgsLDUsLC8sLywsLzQsLiwsLC0sLC8sLCwsLCwsLCwsNCwsLCwsLCwsLCwsLCwsLP/AABEIAOEA4QMBIgACEQEDEQH/xAAcAAACAgMBAQAAAAAAAAAAAAAEBQMGAAECBwj/xABPEAACAQIEBAMFBQMIBQoHAQABAhEDIQAEEjEFIkFREzJhBnGBkaFCUrHB8BQj0RUzU2JykrLhB4Ki0vEIJDRDVHSTlNPiRHODo6Szwhb/xAAbAQACAwEBAQAAAAAAAAAAAAACAwABBAUGB//EADIRAAICAQIDBQcEAwEBAAAAAAABAhEDITESQVEEImGR8BNxgaGxwdEUMuHxI0JSMwX/2gAMAwEAAhEDEQA/AB5xmNxjUY9ceas2DjZOOcbxC7MjGBcYDjrEJZqMck42+x36bD+sN7WGNHFJ2E9EczjRxhONV5Cggbz1+E/D8sST4VZI6mTjWsExN8L6tRzbYGZUAkmCARMbXF/WdsSZKZIUQsDzH3iO8Wnpv1nALI3JJIPgpWHpVmLyB2/XfEtME9/4+/ucLMu5BMbaiLzE72O25/HBlDNwsggDaZEW2vPr64RxQ0bST8evh9Rne25ENNqgYjpzbRJBjcTcA9TH5YHzdPXCsWdYhhBBTmOnexCi+oDqN98S5utzjSCS5CmGBt7ptEA7Y7FVi4CkBXaGY7RBNmFxcqBp/M442Xs+OEqf/W6r5t8jbCcmrQNkqy6FEsQ4JkkTtspHXr8rjodw+q4qRJVSupTpEklgNLWkg+u4i/canw6oXUoniLTI0uxKAAHZi243uQLCDPVvVyyVKgLOFpzAKlDBYSU5mtqYC5iCTbbGDNkhOPC9+TWnx9aV0GxjJsW8TqIFBVQQWknWqm17A2+zJGx+Fh8vXdyFZDdJMTe4E7iRqAFpmRGGtfIeJV/dcyQWUmAyKBMsVY6JjynpB62Jq5bSAGaCqnUulmBGzQTciW3BO43GFcTSc5PZ+LfKktb5W3e18ypRSdJaiPPCoEV7UwtgjqYY7KTOkC42PUYULTKBjVB1MsBhaJIIkBYsRuST+ItNI6kdyKjugKoTqZSl9laVYXPmU3BtaArzmW11FpkjW5DMCVEkrPSAEsLHscZ+09peRq3dL8f0+V/FhQioq0gPh7qwYLUYGV5VZlgRAi42+9I9/XEtfJLCjVU0kAganaVLbkaoAOw98WwImWSmCKrioIKnSSgpwYDEwxiQeogjt5ScwSqrpLmn9p9YqQhjSdOlSym82JjTG5hTXC+6xj2Ac+sF/BZj72bkWJkc7Mx3EzO9rTgocPUUgGRJd1DAqdaALM3MQQ1rmd45Yw+4bwZKZVXzEmWQIFEugc6SbzJtEmRqA6nEFSkrklFaAWtSBMEEBpCtymRE2N/XC1llKVRYGoLk6tRCtIHmIuEpsIUINRYE2AgifTYxhbxjP8jeKtIw3nZHNQktYKdYIGgyRHwvh0tBGZ9JYaFI53IKhUOq4sIVGuR1tqDagFWrUalMNUUgJvTE2vC33MAjrNsaZdqm4JSXdXLm3VX6pAKKTtvX1oVn9op/fH+x/DGYd6qP9Gn94/xxmF/qV/y/l+R3tl09eZZCMcnEkY1ox9Ds85ZHjMSeHjejF2WRgY3jvTjmMQqztfK2/wBnaI8wuZ/K9/fiIjBzZeMpUqn+kpqDE2B1N09B88C0xJA7nCoSVy9/2Q6cXUfH8kJGOqxMJcHlPLNxzHcbCfyw543kHpkaKQK6RYrpP96BPzwueg3hqxUr3HYkmOp3A6HGbH2yGaUUk1r9maZ9knijJtp6fcAE9YHuv9cbK+p+n8MSsuF9bO7QQpBhlbzT2ESNpM36d8bJ5Iw3McU5bE70yfLeDeT9Jv8AL1xxRYuYEq4MaQRuPT4/TpviDh1A+I2uzNDEA/DYfq574YJw/n16iJB6kAethE7fXGHtCnOF7X4+RpxVGVPUkNEFdIYtNr7T16TII292G/BMophTTpVHm/iKCRcayNUxykRfqMDNlwWBViGEG9hMHpO1z23wdw3LamNomJgkkvNo7CJE+vocc+ayvH3v7/nobYOPHoPcrk1r1GplKCqqU/B0IGOlpLgmARHKsbWWd7HUPY/JrXSaSk09+VIYsOXWIuV6T6ntifgmSC1atiGXSdUMhli5I6B0Foa4uR9mw2a4rpq8v2RqKkaWIaZYKYaZEAkDdrwcY+CNto18QN7VezmWNJ2p0aSmmyhnFNZpJys5iRI0wYn7Xpai5tCyBwQ6aOVnA1AA8oOkC3mj8LCfWKCLV5qqaC2lvCnqLguBZmGnfaw3gHFEzNVlNRHUUqYqOKdFmQU9DsVAdI+02qpBMw0iRsjLiU2m3Xj6+gE58ypZs0aIYqGAcAlQCHAAOqJN2kyQYIA+cFSqUiurMYaV1FmgzDBdREeWRIteOuGubziaaVkV2GsaUAkEMWfzDcjaOtwJGFFRwWBVUCt0QRMEkExZirGwIMSd5xhzRhC0n6a9f1uvj5vQ6akqaqsswBkBVIJIAnm0MIESDA3ExFpHqeA4c+IFLFyqsC4JBEAaRqEknT7zeIwIuaI0SoVVN4Y80wTr3DCx6mQL+jHhmYl2LMEVgy04AUCpA0ANIaYBABaZNwBhGRqvhr+Arb3JuH5sMdehUUl2R9JYFRzAHSsbWAgm+94CLNUQOfwKJJ5lnXdBstNZkEWmY8p7YY52q+Xk09b0WL6lIWQSCSyi5CmdR5jeT1gn5LMrmOT9nd4UH92HVS2gq7WiTcG8zAgxbF4v8ffq1XXl7t/r8Cra1K1l8rU0c2gBwGkPUQs8T0qaRAYg2NpMY4qE0QKdZNZBLKRVfVqa8swsTfcg2MT2ZcOYDMLTuNAPm0iFXUzjUNwUAiw3Jm2F2aoDxQIXXJBU7GTAAAA8sgXPTtg3N8/XrUJNmv2qn/Rv/wCYP8MZiDUPvD6/7+N4qvf8y+J9PkXmMajEhGNRj6EeeOdOO0UdZ+GMjGRiizT0+2ISuCVWfr9BJxpaeogdzicVbkq9gzjNMpw9R1Oph6E7YVZFtWg/e0n5xh/7Z2oqvZPx/wCGK17HHxEQE/zZ5/RQQR8TMAeh7Yw9nzJKUpc7OhnwtuKjyo9N9pM2qHm+5J9AHJn6RHririv4ocyYfzLb6Wtt0xB7U8QLkg7udTDso8i/n75wHwmrEj0nHMgnGN8zoy1BmpwSO2AMxkW1a0IBnYgxEReDc/r3nKSWkdTf5x/DEunHbx5I5o67o4ubHLBLTZkIXEhxuMZGHtXuZ1JrYJzdLT4f9amrde7Dr/Z6dsEcNzfhlpEg7giR7o7YK9p4VqCD7NEL16Qf/wCjhSVxmx8OXFquv1NOVvHl0fT6DJOPO1R2p6VcurOwuSNIUjYg8ixFxJ74hq8Ris7czAkIzOSQELc2kwWPl27uIgYVZKiaWrYiZkz8D8rRsJwalQqvNcWtfeQAfToZ9Wxy8vZqhxVTV/R+/wDk2fqNaTQxzfFP3gdTBJcTMkzcib2kbbjTAG+EPFyoMKiECCeUEK02cADfe59574J8RXgQYXY3kyCI3kD1/QVcSqNUewhho8hgm8zdYgem/fGXNN+xaguejV7qvrT/AAXGHetv4AL1S1dULQthqKgmILFysbalAsbBR0tgWlnlbw0pNDIdSksxBYXaFiAARqmNi2+DKqkJrcaWRIcddAUSBpkGwgbCd8ayOURVQKgZz0G5YrsGkQTLLtA9dsc2eDuxlu369f2NfMLyPDnNKq9VpXQsOzFp2UjzAyWI392AMjTrUy5VlVDTU1H5WgFiB4gkhW1KTe4I6TibjiNqVSUFMs3LABDt9lyASx0n/ZnGqFQKhOhGQwr6RAI3WxmJBm4637DK+BSSW3uv7oOPFRxUo1mqP4nNSqMNVRWUUwrHVEESom97AxtF5K2TrZVwo8QU1ZWLBAxC7/u2H2YUg/QbgWXhWdy5kQyHl35SSQdKqbFjbe4OoRM4X8WytUFGoVWNIEmpSZiBciFBtoMDvAIFhOH9qy9nx/48Urvfpt18fxfQrHxTXfVFaz1eq7LV1xYurAqSQeoB3SRsL3PXGPxDxnICAD7BCDVd5fVaDDDYkC4jYYJrUqdFmtEAkGoQSSDKPT+648un4iZkrclSLVWqMwJOpigcwSLmRFx1iJvtjKoxa1W2wxKtyXQfuj/y6/7+MxB/K3u+VHGYP2cvAG36ZesZgo0ZmJntH6GISuPeYs+PKrg7RxJ45QdSRHGMjHcY3pw2wAnhGX1uV/qP/hPfE3C8nqNNomQSZMQOm0nr+OCvZW1RoEsV0r7zP5KT8MM81xCplMspULVIqeEBrKLZS2oOqkxYiIN+uON27PNTcIvp6+Z2OxYIuCk119fIq/H611SoZJ1AFratMCYIG8zit+z3E0yz1FqnSh5xYm4m1geh+mLp7d8Ly1Y5Y5mrFRkJpqz2l9OpVMgm4UXBxV+K+y+oQkah5fTthOPInj4WzTKLUrMq8YpVdR8RZJkAmD2AvHTE+QqKTIII9CO36OKNm8hVD6WSGFjsBPv22OH3s77Kmoy+JUCAkA6Lm/qDb64OXDHmSNvkXOnw+NZ1RYAbbyJ7wbE4CzQC1Wpm0KpX1BA/z+Rwz9oXGWrpTg1BU6yAReBaL42+bSvlhmNBphf3JLlQSLMPLaxMC/X3YVhzyxzUkVmxLLFxYpFPE+Sy81VQ7hoYdouQfhjMvTOoRcSIOLFnqf8Az+q/QMD/ALC/wx1MnbI13ej89PycvH2OSl3uq91ekJ/bZoq0yOjKCd7EFdh7wfhhZmCGDKCASOp2n3fH1tjftPU/aQ8FkA3mVkbCNQmb9sCUWWFaNOtekiWk65AmDqNrmZOOXh/+gk1jg71XzNWfBxy4qM4eztpFRjJmRpMWNr7XBBFrAYPzqErYxFz0t1HbHeqB5TuBaPnvtjnMmBMgR62IFzfSYNre446ObJjjjcW9fz5GSKm5ql9ADImzErA1TFtRIvKiNtz8OvTedzDKDUFPWAJkGSVBExANgpke7HNeqKZMOgYwANW5ubagtzI/y6ZlczpElGUMbQRvABiDIMEyG9L458MsXDR1Xh/HP3M0OL4tVZ3VfmDDUsDlIA5kMXA6CSebrptM4GqAPFUO7MhBtywFOoHVG39W22Bs1kqpE3Kg3YiZ6CNN52j3DecF0zCHXTqNAUGUW2xmdUNYjvFus44nbe0y/a9unv5muEK13OM9mHqoZSiFFywqAEQYgckASvytJtKfM5lkqNTGllBjw4GgMQpjYSsAi9p2w1p1f2crrsZ5JETa/T7Im5NzhPqgPAOoEwzC8AkixE31GTtcjvjFij0WgbbBaasatMgjmXQNI0kQSLXsIi8QbW3BdvVzVMMiwwcuQWBJAHQ1FMEkRAg+aOmI8p4a0gKjaU2YFkUTYf2oMCDuSPnDmeJOKRRQYLcgJhgBIBdSAenUfZO+5LJFzrTzKsF4yXdAtgzqQoBNwDaVKzJImZjlwLmCusNSCEMbFWggaVDA2sQQTYiZPa07lkRDcK6xZgq92GkbyQTE3tPTAFY+G1yW0wReAe8NOxvh+JJKkS20bkf1vkf441if+WV/oqfzf+OMwymSkegNVC+YjUegI2nrPcn6+7BdIqwJER8LYQ5biQYFYJtblIm5IJPrFhP5Ynp8QCLpJMtddUA/KfftfGTsHacvZoyjrb9X19cyZYRnTY28G1veRO2IGS4+P5YXrmWkxYGLjYD5dfX64eJliaSPuWZoFri0G3qD88es7B27JkivaqvE5+Xs8dXDyGfsvSE6rz41MW7GZkfT4nDLN+zT1VaiXphVrGrI7sGEERbzEziD2cyhNN1EqWqKJ62EmPl+JwZU9nlZTALagRsTuwMhibkXE4ydtSnmlfrY6XY5Sx4o1oL+N8CNfM5diyscuogKOWzCzG5+x6Yr+f4Q37VRqn/qwwYNvfVBHpcYbcU4BpJbRYuXsLWEDYmB3wmzGXIWA7iAep8zNM79LgYUkkrGPLJ0ul/PcTZ/ONRetVA1P+7XS4BGnVU+zvtF8NeILTTwCcvTc1XCAgBSDC3EC4v6bYSUeI1Vr1CsMGamvMoNr6r2sPqTh7w72kUQatJio5gARIJfSoHaYmJ2g4JtNaPp6+JUWr7y68zr2pRlzWURmvAHmO2sb97d8TZSilXhJFZyUaq2thFlFME7b3GCOIcXytat4rh1KBirFJIFNgHIIJ6sI6noMd1Gy65dsutRQmppQgqAAv7w6io2BHW2BvW7QaceGtRNk8gtOkGp5oeCfKathG0Bjfcd8N1dqhNLXS8YhZJJ5iSLWuG0yflE9CKvCMtUy5y4roFERzAMNJLRzEn7U7dRhrw/h1LxTXqZhBoblUFYAhSRqN9wcLyXPRvQjjHl4+XIoHHuFNl8wlJitZ2ErppkFQzHdNUmCgOqPtN0GBzUCU/COgsoiygMCZn4EC9rbgxBHpOfp5R8z+0jNU9YRV061I03j7U31G+Kpx3IAVqlZSGR6isQtySECHSQY8oJPXCXhjHWHL6Cpx00AhUmTchV5jsLmZ6X5T+jjVZIJcmyydImQBIPMOpAA0xuZwpGZVLqGUmppY85CqOVdcG1ixBgGEHTfqnmmMljETGgEDxLXfuG07nb543fqo54K1Tevls7+nx+GH2fs3oSZyuHCotuUGH5ypAl9QaCICz13B6Yn4ZlVpqJEspBgKwYk3G+3Q+8fDARrgUiIjVq1uZLwZJtbSDbbqTYxBg4VmIcanlmEHmljpEeXYSNjvAbGLP/AIYd19569Ph6X8uhbeuw9oZwgyaZBYlSdBEySFIJYn06zaIGOM9xAa9G50kAEiBAMNJPYsbxt0xnhB+Vqmlis6C5DXHMDcQSDcdmGE2epmPFTlA7i9jEAajcz/sxvjjcKyZHKbbY3lRzmFJABJClTCIYYNaBJEmTYmwFrGbj18g8NqSY6Esw3PmlrkyNvujacdcOXxCBDMWgsx5VUbt0vexMQSPtYmo5gBandtOnQeZhEcukdLwT1ja+HuTjoirMGUoqh004YKoJdF3kTLMDNrWAAvPqM/D0nUUDWBYAKFG0LCndiCNhN+txa6VcH97URWMk3IhSLjST2Ni0m4GwEYUcarU5aFBdzEBh0KwWWCSJv7iInbCMWaUp1T99kk+YlrCiRJprBA8JRp5SBeReBIiD637DZjJxDAHUY0KYDaS3QqdPlHltEntiXNANeqfKRMWJXZdXcx8QDtBEdrm6Ych1XSNJNjpFgGAE+kyN5641JtERF+0p/QN8k/hjMb/lLJ/9m/8AyXxmGcXg/XxD4YdfqQ5PPMnKTDAxzJpgejCIknbb0w3yPiayXQERcrBItaQJ99u+FlLiKBdKsZmS53Ik79vr8MDFgLloJ2MQbdz1t78Rxak3VevAU6ZZslmlUQ03JAX0iJvcbz+HUYueY4S9XJnLr1WjBnZm1tfrYwT3v2xQeBJ+0N+8c6KektJtc736cp+mPachWppTWsxGlgG+CqeaO9wB8MdHDlyPElLlsHjxpXLqZlcumSoU130new1HSQLfH4WGN8fackrVHKk+FqZS67uuoL4fMCZIt3jCZM42bc1dLeGtkSNwTEntc3P1tytva3MotBU8RQwelbUoIC1EJMegBO2Kcrs0paojp0lFCkUZ40EiS9wD1D369QDtioZip5ouLjFhf2gypSmn7VQLhGBHi05kkESAbWBxWVCmSCLybEH8MNg9BWT9wlyOXUjy/Uz9MOKlHltqB95N/jiDIiAMHOZGHuK6CU2VTM8cKVq1I01YUlmTFxymIi1279MPeD1fHpioUADhrT0mDN+unFT4k7ftWbuICWBVOybnTJ374tnslT1UaQ6kMYEAeY7RbCnjVD70DmygabCGDA3OzQG6dQAMP/Z7hgZ3BEyC0noSNM7fdaIwClKDFxHQ4tfszSjU3oB+M/ljPFLiaD1oWcV9lrFk02i09FHKBK9PfipNwPWSBaEZiOpgE/Vjf349R4jXVUJZgotMkDzHSvzNh648t4pxA06mZNNSagpBFBIhtTsJADSYm/Xl7XwUoxoHiEWdYU6Do0NrqKyrBOhipVjLQQWBUgiw1FbQWwopV+Uo3kvLAcoiAZIE736kyMNMlTqlfBqsY5tICqwvJYE21Ft+Y6j9cQ1NdBRTAEuW0qACQTJnTO+lxeBYjGXMu4klsJ4SbL8NL+bSDdisKCQehZQTTkEWAM+kk4gpZCkKmqYOvStMDYqvMhbeJg6ovb4S8C4gI06jqBAkjYAjlgm8AbwBfY4I9p6I1KVI1AEkCQYnc8pnfr63scY59pnKXDPcF6bAAzLsNLMCoBXmcyYCkIB1MrJkX+AwS9TxpXyoPLMEk2ksFF/idwJwmrnmaWXcxsTblgECw80e4Tjinm2RoBYHqbgjqSwi5jpvti/ZVrFESY7zdNlllIRpCNDiZQTuDImRPuOBMrRQLFQqq1FfUbTN1hTfcmN+3vxo5sDmV2KmQDI3M6p36G4/HpIK6TuIJMKR0A8o0xvaCDvG9sLUGohaBlOuGIUNIBVgAZUekMQosoJPczBJxDUy5qO5LKgRZqprDayLDntzBrrG8jpOAUpqmyNrDHUAwmQDKg7ydtpxxUjQyhCkwNL64KAk+WVBiF6TOnFRgou0Czimq3LOEUEhSASxMCGnSSZJ36xvOBM1SjUVKqB90hREAi8QzCVMbSGv1xE7ELvqMHSwWASGvrMjVuwnfpbfAtZpbVyFakTqLcrRYEgxaZJiT1mcaY49bLRD/LNT7/8AsHGYa/yGPv5b9f8A08Zhl4+hNPAr1QASdUN27/HHHjGL9t8Mc1lKQE03LTETPxsBt7x2jCzO0goBnVIuOx9f113xriuJWTQ9Q/0N5KjXoVXzLgLTrLYkQwCG3cnUyn4ADfFrzFd83VVE1rl0YW0ldRZVUC3QTHpN72NB/wCTtUY52vSJ/dmhrK/11qIFM9CA7bd8e31KdGgajwtMcmpthAIj8cFOPkao8iDhmR8IVhqLHyzEAKPKADYQCJPWPTB7ZOhTWFSkljFlHxuMKaFGrmDUerqoZZjMElKrqDu2xpJ6Wc9dPXXtjm1yeUOYo0qTMDTRdakrpeoqzC3Pmm1zAxUXoRq3QLx2hlX0iaOoK11KA6pXsffb1xVv2ZQsMqmx7T9MWziXCKValTrPSQVGpqSUkC4BICnpJ63xU3orBGkWBw5Pu0JkqkCZLLLG7D3McFvlLEa3+Y/hgPIZRdIuw/1jgyrlbcruD/a/jh3CKsBf2apMzOSxZ+VjO4sOlugwXw/Imk2im5hVGmelzP8AxxW8zx+rTrVqUavDXUCWiTCmPKfveu2H/s7Wesi1TylwexiGYbwJmJ2wpta7+viOqVItNLiL/aVG77/xxZOE13ZOVET1MmfgIxQcxxLwdDCoxJI2QlSDIhyFMA9xe1tsWL2Zqt4dWnWVUlVAB508PSyqGIMBeU3MSDe++aNcWgy9BR7eUM3Vamh0KxY+H4fjaoAJBDKyw0BuVifLKyRhZkqSl/EYhVemQ5VSXVzJ1JpbUHv5iZ6n1svtRxemgdtdQMEaNKidJIGrRqkKTTgPp2mNzir5Ja7VGcKKTANuAPM45k5RpADDfvcTsUtNQVvoL+Me0tOsE1K1jWLArqbTUZtEsfLBVCsagBNxEYrj8QNrFg0FpA3CBYgKZFp+RMb4v1X2TRBNVeUhmaoFJLMXkajqIVYKLBA3Y22xW6HCIWtEMquwgqA+oFWAIJECIty7ntZTtPUGmVuhxBnNgWbs25G5AG/vG3phnmcwSGikaSho0qRa0HdrfxOFedqIYWmTTAmYNjbeZmJne298T5oa4kaTFmg85AE77kGbjv78ZGld0KMHEQf+qkbTqi0QAOeLbj3AX64azAEmlcsASpCj724DESGBDRaDAwupUyYHedx372gH3YZJIXQxCabmVPMbwqxvv1PfoIwE6vT7/kG7O6vFqtyvIq20moamkGbXUWBJIE7E/CHMVTUOl2MyI0IQfKI35ogAW7dcSrlQFtBDXeZESbSZM+u3fHIp+ZmEmkQCT1XcQDYyCDHSOmInFbL19QrIxQCxrL910tIJjlEgAxsZkbDbpPRVJqPUc3WI83cG7WWJB/1fnD40i6wG5gDaAJFm9IW0XxpsyiyQhaTzwp2iWn4GbdsX3noiwEVgVk6teoc3hU2EHoFZo36232wNmMxoZqYZyQxB5aZGrqFUA36R78HZxUclw4RWPKQTpAMWWVtF9xPLYdMBfsZIIKLc8rkqYMX5oIItM+nqcaE6Vst2Sa6v3K//AINL/wBPGYN1v98/3auMwvifRevgVcugpGZ0A2LSI6SOm49wthTVbUDe57n88MOIMAdjM7zYjtsP0cLK1YncnGyD4kSJ6L/yeUP7dmCpAIy5uQSI8RJtIvYXnHsrMgqlnc16mtQlNQNCMbAkCwMzzNJAFrzPkv8AydqQOazRN5oj1HnH1x7SzohdmKqAyyTAgA9T23wyWtGiOwso0auYFQ5rlCsNNNTYQ5u28yIMz8Fw0z/F8oBFatQiZh3SJFxYnCrJ8XFTxPApvV1MpDKsUyL3FRoQ7dCTgPifDkvrqJSaZNNajWna6lO/b54FMjCuI+0OTqIRTzNFrfZqKR6dcUzMZqnf94nX7Q6/HEfEOGoCSK9OoPR6k/7bHCyplA1MkXvpt/n+rYamqFO7D8hUsPpg6q8AljA9fp9cKKHDKYAgsD00sR9MEvwokyalWIFi3WZEH9dMPchVFQ4vmWGazcVHjTygEwOVb9h/nix+zWdjLLqqEmCTHmA1mJJne94+RE4lb2aQkmGZiIJJG3Y2Fo9cLKns9VNcUUDKrSVIUFQogmGGzSbAjedpBxnnauuY/itJE1SpmCGCswp6Sw1Krktq5jYFYU7k9zhzT4XUYeK2Y11lUagjCk1IOVFwF5wSGEmApM4N4NwKurVGM3CquyiFH3T0kmDOxi0YOzCv+6dwvi02pLUYFICtUQFG6lXkwsTI+edKmXWhX6/jK9ZWzErKqtX+ZpBwAxJVW0kqjDnIPMLg2GCvZmq75lkAWCd9Qhl1JcgqY5lJiAZGxGCeK8DpvRmkyUgQzU1ddBVjMSjKDYmYMXuItgLhGSNNkqU9Cv49NIYEyrDnIgqBpCk/6s4viV0Eocy2vUNFqkUXJqVFNQ0jPSCxVlAEaYsYuDeTig8Wqv8A88NSwJLaNPMSF8ztcCYHbv1x6DnePCnUXWdUtHKDAFgCxi9iSOnx28/9plmpnai31GVYAEFPCJJ80zqIFh0NsFKLaKezKnRpCxJKnT9oiRPMogmIJYxH8cdtmlVStw2qZ+8Sbwx6TeOtvWU9HMltI1SqkMbC7RN/QRMbQMPMpxGaCBzNUmZ3Fl5CFjTMGbbk+mMWSLEvVEfiqrJNSTEmIMG9hzC4g9enrY855Cp8bXqMlYJ2BDkWH2mJ3tf44W0SVS2h6VR9LKdUytzYBYMMTv0ON08k1SpoppMBtV9GjSsyZjpf5XwPAuYPMNGdQggU2LAKeUhVAAMkFTqiJnc23kXCrZqkZlioEFoLkSIgCWBPuvAG+OsvRZm8I1KZ0hjP9VbtBSCRcbWmTEi8NOijBqZFM1JI1Fwuk6TAIZgpUkTANj2xOGPIlXsbzdSiShoyvLradRcAmVH3Sw9493XEP7fTYE1I+6p0gFZACkbi0R1PriKpRIZQ9SmwABJDiwuPKzAiF6AEWExgpKMUqlRWXkZU0kKRdhBkSGADAC4Bg2IvhyiFbomVqJptoQuwPYKFHlvpEkneOyjfqtp1H1KVJmCFLSBGwkzPujYnfElDL1WVvsoCNXvkaiAIJAfb0gzGCaCPWqNTAYqzAgtpDCSNDEBtZEKTbbrGCSpUrK15AHj5j+l/+6f97GYZ/wAhUPvN/c/92MwfsF0Xkg+GfX15i7OopASCSs6rTe07AG8dO2AK2TFP7GokTJB7zAE2MCIMnfB+S4XmOtN7gxIMDc2O+5NuuGGe4TVqKmpnk6ZsAQQv6vhCtPhT094pQkiX/Q9n9HEVpaZWuhVgbgQQ6sRH9XT/AK2PoBMjQFQNoDMDKsxL6SLQuonSb9I648l/0XUPDrFmQSqhQTpmBfcX6D5Wx6dR4xbyXJPUD7XqcaYTTWppgnwjpqlrd+x+P0wJxagGAYqx6Wd1+i4iq8Wiwpse8QfwOCqeaVl5rTaDvvG2G2mQpeb4LTcM/hugkCWqs0n0DAdu+FHG8i1KkGkFdQjp7p7fXF845UprSAkAahYd4PbFE9us8EypIlgrqYAPePzwMXToqSVWB5TNQPKs/wBr/wBuCRmSegnpc/wxVMrx0G2hvkcMcrxhDMI29+U2Ixr4UIssFLMEfZHz/wAsF5Ou+oNpBUMJ+fu9cV7+UlMWf1lRh7wfMFRq6MNiVHu3OFTdIbBWWta3u/XwwSuRp1uWqoZbGJIurBhsR1APwxXl4oD5QCd/On8cM+E8V5uYL1+2v1/D44zXqNrQGzuVcmsKj611MUtDDcwSLGNh9cUKr7Vvl6gFMUh4bapYMSWKkQecWvb1AxeMxxAszcqiSftA/Ub48YzuUr1sy5VE0kiPEZVFoH2iD07YpSjF29ipOkes+y9QZ9TWrsSxMAoCF90Bj37ne+HVPgVAq5ZZW4hh5rEMOYG3T54VeyOU8LK01ZkYhRIDGNRJm43G3yw6zlfk52RVS4h+gEdp+V7DDIZbW5XCL/5DyaqwoZagrJ5gVCnl3ggD4Hb4GcUT2nXKitSIKE85qhHsRJKkNFmAYbiJAHv1xXPtmHKpLAgLzMtMPqU+JpV2DgbcpspMm2K0MzTpMabAtUUxqDSNKSWMbE77yAJtheSV6ASegSF8Q/s+WoQSdQCs3PFyzajuNrkCDAicMM3wZxlHr5ioyVfGVNEGaiySRT1QxAUkxYDSx6RhfwfKGrUNXL2qU4dfGqANV5iWLtIAtvA907Cxe0HCVzBGs6CiwIJOkFZIBBIKcmwG6E2thaklyBihPwnLtXfUiAUmFQAhS+gDS58Vo1D92QAqmSGEiAwxW+P8NNLMNRqo6FTvEkpJUHSBAUQRqvJiMegcCztXKqwpMp1AJqU62NQxsrzcGm4GqB02pxiocbzpr1leoNDEQz3nSFBJMQOZTZtiCDPari9YguuQlraQSiLYSDrIYSJAI1TACwBEkYPq1yZL0lG5G8AA31agTa0wbltrzhmnD6TVFoU3msraWYIhpFFJJOkHxCwC3Ag9ZEE44zvAyEqVVRlpIwIJqJUDlmGgNpAAO9l6g7RcuF1ZdFfGaqKBENJN78pgyBF7SL7W63AeexuSqPmVUZooikK4R6gqMDcqNCmwESxsOhkWEoZZlaW1DSApAGsqxgFTaJMGw+6RNr33gvs9WHhVKGWq0XLKzvVgjckN4JBgaZWCQQYjriQlb8CRtsk/YeD/APbcx/ff/wBPGYsn8k5v+mof+Av+/jMNt+HkNpnlw4swn+c9P5n/ANL88G0OMM1ijdJ/m7++KXxwrkdsS0KUnb5m+ELDF8jEu0SsvfsxTRWD6gDHlifrAPXFqp5lerL3t7/fig8FTSNyPkYH1xY6BuI1H3C0YdGCjsbITtDuvVptbUPkMQVCljrJjaGYD5BowOq+kH9RjbrIvAHwM/KcW0mHdA3EcxTKxqaxn+cJ/PFa4/oq0TT7kdZ2M/lh5n6YIJviv58Wj1+OKSE5MjQno5JRFtvQR+GCadBR0ONocThsNRm9rI4FQCIBEdrYZ5HipFiCQPXCs1I6YNyOajoPkMAxkcj6jgcSB+wfmcOODZhZkqdv11whTMqSDpWfQf5YsvBcz+hgFuaIybBc+AGYhY67bfXFZy3DkLmQTJ3sDi2cRrSTE374R5a1S4J9InFuKI3qFoXpuoRB4ehtQJGrVK6YPYjVPuGAuJ5lqilSIG9jcxfcb+7D94gAoD8BhZVKSwNMC14AFvngkkW76lJyZpJWqvRQapSJYiSeZ9JYebTM7QD06CZ7LpTasXWiRXc6WDBmGqFcGDC7gg77740DUDGmSgRH1MoWeY3KpqBJAABk6paZF4w/4JVpkCjVRTUVeVoR+TbSY2IVgGk3LTsLA9dRXxEHD6xZDSqBdKqXpoAoZ4vyyLXE3EGRuDcnOZh1UJRZXQMSESmzEqI7z1DGTuCYMGSRxbhX7sNRhpANQrappjYEcrBZgJaxIxLwbhtMU1rkTUP83TKlxGoFTpaGncSxgGT0XAThxUmRoRDeTDljocMQpBJFigBiVkyY2I6YTnPBtdMmFDMwYgMVkqp2WWiAdwOWYGLX7VZNKZ1LSq6gTq5AwELqlmUxBXTvJgkWOKQaZJIcIqkapXS0XIECS0k2gST64CEeFsHmTZfKBD4hIIFyNQDMshdMwVAMzsfUdMHcRTOVFBdmFBpIJnSDTWE6kgmQobqWO98G8L9l/EdEdkUmstMMrMUaKetgDpEHRqeSYMACJtf8pw+jSotXakyaPGQalPkZTqFmAGpRpWzXYGDBOGpPmFGygcFo1QUro0oFefFDNFMBgKgZQGAsVkQwJHRgD6D7LNr8NaD1qaUtwqfu6qRCKapnyXGkEH8jPZYU3pvVrMFFSpOmm7coaFpJpK6qTRbShANiNxDrh3B6eUp+Hl10pM3kkk2JJ6mAPliLHevIKN72EQf6399/97GYi/aG/U43i+BdBts8YnEmWS/8cQA4notfBLU5C3LJkXgbC/efyN8N1qk2gwNrfTthJw5fT5/qMOEpEmdHumLxvvtgjfjugmhUJsSZ/X+eChXEC9/Ux9B3xFSoHqff0MdJiMTtk1AB36frpimN1AM1WkX+An9HFfzzYsWcEDFbzw3xQjKDKJx2ExHTxPODRnBzvfBuRpg9TgWpTOl2XmKAHRsSvUjuR2xDkM3WBtSkEW3H1wNMfjxNq0WejTHefh/ni0cApSfSMUenm6xAIomeoJEA+pn9TgpuK51QRTKUrb2ud4kyPkB78UouzVGDRc+I0bmBitUUIrHUDcGPlP5YF4Hx/PGfHalUPYCLTaGEfUHbErcWXWGdGS97Fh1FiBPzAwTg2RxaaLlmqIAxTOMT4lRSJQ01kR0mD+OLpluI0qyTSqIwAvDXHvG4+OKjxoD9oYyIaiAYPUODHyGAkqBm6R53QATyyAekybbdI/4YMoVdcjU4mLyBcfhjVahBIHTG6GVGkEzqmQD26mw9NjjJKehz+Nk9bOsCNMenKD0naIxLwzN1l/eMwLNJOlFAsAALDpG+F9RoYwTIHuwXlGlAOs9xa/8AnhcpyjFak45Lmd8YapmxTQ64WS0BSDsNMaftSbEHbtbCJsv4WhdDMaJ3OnQaeotzDTcmSv8AqLG84d0c2Edg4bnHTfexHUz6YGzVZQvLJG0Sdu28xb0xFlmpDPaOtdyKtnq4H7pkQgltoBBYbTKgRICxaN5Ih/mOLs7r4xNXLyr8jlPIFKnzAaiw+9ACgTc4py1oMix+M9/4nEgClDGxkdff6/lhrzyjuEsro9F4L7RLfn16m6hNQUTC61aWAkAFugJvqxKvtloZ1FNnAiCCsEkEm7QIAjYk72x5VlszFMHSPNclZI6C/bfDrI8U/dhWABueWRtIiIPX1xpxycn63LeZrkW7/wD2jdqH/iYzFR/aqn3z8x/HGYb3/wDl+X8k/UAwPfHSviLUe2NBsI4jLRbuAttpMjD+lBkm8/HbFV9ns3Cmw7fo4saV4AteO+22GJ6WdDG9EHUx3j64NzCgLOFFDNCHkjp1JtN4wzzFYaRcEQLz7sS7Gi/Pry7/AFxV6xk/54fcUrQF5pEdP+GKxUzF7YjM2Xc6onE5YYWJmMSftIwSloIoYcMvXG8EQSNxaQQPQgT6ThL7QZvMUGZaQUsl4MkMN9S3tY/rqTR4wKbDr8+oicZnM8lQgOAFA3m4HSB+W+ChNLc0Y5UqRT2/0gZwEgMiHayXHpcnE2V9oOJZqVps7xEhVpqBO3Qdj8jhhx7gitLSFcCzqtnESusDuIGodusRibgP+jyvWIKZnLh945zaO+jt0jBybRqi09yuVuK59GFN3q0yZjVCe+GIFvccWX2EzIY1KmbrVC9goYswA7ne5Nrjp649AyfsBWWiyVM2tXUDKNSGkzuNUz8QOu2Krxb2Wo5eQC1NxtqJZDPY9jEQb+mJ3nsWnHmHUM0oCyjEkmCLkAWDGLgG9x2xH7R5pqekUH1MwNQl+YLTHKJm/M56nZT3xV8rTqUjqhgsnUU1FDI6imykCbzyxGOhVrhazylQVFUDTeAgNhBtaTveJvi20tJEcVJaajXP5lqa+K9PUp0yyERJ7BgJuI3N5xrK8aoMADUAibONO/afyOK3mOLA6EdnCgGNXMpMdDvE+/EWWGlR5WDG/UAeseuAn2TFNWtDLLBFlwsxnlgixkXwLmakMSCBF7W/ynFbzGU8Msy1dBuVCswntb/jhevF6pYydXTmEE/K30xmn2GSWjE/p2noWQZvnJvBB2PU9/13xHmMxMjta23X62wtXiCsoUDQ15J2N7Sb7T2GOKzHzJJBmWA5SPs2ix3Bwp4JJ95E9m0HUmEe+x9//D3YzK5vQh2u/UHb0PywpzNY9IHWRvfEVRzEHp09T+hgfY8W5agNatQAMAfNcH1B2+uw7YioOwFywvF5iCZmD7sLTmDaN+npfpg5KRdQZIMRABMxMEjBcPAtS3GkE+Gfvt81/wB7GYX+JU+6P18cZgeDxROEerU6Y1IPX6YDU42tTfFoVV7jfI5zRFpAM3xc8nnVfciLaYGwZZHU+ox51SkiwJPpvi0KlQgEoxUsCdTlIAURNQbgX6TbGtRSiNxSY8rlqWoOdIY2IJg++/44LzvEGWmpmVIHOD0Nh1Y722+V8K+L1Qaagi29jqjzQSzQen44L4y0ZOnPUU/SJK/xwO1mkBzxquqlQbzzFtwDG3T5dMV9yRMm+LEHIoU5YHzXG0amM/h88VSu/Mffi90IyLvHKPfBCq2wE+gv8o3wLQqsOUMAGIJBYRv9r/PDTNZYDTpIGqDADfjeQN/ngXLhJHHxakA4W1RxqUggeXlEgT9mO4ufTGqlQamDUjNwPsqGt9ntImNsdZ6kBu4PTTBB90YFzLymlCdwCum0+8ifht64XXFqaIxrSjqvntLgaldYgpP2RtcgSR8evexnDnqUmFXKORqBiInVEEEMCJ9D3GFlHMCmSWmP6hFzbzSCPnG2Ov5dqEqaY0jUINRtbgg9woMHtB2HxfiyOOktipJ7nqfs37a0swoWqRSqbXPKx9G6E/dN+04Ue3VwwFzqT6EyfgMVHiAo1qpKHSzc2giObfY9D36dYjE+c1GzO8kKEIPKFI5ZBv6e8HGrgTVrmTiGWXWnWzT/ALOzIoEoI7CTEkspBtM/DCzOeDWYqT4TggPFg7DbmJgk6ouLwIjA2Vy2ZDAI1M82nUrMYk9SokYw0akcxVTqcGFPQgdTOHYcUslRq2BOajq3RxnOHh5DkLeQkQJHqSSOvfCMezTybEGeUqwgdvr7oF77YtGfpQx0EDVDC0jmExc7ThVnK70jepUMgSUaFE7iQAbbdMHk7PwwT4WvH8+IGPNb3sC4hwTNOpaoCzDlUmosgWvfmI6e/wB+Fr8LqUwNbUyeqydQ+Q0/XB9aspMkuCYuXMdrz8/phdmKWkmysLjmb5G0HGP2lOnY/c1pkiCAfQjEwrrRDoxAa4MTqB63EDCrM5bUSyKVG4uSI6/XEdXIVFTxCoKSBqXoTtMD9Rg/aF8Iwq5xCIQXEeYCfodvfPTGxVNQgkQQvS4Pw3H1wuTOfev7/wBRg7xljykGDuT+vrinjhIBx8AcLO1z26/LBVDMFW5hK3FyQB/D/LAlTLwNUjfveDAFvgcaDkCJt2OFywJqinEefsZ+8v8AeGN4r+s9l+WMxn/ST/6XkDwD/QYEbnbHa0XmwW3dgfgQAfw2xvhmcZGOkhVPmLLI+Np+AxFVzwBMap7gxM77fniYsTkrF7bEpzNRYmAOwMgDrANh8MFV8/qpqpkkGe3uuMJ3rybbeuOjqG4gdJtjoYsUYpcQDvkXT2f4gfCAeWUPEQPKViPmwN+2GvEczqooASqqFFrwARtcH7ov0B+FQ4TmGFEBV1FqsKIJkhb7ehGD6ufrOHQU2kLsVcmddgT0IAPcGfTGfKlxsfB90nz/ABmFVSSdIIJgCe27Ex8OmEVOoXeBA63MADr8sZmAzuylGmSQFhRYwSNXQbRgOkppsdUSD6NA+FsLe2hT1dsJC6ZLEGOgP6tgujnnsVYiTClQIm9rjAn7QoM6iWPSBb5zjj9pZiA7mBt3H1wFNhru7DNmCLBCtUJBuwJjr5R19TjS0arA1FpsFBuwIEE7Qu/rIwHlxJ8wUCYJaPpF8Z+0kEg1NSgjvB+Hx64LgajYxTV7kpRC+mq1h1gEHv03xLXzQVW8ICZHNqMR3KlbzAB/PCxJZiYt9PjicUDdiyqPXe/SN/jGBlFPcicq0II1sr1azSJiNRPpBmN8Nl4sysKdWTp8rlYJHm5lExzSZFr9MJW1aiSBABveD0ufjjfKLswkXAWTBO1vXBRyyg7XkKlKy48Ty1OqRWp8pYSdO2sDsLHCzMVKlOktvE5mLRIIEIRb8cK+HZ16YhTymeRrAn0BAgyBt6YNpZgGiS4KnXdSdpBPm6eX3+mH4u0pNOLp9BU311ChnUqJSIPNDLHWVadt9nHTA3E8wKSEuGgg/ZYgjYgkC3xwJmqgdQrrAk2v1C9ovbsMCVqVakqlHYqxMBtpHQT1+uOhHtmWMHGaWt/MpYYN2R0PahKYGhFJPmBQMp72Y9PQDHWZz9NiHRkDMJYAggN9O+wnAtfMpqIr0F1dwII9/U40hpMw8M+GdhZRB7zE/jjBKFrTU1J+BzmalRo06HMwAFIPrJmL+vYYaZIoEL1FcuAQQosBYKWci83t0jfAVOl4Z1EFj10sdJ72IDD8MFjNVlAFJhTOppJ30TaSelybXPqcZ5ymtKoLiIaVGk+qUDFjylY1C/XUpkd4I+GJzkFp0uUKZDc7wDY3AMQxki/pAx2hp06Z8RGOr7SuusQAZZSNJu68p2veb4hy+YaNQHQys6QD0J6dLE9u+0WRb7EvqI6WTc+ZW7yJM/rv6YLrZYBQQVJPYj3bYOqrTSVrVGV285WSRPQ7W7iYMnsJBCqQAquxXYqgKkySNS3O0D+OGQyu9tAatWD+Cex+WMw01V/6Mf8All/hjMN9rHoV8QUeXGHbGYzF4P2x95mnucUvMPf/ABxJU8z+4Y1jMOf7kWth9wD/AOG/7x+S4tw3f4fi2MxmM89372Oj+0qme/nX9x/xLgeh/wBf/wDLP44zGYSUwCh5Vwbxfal7j+WNYzFLcD/b4iyvvjqjt8/zxvGYN7Bhq/Z9+IuJ9P10xmMwEP3BQ2Zlf+bPvOIuG+VvefwxrGYTk/aKZ3w3dfdU/BcbpfzGY/tJ/gqY3jMDzfrmSX3+5On81T/s4dZT/olD/vB/AYzGY7GT/wAn7vsD1KtxLdv7X5DCSrvjeMwgf1GeQ/NsN06f2R/jxvGYrP8A+bAyAuY+z7qv+JcbHlT+1T//AGJjMZjA+QL2F+b/AJyr/bf/ABHFzyP/AEZffW/x4zGY0/7L3jyLGYzGYaKP/9k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772816"/>
            <a:ext cx="4922663" cy="239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Vouvray, Tête de Cuvée, Brut €15,89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6048788" cy="1696069"/>
          </a:xfrm>
        </p:spPr>
        <p:txBody>
          <a:bodyPr>
            <a:noAutofit/>
          </a:bodyPr>
          <a:lstStyle/>
          <a:p>
            <a:r>
              <a:rPr lang="fi-FI" sz="1400" b="1" dirty="0"/>
              <a:t>Mycket torr</a:t>
            </a:r>
            <a:r>
              <a:rPr lang="fi-FI" sz="1400" dirty="0"/>
              <a:t>, hög syra, mogen citruston, lätta inslag av persikor, svag päronton, mineralig </a:t>
            </a:r>
          </a:p>
          <a:p>
            <a:r>
              <a:rPr lang="fi-FI" sz="1400" b="1" dirty="0"/>
              <a:t>mousserande vin &amp; champagne</a:t>
            </a:r>
          </a:p>
          <a:p>
            <a:r>
              <a:rPr lang="fi-FI" sz="1400" dirty="0"/>
              <a:t>Frankrike</a:t>
            </a:r>
          </a:p>
          <a:p>
            <a:r>
              <a:rPr lang="fi-FI" sz="1400" b="1" dirty="0"/>
              <a:t>Chenin Blanc. 2012 </a:t>
            </a:r>
          </a:p>
          <a:p>
            <a:r>
              <a:rPr lang="fi-FI" sz="1400" dirty="0"/>
              <a:t>Cave des Producteurs de Vouvray, AC Vouvray</a:t>
            </a: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helander\AppData\Local\Temp\008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53" y="1530294"/>
            <a:ext cx="133187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8581"/>
              </p:ext>
            </p:extLst>
          </p:nvPr>
        </p:nvGraphicFramePr>
        <p:xfrm>
          <a:off x="1117269" y="4077072"/>
          <a:ext cx="6047018" cy="2196420"/>
        </p:xfrm>
        <a:graphic>
          <a:graphicData uri="http://schemas.openxmlformats.org/drawingml/2006/table">
            <a:tbl>
              <a:tblPr/>
              <a:tblGrid>
                <a:gridCol w="3023509"/>
                <a:gridCol w="3023509"/>
              </a:tblGrid>
              <a:tr h="186738">
                <a:tc>
                  <a:txBody>
                    <a:bodyPr/>
                    <a:lstStyle/>
                    <a:p>
                      <a:r>
                        <a:rPr lang="fi-FI" sz="1600" dirty="0"/>
                        <a:t>Varunummer: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008863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8">
                <a:tc>
                  <a:txBody>
                    <a:bodyPr/>
                    <a:lstStyle/>
                    <a:p>
                      <a:r>
                        <a:rPr lang="fi-FI" sz="1600" dirty="0"/>
                        <a:t>Alkohol: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12,50 %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8">
                <a:tc>
                  <a:txBody>
                    <a:bodyPr/>
                    <a:lstStyle/>
                    <a:p>
                      <a:r>
                        <a:rPr lang="fi-FI" sz="1600" dirty="0"/>
                        <a:t>Extrakt: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27 g/l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8">
                <a:tc>
                  <a:txBody>
                    <a:bodyPr/>
                    <a:lstStyle/>
                    <a:p>
                      <a:r>
                        <a:rPr lang="fi-FI" sz="1600" dirty="0"/>
                        <a:t>Syror: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5,4 g/l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8">
                <a:tc>
                  <a:txBody>
                    <a:bodyPr/>
                    <a:lstStyle/>
                    <a:p>
                      <a:r>
                        <a:rPr lang="fi-FI" sz="1600" dirty="0"/>
                        <a:t>Socker: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 g/l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7964">
                <a:tc>
                  <a:txBody>
                    <a:bodyPr/>
                    <a:lstStyle/>
                    <a:p>
                      <a:r>
                        <a:rPr lang="fi-FI" sz="1600" dirty="0"/>
                        <a:t>Energi: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80 kcal / 100 ml (340 kJ / 100 ml)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052736"/>
            <a:ext cx="7200800" cy="47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6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 Pouilly-Fumé de Ladoucette €21,80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6146" name="Picture 2" descr="C:\Users\helander\AppData\Local\Temp\007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27" y="548680"/>
            <a:ext cx="13663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41383"/>
              </p:ext>
            </p:extLst>
          </p:nvPr>
        </p:nvGraphicFramePr>
        <p:xfrm>
          <a:off x="1403648" y="3789043"/>
          <a:ext cx="5005710" cy="1907860"/>
        </p:xfrm>
        <a:graphic>
          <a:graphicData uri="http://schemas.openxmlformats.org/drawingml/2006/table">
            <a:tbl>
              <a:tblPr/>
              <a:tblGrid>
                <a:gridCol w="2502855"/>
                <a:gridCol w="2502855"/>
              </a:tblGrid>
              <a:tr h="25387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007382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87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12,50 %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87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21 g/l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87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6,6 g/l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272">
                <a:tc>
                  <a:txBody>
                    <a:bodyPr/>
                    <a:lstStyle/>
                    <a:p>
                      <a:r>
                        <a:rPr lang="fi-FI" sz="1800" dirty="0"/>
                        <a:t>Energi: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80 kcal / 100 ml (340 kJ / 100 ml)</a:t>
                      </a:r>
                    </a:p>
                  </a:txBody>
                  <a:tcPr marL="52387" marR="52387" marT="26194" marB="261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59632" y="2276872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Torr</a:t>
            </a:r>
            <a:r>
              <a:rPr lang="fi-FI" dirty="0"/>
              <a:t>, hög syra, grapefruktskaraktär, svaga aprikostoner, mineralig, örtig, kryddig </a:t>
            </a:r>
          </a:p>
          <a:p>
            <a:r>
              <a:rPr lang="fi-FI" b="1" dirty="0" smtClean="0"/>
              <a:t>Sauvignon </a:t>
            </a:r>
            <a:r>
              <a:rPr lang="fi-FI" b="1" dirty="0"/>
              <a:t>Blanc. 2012 </a:t>
            </a:r>
          </a:p>
          <a:p>
            <a:r>
              <a:rPr lang="fi-FI" dirty="0"/>
              <a:t>de Ladoucette, AC Pouilly-Fumé</a:t>
            </a:r>
          </a:p>
        </p:txBody>
      </p:sp>
    </p:spTree>
    <p:extLst>
      <p:ext uri="{BB962C8B-B14F-4D97-AF65-F5344CB8AC3E}">
        <p14:creationId xmlns:p14="http://schemas.microsoft.com/office/powerpoint/2010/main" val="35193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fi-FI" dirty="0" smtClean="0"/>
              <a:t>               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Amboise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4864"/>
            <a:ext cx="7129412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Château de Fesles, La Chapelle, Vielles Vignes €13,54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5832764" cy="3481611"/>
          </a:xfrm>
        </p:spPr>
        <p:txBody>
          <a:bodyPr>
            <a:normAutofit fontScale="32500" lnSpcReduction="20000"/>
          </a:bodyPr>
          <a:lstStyle/>
          <a:p>
            <a:r>
              <a:rPr lang="sv-SE" sz="3600" b="1" dirty="0"/>
              <a:t>Medelfyllig</a:t>
            </a:r>
            <a:r>
              <a:rPr lang="sv-SE" sz="3600" dirty="0"/>
              <a:t>, medelhöga tanniner, körsbärig, lätta hallontoner, paprikatoner, kryddig, svag blyertston </a:t>
            </a:r>
          </a:p>
          <a:p>
            <a:r>
              <a:rPr lang="sv-SE" sz="3600" b="1" dirty="0"/>
              <a:t>rödvin</a:t>
            </a:r>
          </a:p>
          <a:p>
            <a:r>
              <a:rPr lang="sv-SE" sz="3600" dirty="0"/>
              <a:t>Frankrike, Loire</a:t>
            </a:r>
          </a:p>
          <a:p>
            <a:r>
              <a:rPr lang="sv-SE" sz="3600" b="1" dirty="0"/>
              <a:t>Cabernet Franc. 2013 </a:t>
            </a:r>
          </a:p>
          <a:p>
            <a:r>
              <a:rPr lang="sv-SE" sz="3600" dirty="0"/>
              <a:t>Château de Fesles, AC Anjou</a:t>
            </a:r>
          </a:p>
          <a:p>
            <a:r>
              <a:rPr lang="sv-SE" sz="3600" b="1" dirty="0"/>
              <a:t>Produktionsområde:</a:t>
            </a:r>
          </a:p>
          <a:p>
            <a:r>
              <a:rPr lang="sv-SE" sz="3600" dirty="0"/>
              <a:t>Druvorna är hämtade från vinodlingar på totalt 10,5 hektar som ligger på toppen av en kulle nära floden Layon i vindistriktet Loire. Jordmånen består av sandig lerskiffer.</a:t>
            </a:r>
          </a:p>
          <a:p>
            <a:r>
              <a:rPr lang="sv-SE" sz="3600" b="1" dirty="0"/>
              <a:t>Tillverkning:</a:t>
            </a:r>
          </a:p>
          <a:p>
            <a:r>
              <a:rPr lang="sv-SE" sz="3600" dirty="0"/>
              <a:t>De noggrant utvalda druvorna skördas för hand. Musten jäser vid en temperatur av cirka 30 grader. Maceration pågår i åtta till 15 dagar.</a:t>
            </a:r>
          </a:p>
          <a:p>
            <a:r>
              <a:rPr lang="sv-SE" sz="3600" b="1" dirty="0"/>
              <a:t>Lagring:</a:t>
            </a:r>
          </a:p>
          <a:p>
            <a:r>
              <a:rPr lang="sv-SE" sz="3600" dirty="0"/>
              <a:t>Vinet ligger på sin fällning i ståltank under fyra månader. Därefter buteljlagras det i sex månader.</a:t>
            </a:r>
          </a:p>
          <a:p>
            <a:r>
              <a:rPr lang="sv-SE" sz="3600" b="1" dirty="0"/>
              <a:t>Producent:</a:t>
            </a:r>
          </a:p>
          <a:p>
            <a:r>
              <a:rPr lang="sv-SE" sz="3600" dirty="0"/>
              <a:t>Château de Fesles har en historia som sträcker sig tusen år tillbaka i tiden. Vinslottet uppfördes år 1070. Château de Fesles är en av de äldsta egendomarna i Loire. Slottet totalrenoverades 1991.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7170" name="Picture 2" descr="C:\Users\helander\AppData\Local\Temp\475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76872"/>
            <a:ext cx="942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/>
          <a:lstStyle/>
          <a:p>
            <a:r>
              <a:rPr lang="fi-FI" b="1" dirty="0" smtClean="0"/>
              <a:t>… 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forts. Ch. De Fesles …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004957"/>
              </p:ext>
            </p:extLst>
          </p:nvPr>
        </p:nvGraphicFramePr>
        <p:xfrm>
          <a:off x="1043608" y="3356992"/>
          <a:ext cx="6667224" cy="2095710"/>
        </p:xfrm>
        <a:graphic>
          <a:graphicData uri="http://schemas.openxmlformats.org/drawingml/2006/table">
            <a:tbl>
              <a:tblPr/>
              <a:tblGrid>
                <a:gridCol w="3333612"/>
                <a:gridCol w="3333612"/>
              </a:tblGrid>
              <a:tr h="359833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475447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833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12,00 %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833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26 g/l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833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5,2 g/l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708">
                <a:tc>
                  <a:txBody>
                    <a:bodyPr/>
                    <a:lstStyle/>
                    <a:p>
                      <a:r>
                        <a:rPr lang="fi-FI" sz="1800" dirty="0"/>
                        <a:t>Energi: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80 kcal / 100 ml (320 kJ / 100 ml)</a:t>
                      </a:r>
                    </a:p>
                  </a:txBody>
                  <a:tcPr marL="89958" marR="89958" marT="44979" marB="449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35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Château Chenonceaux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848872" cy="36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 Henri Bourgeois, Sancerre Pinot Noir €21,80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688748" cy="3508977"/>
          </a:xfrm>
        </p:spPr>
        <p:txBody>
          <a:bodyPr>
            <a:normAutofit fontScale="62500" lnSpcReduction="20000"/>
          </a:bodyPr>
          <a:lstStyle/>
          <a:p>
            <a:r>
              <a:rPr lang="sv-SE" b="1" dirty="0"/>
              <a:t>Medelfyllig</a:t>
            </a:r>
            <a:r>
              <a:rPr lang="sv-SE" dirty="0"/>
              <a:t>, medelhöga tanniner, hög syra, mogna rödvinbärstoner, tranbärig, svag örtighet, kryddig </a:t>
            </a:r>
          </a:p>
          <a:p>
            <a:r>
              <a:rPr lang="sv-SE" b="1" dirty="0" smtClean="0"/>
              <a:t>Pinot </a:t>
            </a:r>
            <a:r>
              <a:rPr lang="sv-SE" b="1" dirty="0"/>
              <a:t>Noir. 2010 </a:t>
            </a:r>
          </a:p>
          <a:p>
            <a:r>
              <a:rPr lang="sv-SE" dirty="0"/>
              <a:t>Henri Bourgeois, AC Sancerre</a:t>
            </a:r>
          </a:p>
          <a:p>
            <a:r>
              <a:rPr lang="sv-SE" b="1" dirty="0"/>
              <a:t>Tillverkning:</a:t>
            </a:r>
          </a:p>
          <a:p>
            <a:r>
              <a:rPr lang="sv-SE" dirty="0"/>
              <a:t>Druvorna skördas för hand. Först kallmaceration, därefter jäsning i ståltank.</a:t>
            </a:r>
          </a:p>
          <a:p>
            <a:r>
              <a:rPr lang="sv-SE" b="1" dirty="0"/>
              <a:t>Lagring:</a:t>
            </a:r>
          </a:p>
          <a:p>
            <a:r>
              <a:rPr lang="sv-SE" dirty="0"/>
              <a:t>Cirka 40 procent av vinet fick mogna sex till åtta månader på ekfat, varav cirka en tredjedel var nya. Lagring på butelj i ytterligare sex månader.</a:t>
            </a:r>
          </a:p>
          <a:p>
            <a:r>
              <a:rPr lang="sv-SE" b="1" dirty="0"/>
              <a:t>Hållbarhet:</a:t>
            </a:r>
          </a:p>
          <a:p>
            <a:r>
              <a:rPr lang="sv-SE" dirty="0"/>
              <a:t>Producenten anser att vinet kan sparas i åtta till tio år från årgången under goda lagringsförhållanden.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9218" name="Picture 2" descr="C:\Users\helander\AppData\Local\Temp\496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916832"/>
            <a:ext cx="1152128" cy="38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forts. Sancerre Pinot Noir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7290"/>
              </p:ext>
            </p:extLst>
          </p:nvPr>
        </p:nvGraphicFramePr>
        <p:xfrm>
          <a:off x="971600" y="2348880"/>
          <a:ext cx="6777036" cy="3108960"/>
        </p:xfrm>
        <a:graphic>
          <a:graphicData uri="http://schemas.openxmlformats.org/drawingml/2006/table">
            <a:tbl>
              <a:tblPr/>
              <a:tblGrid>
                <a:gridCol w="3388518"/>
                <a:gridCol w="3388518"/>
              </a:tblGrid>
              <a:tr h="347177">
                <a:tc>
                  <a:txBody>
                    <a:bodyPr/>
                    <a:lstStyle/>
                    <a:p>
                      <a:endParaRPr lang="fi-FI" sz="1800" dirty="0" smtClean="0"/>
                    </a:p>
                    <a:p>
                      <a:r>
                        <a:rPr lang="fi-FI" sz="1800" dirty="0" smtClean="0"/>
                        <a:t>Varunummer</a:t>
                      </a:r>
                      <a:r>
                        <a:rPr lang="fi-FI" sz="1800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 smtClean="0"/>
                    </a:p>
                    <a:p>
                      <a:r>
                        <a:rPr lang="fi-FI" sz="1800" dirty="0" smtClean="0"/>
                        <a:t>496597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7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13.00 %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7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7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5.4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560">
                <a:tc>
                  <a:txBody>
                    <a:bodyPr/>
                    <a:lstStyle/>
                    <a:p>
                      <a:r>
                        <a:rPr lang="fi-FI" sz="1800" dirty="0"/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80 kcal / 100 ml (340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7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7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9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720080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Château Chaumont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4864"/>
            <a:ext cx="7129412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2052" name="Picture 4" descr="http://www.boomnc.com/cms-assets/images/320913.loire-v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38287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2" y="792726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Loire floden</a:t>
            </a:r>
            <a:endParaRPr lang="fi-FI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Chinon Les Petites Roches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96" y="2324100"/>
            <a:ext cx="469302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1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 Chinon, Charles Joguet Cuvée Petites Roches €24,40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480835" cy="1897435"/>
          </a:xfrm>
        </p:spPr>
        <p:txBody>
          <a:bodyPr>
            <a:normAutofit fontScale="92500" lnSpcReduction="20000"/>
          </a:bodyPr>
          <a:lstStyle/>
          <a:p>
            <a:r>
              <a:rPr lang="sv-SE" b="1" dirty="0"/>
              <a:t>Medelfyllig</a:t>
            </a:r>
            <a:r>
              <a:rPr lang="sv-SE" dirty="0"/>
              <a:t>, </a:t>
            </a:r>
            <a:r>
              <a:rPr lang="sv-SE" dirty="0" smtClean="0"/>
              <a:t>anise och svarta körsbär i doften. Låga </a:t>
            </a:r>
            <a:r>
              <a:rPr lang="sv-SE" dirty="0"/>
              <a:t>tanniner, fruktig, kryddig, </a:t>
            </a:r>
            <a:r>
              <a:rPr lang="sv-SE" dirty="0" smtClean="0"/>
              <a:t>läderkaraktär. Moget. Lagrats 13 mån. på rostfria ståltankar.</a:t>
            </a:r>
          </a:p>
          <a:p>
            <a:r>
              <a:rPr lang="sv-SE" dirty="0" smtClean="0"/>
              <a:t>100% Cabernet Franc</a:t>
            </a:r>
            <a:endParaRPr lang="sv-SE" b="1" dirty="0"/>
          </a:p>
          <a:p>
            <a:r>
              <a:rPr lang="sv-SE" dirty="0" smtClean="0"/>
              <a:t>Producent Charles </a:t>
            </a:r>
            <a:r>
              <a:rPr lang="sv-SE" dirty="0"/>
              <a:t>Joguet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45207"/>
              </p:ext>
            </p:extLst>
          </p:nvPr>
        </p:nvGraphicFramePr>
        <p:xfrm>
          <a:off x="1043608" y="4293096"/>
          <a:ext cx="6777036" cy="2103120"/>
        </p:xfrm>
        <a:graphic>
          <a:graphicData uri="http://schemas.openxmlformats.org/drawingml/2006/table">
            <a:tbl>
              <a:tblPr/>
              <a:tblGrid>
                <a:gridCol w="3388518"/>
                <a:gridCol w="3388518"/>
              </a:tblGrid>
              <a:tr h="134927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941597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12,50 %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30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5,1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80 kcal / 100 ml (340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4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Kvällens Matvin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2012 Roodeberg Cabernet Sauvignon, Shiraz, Merlot.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1026" name="Picture 2" descr="http://cdn.alko.fi/ProductImages/Scaled/468627/produ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895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3212976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Fyllig</a:t>
            </a:r>
            <a:r>
              <a:rPr lang="fi-FI" dirty="0"/>
              <a:t>, medelhöga tanniner, toner av mörka körsbär, mogen tranbärighet, kryddig, lätt ekighet </a:t>
            </a:r>
            <a:endParaRPr lang="fi-FI" b="1" dirty="0"/>
          </a:p>
          <a:p>
            <a:endParaRPr lang="fi-FI" dirty="0"/>
          </a:p>
          <a:p>
            <a:r>
              <a:rPr lang="fi-FI" b="1" dirty="0"/>
              <a:t>Cabernet Sauvignon, Shiraz, </a:t>
            </a:r>
            <a:r>
              <a:rPr lang="fi-FI" b="1" dirty="0" smtClean="0"/>
              <a:t>Merlot (Petit </a:t>
            </a:r>
            <a:r>
              <a:rPr lang="fi-FI" b="1" dirty="0"/>
              <a:t>Verdot, Tannat, </a:t>
            </a:r>
            <a:r>
              <a:rPr lang="fi-FI" b="1" dirty="0" smtClean="0"/>
              <a:t>Tempranillo). </a:t>
            </a:r>
            <a:endParaRPr lang="fi-FI" b="1" dirty="0"/>
          </a:p>
          <a:p>
            <a:r>
              <a:rPr lang="fi-FI" dirty="0"/>
              <a:t>KWV, Western </a:t>
            </a:r>
            <a:r>
              <a:rPr lang="fi-FI" dirty="0" smtClean="0"/>
              <a:t>Cape, Syd Afrika</a:t>
            </a:r>
            <a:endParaRPr lang="fi-FI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54669"/>
              </p:ext>
            </p:extLst>
          </p:nvPr>
        </p:nvGraphicFramePr>
        <p:xfrm>
          <a:off x="1475656" y="5373215"/>
          <a:ext cx="5256584" cy="731520"/>
        </p:xfrm>
        <a:graphic>
          <a:graphicData uri="http://schemas.openxmlformats.org/drawingml/2006/table">
            <a:tbl>
              <a:tblPr/>
              <a:tblGrid>
                <a:gridCol w="2628292"/>
                <a:gridCol w="2628292"/>
              </a:tblGrid>
              <a:tr h="221216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468627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6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14,00 %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Tack!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28792" cy="39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0476" y="620688"/>
            <a:ext cx="7330008" cy="706437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Loire Karta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upload.wikimedia.org/wikipedia/commons/e/e8/Vineyard_in_the_Loire_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77438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72187"/>
            <a:ext cx="3502152" cy="365125"/>
          </a:xfrm>
        </p:spPr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30.3.2015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458944" cy="365125"/>
          </a:xfrm>
        </p:spPr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4</a:t>
            </a:fld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294606"/>
            <a:ext cx="74199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774128" cy="817160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Druvor i kväll</a:t>
            </a:r>
            <a:endParaRPr lang="fi-FI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168468" cy="3508977"/>
          </a:xfrm>
        </p:spPr>
        <p:txBody>
          <a:bodyPr/>
          <a:lstStyle/>
          <a:p>
            <a:pPr marL="68580" indent="0">
              <a:buNone/>
            </a:pP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fi-FI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auvignon Blanc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Chenin Blanc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Muscadet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Pinot Noir</a:t>
            </a:r>
            <a:endParaRPr lang="fi-FI" dirty="0"/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Cabernet Franc</a:t>
            </a:r>
            <a:b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1038" name="Picture 14" descr="http://www.campingmaderno.se/files/Image/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static.com/images?q=tbn:ANd9GcThOPRLqsXIZjyOG1TkokOH_WCn8mp7hrf7K0YmgRE9i458vRukmdCC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11450"/>
            <a:ext cx="2113491" cy="21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1556792"/>
            <a:ext cx="7024744" cy="1143000"/>
          </a:xfrm>
        </p:spPr>
        <p:txBody>
          <a:bodyPr/>
          <a:lstStyle/>
          <a:p>
            <a:r>
              <a:rPr lang="fi-FI" dirty="0" smtClean="0"/>
              <a:t>C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12768" cy="449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Kvällens Viner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smtClean="0">
                <a:latin typeface="Adobe Gothic Std B" pitchFamily="34" charset="-128"/>
                <a:ea typeface="Adobe Gothic Std B" pitchFamily="34" charset="-128"/>
              </a:rPr>
              <a:t>2013 La Sancive, Sèvre et Maine, Muscadet Sur Lie - € 8,99</a:t>
            </a:r>
          </a:p>
          <a:p>
            <a:r>
              <a:rPr lang="fi-FI" sz="1800" dirty="0" smtClean="0">
                <a:latin typeface="Adobe Gothic Std B" pitchFamily="34" charset="-128"/>
                <a:ea typeface="Adobe Gothic Std B" pitchFamily="34" charset="-128"/>
              </a:rPr>
              <a:t>2012 Vouvray, Tête de Cuvée, Chenin Blanc Brut - €15,89</a:t>
            </a:r>
          </a:p>
          <a:p>
            <a:r>
              <a:rPr lang="fi-FI" sz="1800" dirty="0" smtClean="0">
                <a:latin typeface="Adobe Gothic Std B" pitchFamily="34" charset="-128"/>
                <a:ea typeface="Adobe Gothic Std B" pitchFamily="34" charset="-128"/>
              </a:rPr>
              <a:t>2011 Puilly-Fumé de Ladoucette, Sauvignon Blanc - €21,80</a:t>
            </a:r>
          </a:p>
          <a:p>
            <a:endParaRPr lang="fi-FI" sz="1800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fi-FI" sz="1800" dirty="0" smtClean="0">
                <a:latin typeface="Adobe Gothic Std B" pitchFamily="34" charset="-128"/>
                <a:ea typeface="Adobe Gothic Std B" pitchFamily="34" charset="-128"/>
              </a:rPr>
              <a:t>2012 Château de Fesles, Vielles Vignes Cabernet Franc - €13,54</a:t>
            </a:r>
          </a:p>
          <a:p>
            <a:r>
              <a:rPr lang="fi-FI" sz="1800" dirty="0" smtClean="0">
                <a:latin typeface="Adobe Gothic Std B" pitchFamily="34" charset="-128"/>
                <a:ea typeface="Adobe Gothic Std B" pitchFamily="34" charset="-128"/>
              </a:rPr>
              <a:t>2010 Henri Bourgeois, Les Baronnes, Sancerre Pinot Noir - €21,80</a:t>
            </a:r>
          </a:p>
          <a:p>
            <a:r>
              <a:rPr lang="fi-FI" sz="1800" dirty="0" smtClean="0">
                <a:latin typeface="Adobe Gothic Std B" pitchFamily="34" charset="-128"/>
                <a:ea typeface="Adobe Gothic Std B" pitchFamily="34" charset="-128"/>
              </a:rPr>
              <a:t>2009 Chinon, Cuvée Petites Roches, C. Joguet, Cabernet Franc - €24,40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6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37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La Sancive, Sèvre et Maine Sur Lie, Muscadet €8,99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11724"/>
              </p:ext>
            </p:extLst>
          </p:nvPr>
        </p:nvGraphicFramePr>
        <p:xfrm>
          <a:off x="951076" y="4358139"/>
          <a:ext cx="5745160" cy="2109503"/>
        </p:xfrm>
        <a:graphic>
          <a:graphicData uri="http://schemas.openxmlformats.org/drawingml/2006/table">
            <a:tbl>
              <a:tblPr/>
              <a:tblGrid>
                <a:gridCol w="2513087"/>
                <a:gridCol w="3232073"/>
              </a:tblGrid>
              <a:tr h="205751">
                <a:tc>
                  <a:txBody>
                    <a:bodyPr/>
                    <a:lstStyle/>
                    <a:p>
                      <a:r>
                        <a:rPr lang="fi-FI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582527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51">
                <a:tc>
                  <a:txBody>
                    <a:bodyPr/>
                    <a:lstStyle/>
                    <a:p>
                      <a:r>
                        <a:rPr lang="fi-FI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51">
                <a:tc>
                  <a:txBody>
                    <a:bodyPr/>
                    <a:lstStyle/>
                    <a:p>
                      <a:r>
                        <a:rPr lang="fi-FI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21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51">
                <a:tc>
                  <a:txBody>
                    <a:bodyPr/>
                    <a:lstStyle/>
                    <a:p>
                      <a:r>
                        <a:rPr lang="fi-FI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6,4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6463">
                <a:tc>
                  <a:txBody>
                    <a:bodyPr/>
                    <a:lstStyle/>
                    <a:p>
                      <a:r>
                        <a:rPr lang="fi-FI" dirty="0"/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80 kcal / 100 ml (310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helander\AppData\Local\Temp\582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61" y="1556792"/>
            <a:ext cx="9771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3" y="1772815"/>
            <a:ext cx="5992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Torr</a:t>
            </a:r>
            <a:r>
              <a:rPr lang="fi-FI" dirty="0"/>
              <a:t>, hög syra, citruskaraktär, päronkaraktär, lätt örtighet, svag mineralton </a:t>
            </a:r>
          </a:p>
          <a:p>
            <a:r>
              <a:rPr lang="fi-FI" b="1" dirty="0" smtClean="0"/>
              <a:t>Muscadet (Melon </a:t>
            </a:r>
            <a:r>
              <a:rPr lang="fi-FI" b="1" dirty="0"/>
              <a:t>de </a:t>
            </a:r>
            <a:r>
              <a:rPr lang="fi-FI" b="1" dirty="0" smtClean="0"/>
              <a:t>Bourgogne), </a:t>
            </a:r>
            <a:r>
              <a:rPr lang="fi-FI" b="1" dirty="0"/>
              <a:t>2013 </a:t>
            </a:r>
          </a:p>
          <a:p>
            <a:r>
              <a:rPr lang="fi-FI" dirty="0"/>
              <a:t>Drouet Frères, AC Muscadet Sèvre et Maine</a:t>
            </a:r>
          </a:p>
          <a:p>
            <a:r>
              <a:rPr lang="fi-FI" b="1" dirty="0"/>
              <a:t>Tillverkning:</a:t>
            </a:r>
          </a:p>
          <a:p>
            <a:r>
              <a:rPr lang="fi-FI" dirty="0"/>
              <a:t>Utvalda druvor pressades direkt efter skörd. Jäsning pågick i 21-25 dagar.</a:t>
            </a:r>
          </a:p>
          <a:p>
            <a:r>
              <a:rPr lang="fi-FI" b="1" dirty="0"/>
              <a:t>Lagring:</a:t>
            </a:r>
          </a:p>
          <a:p>
            <a:r>
              <a:rPr lang="fi-FI" dirty="0"/>
              <a:t>Fick vila på fällningen - sur lie - i ståltankar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7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Château D’Amboise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30.3.2015</a:t>
            </a:r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05678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2937</TotalTime>
  <Words>868</Words>
  <Application>Microsoft Office PowerPoint</Application>
  <PresentationFormat>On-screen Show (4:3)</PresentationFormat>
  <Paragraphs>178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Loire, Frankrike</vt:lpstr>
      <vt:lpstr>PowerPoint Presentation</vt:lpstr>
      <vt:lpstr>Loire Karta</vt:lpstr>
      <vt:lpstr>PowerPoint Presentation</vt:lpstr>
      <vt:lpstr>Druvor i kväll</vt:lpstr>
      <vt:lpstr>C</vt:lpstr>
      <vt:lpstr>Kvällens Viner</vt:lpstr>
      <vt:lpstr>2013 La Sancive, Sèvre et Maine Sur Lie, Muscadet €8,99</vt:lpstr>
      <vt:lpstr>Château D’Amboise</vt:lpstr>
      <vt:lpstr>2012 Vouvray, Tête de Cuvée, Brut €15,89</vt:lpstr>
      <vt:lpstr>PowerPoint Presentation</vt:lpstr>
      <vt:lpstr>2011 Pouilly-Fumé de Ladoucette €21,80</vt:lpstr>
      <vt:lpstr>               Amboise</vt:lpstr>
      <vt:lpstr>2012 Château de Fesles, La Chapelle, Vielles Vignes €13,54</vt:lpstr>
      <vt:lpstr>… forts. Ch. De Fesles …</vt:lpstr>
      <vt:lpstr>  Château Chenonceaux</vt:lpstr>
      <vt:lpstr>2010 Henri Bourgeois, Sancerre Pinot Noir €21,80</vt:lpstr>
      <vt:lpstr>… forts. Sancerre Pinot Noir</vt:lpstr>
      <vt:lpstr>    Château Chaumont</vt:lpstr>
      <vt:lpstr>Chinon Les Petites Roches</vt:lpstr>
      <vt:lpstr>2009 Chinon, Charles Joguet Cuvée Petites Roches €24,40</vt:lpstr>
      <vt:lpstr>Kvällens Matvin</vt:lpstr>
      <vt:lpstr>Tack!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</dc:title>
  <dc:creator>Helander-Björkwall Pirjo</dc:creator>
  <cp:lastModifiedBy>Helander-Björkwall Pirjo</cp:lastModifiedBy>
  <cp:revision>104</cp:revision>
  <dcterms:created xsi:type="dcterms:W3CDTF">2014-04-09T07:23:50Z</dcterms:created>
  <dcterms:modified xsi:type="dcterms:W3CDTF">2015-03-29T17:40:45Z</dcterms:modified>
</cp:coreProperties>
</file>