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9" r:id="rId5"/>
    <p:sldId id="260" r:id="rId6"/>
    <p:sldId id="261" r:id="rId7"/>
    <p:sldId id="263" r:id="rId8"/>
    <p:sldId id="264" r:id="rId9"/>
    <p:sldId id="258" r:id="rId10"/>
    <p:sldId id="267" r:id="rId11"/>
    <p:sldId id="268" r:id="rId12"/>
    <p:sldId id="269" r:id="rId13"/>
    <p:sldId id="266" r:id="rId14"/>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FI"/>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FI"/>
          </a:p>
        </p:txBody>
      </p:sp>
      <p:sp>
        <p:nvSpPr>
          <p:cNvPr id="4" name="Platshållare för datum 3"/>
          <p:cNvSpPr>
            <a:spLocks noGrp="1"/>
          </p:cNvSpPr>
          <p:nvPr>
            <p:ph type="dt" sz="half" idx="10"/>
          </p:nvPr>
        </p:nvSpPr>
        <p:spPr/>
        <p:txBody>
          <a:bodyPr/>
          <a:lstStyle/>
          <a:p>
            <a:fld id="{F1CE38D0-12CF-4EB8-9549-A25469B605FA}" type="datetimeFigureOut">
              <a:rPr lang="sv-FI" smtClean="0"/>
              <a:t>28.10.2014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294331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F1CE38D0-12CF-4EB8-9549-A25469B605FA}" type="datetimeFigureOut">
              <a:rPr lang="sv-FI" smtClean="0"/>
              <a:t>28.10.2014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240406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F1CE38D0-12CF-4EB8-9549-A25469B605FA}" type="datetimeFigureOut">
              <a:rPr lang="sv-FI" smtClean="0"/>
              <a:t>28.10.2014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103054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F1CE38D0-12CF-4EB8-9549-A25469B605FA}" type="datetimeFigureOut">
              <a:rPr lang="sv-FI" smtClean="0"/>
              <a:t>28.10.2014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395550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FI"/>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1CE38D0-12CF-4EB8-9549-A25469B605FA}" type="datetimeFigureOut">
              <a:rPr lang="sv-FI" smtClean="0"/>
              <a:t>28.10.2014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189167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datum 4"/>
          <p:cNvSpPr>
            <a:spLocks noGrp="1"/>
          </p:cNvSpPr>
          <p:nvPr>
            <p:ph type="dt" sz="half" idx="10"/>
          </p:nvPr>
        </p:nvSpPr>
        <p:spPr/>
        <p:txBody>
          <a:bodyPr/>
          <a:lstStyle/>
          <a:p>
            <a:fld id="{F1CE38D0-12CF-4EB8-9549-A25469B605FA}" type="datetimeFigureOut">
              <a:rPr lang="sv-FI" smtClean="0"/>
              <a:t>28.10.2014</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211496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FI"/>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Platshållare för datum 6"/>
          <p:cNvSpPr>
            <a:spLocks noGrp="1"/>
          </p:cNvSpPr>
          <p:nvPr>
            <p:ph type="dt" sz="half" idx="10"/>
          </p:nvPr>
        </p:nvSpPr>
        <p:spPr/>
        <p:txBody>
          <a:bodyPr/>
          <a:lstStyle/>
          <a:p>
            <a:fld id="{F1CE38D0-12CF-4EB8-9549-A25469B605FA}" type="datetimeFigureOut">
              <a:rPr lang="sv-FI" smtClean="0"/>
              <a:t>28.10.2014</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104639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datum 2"/>
          <p:cNvSpPr>
            <a:spLocks noGrp="1"/>
          </p:cNvSpPr>
          <p:nvPr>
            <p:ph type="dt" sz="half" idx="10"/>
          </p:nvPr>
        </p:nvSpPr>
        <p:spPr/>
        <p:txBody>
          <a:bodyPr/>
          <a:lstStyle/>
          <a:p>
            <a:fld id="{F1CE38D0-12CF-4EB8-9549-A25469B605FA}" type="datetimeFigureOut">
              <a:rPr lang="sv-FI" smtClean="0"/>
              <a:t>28.10.2014</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301774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1CE38D0-12CF-4EB8-9549-A25469B605FA}" type="datetimeFigureOut">
              <a:rPr lang="sv-FI" smtClean="0"/>
              <a:t>28.10.2014</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247682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1CE38D0-12CF-4EB8-9549-A25469B605FA}" type="datetimeFigureOut">
              <a:rPr lang="sv-FI" smtClean="0"/>
              <a:t>28.10.2014</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43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FI"/>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1CE38D0-12CF-4EB8-9549-A25469B605FA}" type="datetimeFigureOut">
              <a:rPr lang="sv-FI" smtClean="0"/>
              <a:t>28.10.2014</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63AC14EE-615F-432D-89C9-827021881ACE}" type="slidenum">
              <a:rPr lang="sv-FI" smtClean="0"/>
              <a:t>‹#›</a:t>
            </a:fld>
            <a:endParaRPr lang="sv-FI"/>
          </a:p>
        </p:txBody>
      </p:sp>
    </p:spTree>
    <p:extLst>
      <p:ext uri="{BB962C8B-B14F-4D97-AF65-F5344CB8AC3E}">
        <p14:creationId xmlns:p14="http://schemas.microsoft.com/office/powerpoint/2010/main" val="200101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FI"/>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E38D0-12CF-4EB8-9549-A25469B605FA}" type="datetimeFigureOut">
              <a:rPr lang="sv-FI" smtClean="0"/>
              <a:t>28.10.2014</a:t>
            </a:fld>
            <a:endParaRPr lang="sv-FI"/>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C14EE-615F-432D-89C9-827021881ACE}" type="slidenum">
              <a:rPr lang="sv-FI" smtClean="0"/>
              <a:t>‹#›</a:t>
            </a:fld>
            <a:endParaRPr lang="sv-FI"/>
          </a:p>
        </p:txBody>
      </p:sp>
    </p:spTree>
    <p:extLst>
      <p:ext uri="{BB962C8B-B14F-4D97-AF65-F5344CB8AC3E}">
        <p14:creationId xmlns:p14="http://schemas.microsoft.com/office/powerpoint/2010/main" val="148849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600501"/>
            <a:ext cx="9144000" cy="2104599"/>
          </a:xfrm>
        </p:spPr>
        <p:txBody>
          <a:bodyPr>
            <a:normAutofit/>
          </a:bodyPr>
          <a:lstStyle/>
          <a:p>
            <a:r>
              <a:rPr lang="sv-FI" sz="3600" b="1" i="1" dirty="0" smtClean="0">
                <a:solidFill>
                  <a:srgbClr val="0070C0"/>
                </a:solidFill>
                <a:latin typeface="Arial" panose="020B0604020202020204" pitchFamily="34" charset="0"/>
                <a:cs typeface="Arial" panose="020B0604020202020204" pitchFamily="34" charset="0"/>
              </a:rPr>
              <a:t/>
            </a:r>
            <a:br>
              <a:rPr lang="sv-FI" sz="3600" b="1" i="1" dirty="0" smtClean="0">
                <a:solidFill>
                  <a:srgbClr val="0070C0"/>
                </a:solidFill>
                <a:latin typeface="Arial" panose="020B0604020202020204" pitchFamily="34" charset="0"/>
                <a:cs typeface="Arial" panose="020B0604020202020204" pitchFamily="34" charset="0"/>
              </a:rPr>
            </a:br>
            <a:r>
              <a:rPr lang="sv-FI" sz="3600" b="1" i="1" dirty="0">
                <a:solidFill>
                  <a:srgbClr val="0070C0"/>
                </a:solidFill>
                <a:latin typeface="Arial" panose="020B0604020202020204" pitchFamily="34" charset="0"/>
                <a:cs typeface="Arial" panose="020B0604020202020204" pitchFamily="34" charset="0"/>
              </a:rPr>
              <a:t/>
            </a:r>
            <a:br>
              <a:rPr lang="sv-FI" sz="3600" b="1" i="1" dirty="0">
                <a:solidFill>
                  <a:srgbClr val="0070C0"/>
                </a:solidFill>
                <a:latin typeface="Arial" panose="020B0604020202020204" pitchFamily="34" charset="0"/>
                <a:cs typeface="Arial" panose="020B0604020202020204" pitchFamily="34" charset="0"/>
              </a:rPr>
            </a:br>
            <a:r>
              <a:rPr lang="sv-FI" sz="3600" b="1" i="1" dirty="0" smtClean="0">
                <a:solidFill>
                  <a:srgbClr val="0070C0"/>
                </a:solidFill>
                <a:latin typeface="Arial" panose="020B0604020202020204" pitchFamily="34" charset="0"/>
                <a:cs typeface="Arial" panose="020B0604020202020204" pitchFamily="34" charset="0"/>
              </a:rPr>
              <a:t>PINOT NOIR VINER FRÅN HELA VÄRLDEN</a:t>
            </a:r>
            <a:endParaRPr lang="sv-FI" sz="3600" b="1" i="1" dirty="0">
              <a:solidFill>
                <a:srgbClr val="0070C0"/>
              </a:solidFill>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1524000" y="3517900"/>
            <a:ext cx="9144000" cy="2552700"/>
          </a:xfrm>
        </p:spPr>
        <p:txBody>
          <a:bodyPr>
            <a:normAutofit/>
          </a:bodyPr>
          <a:lstStyle/>
          <a:p>
            <a:r>
              <a:rPr lang="sv-FI" sz="1800" b="1" dirty="0" smtClean="0">
                <a:latin typeface="Arial" panose="020B0604020202020204" pitchFamily="34" charset="0"/>
                <a:cs typeface="Arial" panose="020B0604020202020204" pitchFamily="34" charset="0"/>
              </a:rPr>
              <a:t>HANDELSGILLETS VINKLUBB 24.10.2014</a:t>
            </a:r>
          </a:p>
          <a:p>
            <a:endParaRPr lang="sv-FI" sz="1800" b="1" dirty="0">
              <a:latin typeface="Arial" panose="020B0604020202020204" pitchFamily="34" charset="0"/>
              <a:cs typeface="Arial" panose="020B0604020202020204" pitchFamily="34" charset="0"/>
            </a:endParaRPr>
          </a:p>
          <a:p>
            <a:r>
              <a:rPr lang="sv-FI" sz="1800" i="1" dirty="0" smtClean="0">
                <a:solidFill>
                  <a:srgbClr val="FF0000"/>
                </a:solidFill>
                <a:latin typeface="Arial" panose="020B0604020202020204" pitchFamily="34" charset="0"/>
                <a:cs typeface="Arial" panose="020B0604020202020204" pitchFamily="34" charset="0"/>
              </a:rPr>
              <a:t>Gott vin väl lagrat </a:t>
            </a:r>
          </a:p>
          <a:p>
            <a:r>
              <a:rPr lang="sv-FI" sz="1800" i="1" dirty="0">
                <a:solidFill>
                  <a:srgbClr val="FF0000"/>
                </a:solidFill>
                <a:latin typeface="Arial" panose="020B0604020202020204" pitchFamily="34" charset="0"/>
                <a:cs typeface="Arial" panose="020B0604020202020204" pitchFamily="34" charset="0"/>
              </a:rPr>
              <a:t>s</a:t>
            </a:r>
            <a:r>
              <a:rPr lang="sv-FI" sz="1800" i="1" dirty="0" smtClean="0">
                <a:solidFill>
                  <a:srgbClr val="FF0000"/>
                </a:solidFill>
                <a:latin typeface="Arial" panose="020B0604020202020204" pitchFamily="34" charset="0"/>
                <a:cs typeface="Arial" panose="020B0604020202020204" pitchFamily="34" charset="0"/>
              </a:rPr>
              <a:t>känker vänner</a:t>
            </a:r>
          </a:p>
          <a:p>
            <a:r>
              <a:rPr lang="sv-FI" sz="1800" i="1" dirty="0">
                <a:solidFill>
                  <a:srgbClr val="FF0000"/>
                </a:solidFill>
                <a:latin typeface="Arial" panose="020B0604020202020204" pitchFamily="34" charset="0"/>
                <a:cs typeface="Arial" panose="020B0604020202020204" pitchFamily="34" charset="0"/>
              </a:rPr>
              <a:t>o</a:t>
            </a:r>
            <a:r>
              <a:rPr lang="sv-FI" sz="1800" i="1" dirty="0" smtClean="0">
                <a:solidFill>
                  <a:srgbClr val="FF0000"/>
                </a:solidFill>
                <a:latin typeface="Arial" panose="020B0604020202020204" pitchFamily="34" charset="0"/>
                <a:cs typeface="Arial" panose="020B0604020202020204" pitchFamily="34" charset="0"/>
              </a:rPr>
              <a:t>ch bevarar vänskap</a:t>
            </a:r>
          </a:p>
          <a:p>
            <a:r>
              <a:rPr lang="sv-FI" sz="1600" i="1" dirty="0" smtClean="0">
                <a:solidFill>
                  <a:srgbClr val="FF0000"/>
                </a:solidFill>
                <a:latin typeface="Arial" panose="020B0604020202020204" pitchFamily="34" charset="0"/>
                <a:cs typeface="Arial" panose="020B0604020202020204" pitchFamily="34" charset="0"/>
              </a:rPr>
              <a:t>Horatius</a:t>
            </a:r>
          </a:p>
          <a:p>
            <a:endParaRPr lang="sv-FI" sz="18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93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603866"/>
          </a:xfrm>
        </p:spPr>
        <p:txBody>
          <a:bodyPr>
            <a:normAutofit/>
          </a:bodyPr>
          <a:lstStyle/>
          <a:p>
            <a:r>
              <a:rPr lang="sv-FI" sz="1800" b="1" dirty="0" err="1" smtClean="0">
                <a:latin typeface="Arial" panose="020B0604020202020204" pitchFamily="34" charset="0"/>
                <a:cs typeface="Arial" panose="020B0604020202020204" pitchFamily="34" charset="0"/>
              </a:rPr>
              <a:t>Wilm</a:t>
            </a:r>
            <a:r>
              <a:rPr lang="sv-FI" sz="1800" b="1" dirty="0" smtClean="0">
                <a:latin typeface="Arial" panose="020B0604020202020204" pitchFamily="34" charset="0"/>
                <a:cs typeface="Arial" panose="020B0604020202020204" pitchFamily="34" charset="0"/>
              </a:rPr>
              <a:t> </a:t>
            </a:r>
            <a:r>
              <a:rPr lang="sv-FI" sz="1800" b="1" dirty="0" err="1">
                <a:latin typeface="Arial" panose="020B0604020202020204" pitchFamily="34" charset="0"/>
                <a:cs typeface="Arial" panose="020B0604020202020204" pitchFamily="34" charset="0"/>
              </a:rPr>
              <a:t>C</a:t>
            </a:r>
            <a:r>
              <a:rPr lang="sv-FI" sz="1800" b="1" dirty="0" err="1" smtClean="0">
                <a:latin typeface="Arial" panose="020B0604020202020204" pitchFamily="34" charset="0"/>
                <a:cs typeface="Arial" panose="020B0604020202020204" pitchFamily="34" charset="0"/>
              </a:rPr>
              <a:t>rémant</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d’Alsace</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Brut</a:t>
            </a:r>
            <a:r>
              <a:rPr lang="sv-FI" sz="1800" b="1" dirty="0" smtClean="0">
                <a:latin typeface="Arial" panose="020B0604020202020204" pitchFamily="34" charset="0"/>
                <a:cs typeface="Arial" panose="020B0604020202020204" pitchFamily="34" charset="0"/>
              </a:rPr>
              <a:t> Rosé </a:t>
            </a:r>
            <a:endParaRPr lang="sv-FI" sz="18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838200" y="968992"/>
            <a:ext cx="10515600" cy="5207971"/>
          </a:xfrm>
        </p:spPr>
        <p:txBody>
          <a:bodyPr>
            <a:normAutofit/>
          </a:bodyPr>
          <a:lstStyle/>
          <a:p>
            <a:r>
              <a:rPr lang="sv-FI" sz="1800" dirty="0" smtClean="0">
                <a:latin typeface="Arial" panose="020B0604020202020204" pitchFamily="34" charset="0"/>
                <a:cs typeface="Arial" panose="020B0604020202020204" pitchFamily="34" charset="0"/>
              </a:rPr>
              <a:t>Familjen </a:t>
            </a:r>
            <a:r>
              <a:rPr lang="sv-FI" sz="1800" dirty="0" err="1" smtClean="0">
                <a:latin typeface="Arial" panose="020B0604020202020204" pitchFamily="34" charset="0"/>
                <a:cs typeface="Arial" panose="020B0604020202020204" pitchFamily="34" charset="0"/>
              </a:rPr>
              <a:t>Wilm</a:t>
            </a:r>
            <a:r>
              <a:rPr lang="sv-FI" sz="1800" dirty="0" smtClean="0">
                <a:latin typeface="Arial" panose="020B0604020202020204" pitchFamily="34" charset="0"/>
                <a:cs typeface="Arial" panose="020B0604020202020204" pitchFamily="34" charset="0"/>
              </a:rPr>
              <a:t> grundade vinhuset </a:t>
            </a:r>
            <a:r>
              <a:rPr lang="sv-FI" sz="1800" dirty="0" err="1" smtClean="0">
                <a:latin typeface="Arial" panose="020B0604020202020204" pitchFamily="34" charset="0"/>
                <a:cs typeface="Arial" panose="020B0604020202020204" pitchFamily="34" charset="0"/>
              </a:rPr>
              <a:t>Wilm</a:t>
            </a:r>
            <a:r>
              <a:rPr lang="sv-FI" sz="1800" dirty="0" smtClean="0">
                <a:latin typeface="Arial" panose="020B0604020202020204" pitchFamily="34" charset="0"/>
                <a:cs typeface="Arial" panose="020B0604020202020204" pitchFamily="34" charset="0"/>
              </a:rPr>
              <a:t> år 1896. Vinhuset är fortfarande i familjens ägo. </a:t>
            </a:r>
          </a:p>
          <a:p>
            <a:r>
              <a:rPr lang="sv-FI" sz="1800" dirty="0" smtClean="0">
                <a:latin typeface="Arial" panose="020B0604020202020204" pitchFamily="34" charset="0"/>
                <a:cs typeface="Arial" panose="020B0604020202020204" pitchFamily="34" charset="0"/>
              </a:rPr>
              <a:t>Vid framställningen används enbart </a:t>
            </a:r>
            <a:r>
              <a:rPr lang="sv-FI" sz="1800" dirty="0" err="1" smtClean="0">
                <a:latin typeface="Arial" panose="020B0604020202020204" pitchFamily="34" charset="0"/>
                <a:cs typeface="Arial" panose="020B0604020202020204" pitchFamily="34" charset="0"/>
              </a:rPr>
              <a:t>Pinot</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Noir</a:t>
            </a:r>
            <a:r>
              <a:rPr lang="sv-FI" sz="1800" dirty="0" smtClean="0">
                <a:latin typeface="Arial" panose="020B0604020202020204" pitchFamily="34" charset="0"/>
                <a:cs typeface="Arial" panose="020B0604020202020204" pitchFamily="34" charset="0"/>
              </a:rPr>
              <a:t>. Är inte en renodlad </a:t>
            </a:r>
            <a:r>
              <a:rPr lang="sv-FI" sz="1800" dirty="0" err="1" smtClean="0">
                <a:latin typeface="Arial" panose="020B0604020202020204" pitchFamily="34" charset="0"/>
                <a:cs typeface="Arial" panose="020B0604020202020204" pitchFamily="34" charset="0"/>
              </a:rPr>
              <a:t>blanc</a:t>
            </a:r>
            <a:r>
              <a:rPr lang="sv-FI" sz="1800" dirty="0" smtClean="0">
                <a:latin typeface="Arial" panose="020B0604020202020204" pitchFamily="34" charset="0"/>
                <a:cs typeface="Arial" panose="020B0604020202020204" pitchFamily="34" charset="0"/>
              </a:rPr>
              <a:t> de </a:t>
            </a:r>
            <a:r>
              <a:rPr lang="sv-FI" sz="1800" dirty="0" err="1" smtClean="0">
                <a:latin typeface="Arial" panose="020B0604020202020204" pitchFamily="34" charset="0"/>
                <a:cs typeface="Arial" panose="020B0604020202020204" pitchFamily="34" charset="0"/>
              </a:rPr>
              <a:t>noir</a:t>
            </a:r>
            <a:r>
              <a:rPr lang="sv-FI" sz="1800" dirty="0" smtClean="0">
                <a:latin typeface="Arial" panose="020B0604020202020204" pitchFamily="34" charset="0"/>
                <a:cs typeface="Arial" panose="020B0604020202020204" pitchFamily="34" charset="0"/>
              </a:rPr>
              <a:t> på grund av </a:t>
            </a:r>
            <a:r>
              <a:rPr lang="sv-FI" sz="1800" dirty="0" err="1" smtClean="0">
                <a:latin typeface="Arial" panose="020B0604020202020204" pitchFamily="34" charset="0"/>
                <a:cs typeface="Arial" panose="020B0604020202020204" pitchFamily="34" charset="0"/>
              </a:rPr>
              <a:t>roséfärgen</a:t>
            </a:r>
            <a:r>
              <a:rPr lang="sv-FI" sz="1800" dirty="0" smtClean="0">
                <a:latin typeface="Arial" panose="020B0604020202020204" pitchFamily="34" charset="0"/>
                <a:cs typeface="Arial" panose="020B0604020202020204" pitchFamily="34" charset="0"/>
              </a:rPr>
              <a:t>. Vinet framställs med den traditionella champagnemetoden (jäsning på flaska).</a:t>
            </a:r>
          </a:p>
          <a:p>
            <a:r>
              <a:rPr lang="sv-FI" sz="1800" dirty="0" smtClean="0">
                <a:latin typeface="Arial" panose="020B0604020202020204" pitchFamily="34" charset="0"/>
                <a:cs typeface="Arial" panose="020B0604020202020204" pitchFamily="34" charset="0"/>
              </a:rPr>
              <a:t>Mycket torr (</a:t>
            </a:r>
            <a:r>
              <a:rPr lang="sv-FI" sz="1800" dirty="0" err="1" smtClean="0">
                <a:latin typeface="Arial" panose="020B0604020202020204" pitchFamily="34" charset="0"/>
                <a:cs typeface="Arial" panose="020B0604020202020204" pitchFamily="34" charset="0"/>
              </a:rPr>
              <a:t>Brut</a:t>
            </a:r>
            <a:r>
              <a:rPr lang="sv-FI" sz="1800" dirty="0" smtClean="0">
                <a:latin typeface="Arial" panose="020B0604020202020204" pitchFamily="34" charset="0"/>
                <a:cs typeface="Arial" panose="020B0604020202020204" pitchFamily="34" charset="0"/>
              </a:rPr>
              <a:t>), god syra, citrus och lingonsmak</a:t>
            </a:r>
          </a:p>
          <a:p>
            <a:r>
              <a:rPr lang="sv-FI" sz="1800" dirty="0" smtClean="0">
                <a:latin typeface="Arial" panose="020B0604020202020204" pitchFamily="34" charset="0"/>
                <a:cs typeface="Arial" panose="020B0604020202020204" pitchFamily="34" charset="0"/>
              </a:rPr>
              <a:t>Alkoholhalt 12 %, socker 7 g/l. Tillslutning naturkork</a:t>
            </a:r>
          </a:p>
          <a:p>
            <a:endParaRPr lang="sv-FI" sz="1800" dirty="0">
              <a:latin typeface="Arial" panose="020B0604020202020204" pitchFamily="34" charset="0"/>
              <a:cs typeface="Arial" panose="020B0604020202020204" pitchFamily="34" charset="0"/>
            </a:endParaRPr>
          </a:p>
          <a:p>
            <a:pPr marL="0" indent="0">
              <a:buNone/>
            </a:pPr>
            <a:r>
              <a:rPr lang="sv-FI" sz="1800" b="1" dirty="0" smtClean="0">
                <a:latin typeface="Arial" panose="020B0604020202020204" pitchFamily="34" charset="0"/>
                <a:cs typeface="Arial" panose="020B0604020202020204" pitchFamily="34" charset="0"/>
              </a:rPr>
              <a:t>Albert </a:t>
            </a:r>
            <a:r>
              <a:rPr lang="sv-FI" sz="1800" b="1" dirty="0" err="1" smtClean="0">
                <a:latin typeface="Arial" panose="020B0604020202020204" pitchFamily="34" charset="0"/>
                <a:cs typeface="Arial" panose="020B0604020202020204" pitchFamily="34" charset="0"/>
              </a:rPr>
              <a:t>Bichot</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Fixin</a:t>
            </a:r>
            <a:r>
              <a:rPr lang="sv-FI" sz="1800" b="1" dirty="0" smtClean="0">
                <a:latin typeface="Arial" panose="020B0604020202020204" pitchFamily="34" charset="0"/>
                <a:cs typeface="Arial" panose="020B0604020202020204" pitchFamily="34" charset="0"/>
              </a:rPr>
              <a:t>  Årgång 2010</a:t>
            </a:r>
            <a:endParaRPr lang="sv-FI" sz="1800" dirty="0" smtClean="0">
              <a:latin typeface="Arial" panose="020B0604020202020204" pitchFamily="34" charset="0"/>
              <a:cs typeface="Arial" panose="020B0604020202020204" pitchFamily="34" charset="0"/>
            </a:endParaRPr>
          </a:p>
          <a:p>
            <a:r>
              <a:rPr lang="sv-FI" sz="1800" dirty="0" smtClean="0">
                <a:latin typeface="Arial" panose="020B0604020202020204" pitchFamily="34" charset="0"/>
                <a:cs typeface="Arial" panose="020B0604020202020204" pitchFamily="34" charset="0"/>
              </a:rPr>
              <a:t>Albert </a:t>
            </a:r>
            <a:r>
              <a:rPr lang="sv-FI" sz="1800" dirty="0" err="1" smtClean="0">
                <a:latin typeface="Arial" panose="020B0604020202020204" pitchFamily="34" charset="0"/>
                <a:cs typeface="Arial" panose="020B0604020202020204" pitchFamily="34" charset="0"/>
              </a:rPr>
              <a:t>Bichot</a:t>
            </a:r>
            <a:r>
              <a:rPr lang="sv-FI" sz="1800" dirty="0" smtClean="0">
                <a:latin typeface="Arial" panose="020B0604020202020204" pitchFamily="34" charset="0"/>
                <a:cs typeface="Arial" panose="020B0604020202020204" pitchFamily="34" charset="0"/>
              </a:rPr>
              <a:t> är ett </a:t>
            </a:r>
            <a:r>
              <a:rPr lang="sv-FI" sz="1800" dirty="0" err="1" smtClean="0">
                <a:latin typeface="Arial" panose="020B0604020202020204" pitchFamily="34" charset="0"/>
                <a:cs typeface="Arial" panose="020B0604020202020204" pitchFamily="34" charset="0"/>
              </a:rPr>
              <a:t>familjeförtag</a:t>
            </a:r>
            <a:r>
              <a:rPr lang="sv-FI" sz="1800" dirty="0" smtClean="0">
                <a:latin typeface="Arial" panose="020B0604020202020204" pitchFamily="34" charset="0"/>
                <a:cs typeface="Arial" panose="020B0604020202020204" pitchFamily="34" charset="0"/>
              </a:rPr>
              <a:t> som grundats av Bernard </a:t>
            </a:r>
            <a:r>
              <a:rPr lang="sv-FI" sz="1800" dirty="0" err="1" smtClean="0">
                <a:latin typeface="Arial" panose="020B0604020202020204" pitchFamily="34" charset="0"/>
                <a:cs typeface="Arial" panose="020B0604020202020204" pitchFamily="34" charset="0"/>
              </a:rPr>
              <a:t>Bichot</a:t>
            </a:r>
            <a:r>
              <a:rPr lang="sv-FI" sz="1800" dirty="0" smtClean="0">
                <a:latin typeface="Arial" panose="020B0604020202020204" pitchFamily="34" charset="0"/>
                <a:cs typeface="Arial" panose="020B0604020202020204" pitchFamily="34" charset="0"/>
              </a:rPr>
              <a:t> 1831 i Beaune. Vinhuset äger vingårdar i Chablis, </a:t>
            </a:r>
            <a:r>
              <a:rPr lang="sv-FI" sz="1800" dirty="0" err="1" smtClean="0">
                <a:latin typeface="Arial" panose="020B0604020202020204" pitchFamily="34" charset="0"/>
                <a:cs typeface="Arial" panose="020B0604020202020204" pitchFamily="34" charset="0"/>
              </a:rPr>
              <a:t>Côte</a:t>
            </a:r>
            <a:r>
              <a:rPr lang="sv-FI" sz="1800" dirty="0" smtClean="0">
                <a:latin typeface="Arial" panose="020B0604020202020204" pitchFamily="34" charset="0"/>
                <a:cs typeface="Arial" panose="020B0604020202020204" pitchFamily="34" charset="0"/>
              </a:rPr>
              <a:t> de </a:t>
            </a:r>
            <a:r>
              <a:rPr lang="sv-FI" sz="1800" dirty="0" err="1" smtClean="0">
                <a:latin typeface="Arial" panose="020B0604020202020204" pitchFamily="34" charset="0"/>
                <a:cs typeface="Arial" panose="020B0604020202020204" pitchFamily="34" charset="0"/>
              </a:rPr>
              <a:t>Nuits</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Côte</a:t>
            </a:r>
            <a:r>
              <a:rPr lang="sv-FI" sz="1800" dirty="0" smtClean="0">
                <a:latin typeface="Arial" panose="020B0604020202020204" pitchFamily="34" charset="0"/>
                <a:cs typeface="Arial" panose="020B0604020202020204" pitchFamily="34" charset="0"/>
              </a:rPr>
              <a:t> de Beaune och </a:t>
            </a:r>
            <a:r>
              <a:rPr lang="sv-FI" sz="1800" dirty="0" err="1" smtClean="0">
                <a:latin typeface="Arial" panose="020B0604020202020204" pitchFamily="34" charset="0"/>
                <a:cs typeface="Arial" panose="020B0604020202020204" pitchFamily="34" charset="0"/>
              </a:rPr>
              <a:t>Côte</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Chalonaise</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Fixin</a:t>
            </a:r>
            <a:r>
              <a:rPr lang="sv-FI" sz="1800" dirty="0" smtClean="0">
                <a:latin typeface="Arial" panose="020B0604020202020204" pitchFamily="34" charset="0"/>
                <a:cs typeface="Arial" panose="020B0604020202020204" pitchFamily="34" charset="0"/>
              </a:rPr>
              <a:t> ligger i </a:t>
            </a:r>
            <a:r>
              <a:rPr lang="sv-FI" sz="1800" dirty="0" err="1" smtClean="0">
                <a:latin typeface="Arial" panose="020B0604020202020204" pitchFamily="34" charset="0"/>
                <a:cs typeface="Arial" panose="020B0604020202020204" pitchFamily="34" charset="0"/>
              </a:rPr>
              <a:t>Côte</a:t>
            </a:r>
            <a:r>
              <a:rPr lang="sv-FI" sz="1800" dirty="0" smtClean="0">
                <a:latin typeface="Arial" panose="020B0604020202020204" pitchFamily="34" charset="0"/>
                <a:cs typeface="Arial" panose="020B0604020202020204" pitchFamily="34" charset="0"/>
              </a:rPr>
              <a:t> de </a:t>
            </a:r>
            <a:r>
              <a:rPr lang="sv-FI" sz="1800" dirty="0" err="1" smtClean="0">
                <a:latin typeface="Arial" panose="020B0604020202020204" pitchFamily="34" charset="0"/>
                <a:cs typeface="Arial" panose="020B0604020202020204" pitchFamily="34" charset="0"/>
              </a:rPr>
              <a:t>Nuits</a:t>
            </a:r>
            <a:r>
              <a:rPr lang="sv-FI" sz="1800" dirty="0" smtClean="0">
                <a:latin typeface="Arial" panose="020B0604020202020204" pitchFamily="34" charset="0"/>
                <a:cs typeface="Arial" panose="020B0604020202020204" pitchFamily="34" charset="0"/>
              </a:rPr>
              <a:t>.</a:t>
            </a:r>
          </a:p>
          <a:p>
            <a:r>
              <a:rPr lang="sv-FI" sz="1800" dirty="0" smtClean="0">
                <a:latin typeface="Arial" panose="020B0604020202020204" pitchFamily="34" charset="0"/>
                <a:cs typeface="Arial" panose="020B0604020202020204" pitchFamily="34" charset="0"/>
              </a:rPr>
              <a:t>Vinet har jäst i kar av ek och sedan mognat 14-16 månader i tunnor av fransk ek.</a:t>
            </a:r>
          </a:p>
          <a:p>
            <a:r>
              <a:rPr lang="sv-FI" sz="1800" dirty="0" smtClean="0">
                <a:latin typeface="Arial" panose="020B0604020202020204" pitchFamily="34" charset="0"/>
                <a:cs typeface="Arial" panose="020B0604020202020204" pitchFamily="34" charset="0"/>
              </a:rPr>
              <a:t>Medelfylligt med medelstarka tanniner. Smak av mogna tranbär, lingon, lätt kryddig.</a:t>
            </a:r>
          </a:p>
          <a:p>
            <a:r>
              <a:rPr lang="sv-FI" sz="1800" dirty="0" smtClean="0">
                <a:latin typeface="Arial" panose="020B0604020202020204" pitchFamily="34" charset="0"/>
                <a:cs typeface="Arial" panose="020B0604020202020204" pitchFamily="34" charset="0"/>
              </a:rPr>
              <a:t>Alkoholhalt 13%. Tillslutning naturkork.</a:t>
            </a:r>
            <a:endParaRPr lang="sv-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94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1800" b="1" dirty="0" smtClean="0">
                <a:latin typeface="Arial" panose="020B0604020202020204" pitchFamily="34" charset="0"/>
                <a:cs typeface="Arial" panose="020B0604020202020204" pitchFamily="34" charset="0"/>
              </a:rPr>
              <a:t>Becker </a:t>
            </a:r>
            <a:r>
              <a:rPr lang="sv-FI" sz="1800" b="1" dirty="0" err="1" smtClean="0">
                <a:latin typeface="Arial" panose="020B0604020202020204" pitchFamily="34" charset="0"/>
                <a:cs typeface="Arial" panose="020B0604020202020204" pitchFamily="34" charset="0"/>
              </a:rPr>
              <a:t>Family</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Pinot</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Noir</a:t>
            </a:r>
            <a:r>
              <a:rPr lang="sv-FI" sz="1800" b="1" dirty="0" smtClean="0">
                <a:latin typeface="Arial" panose="020B0604020202020204" pitchFamily="34" charset="0"/>
                <a:cs typeface="Arial" panose="020B0604020202020204" pitchFamily="34" charset="0"/>
              </a:rPr>
              <a:t>       Årgång 2010</a:t>
            </a:r>
            <a:endParaRPr lang="sv-FI" sz="18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p:txBody>
          <a:bodyPr>
            <a:normAutofit fontScale="92500" lnSpcReduction="20000"/>
          </a:bodyPr>
          <a:lstStyle/>
          <a:p>
            <a:r>
              <a:rPr lang="sv-FI" sz="1800" dirty="0" smtClean="0">
                <a:latin typeface="Arial" panose="020B0604020202020204" pitchFamily="34" charset="0"/>
                <a:cs typeface="Arial" panose="020B0604020202020204" pitchFamily="34" charset="0"/>
              </a:rPr>
              <a:t>Friedrich Becker är ett familjeföretag sop drivits av familjen i sju generationer. Vinhuset finns i södra Pfalz nära staden </a:t>
            </a:r>
            <a:r>
              <a:rPr lang="sv-FI" sz="1800" dirty="0" err="1" smtClean="0">
                <a:latin typeface="Arial" panose="020B0604020202020204" pitchFamily="34" charset="0"/>
                <a:cs typeface="Arial" panose="020B0604020202020204" pitchFamily="34" charset="0"/>
              </a:rPr>
              <a:t>Schweigen</a:t>
            </a:r>
            <a:r>
              <a:rPr lang="sv-FI" sz="1800" dirty="0" smtClean="0">
                <a:latin typeface="Arial" panose="020B0604020202020204" pitchFamily="34" charset="0"/>
                <a:cs typeface="Arial" panose="020B0604020202020204" pitchFamily="34" charset="0"/>
              </a:rPr>
              <a:t>.</a:t>
            </a:r>
          </a:p>
          <a:p>
            <a:r>
              <a:rPr lang="sv-FI" sz="1800" dirty="0" smtClean="0">
                <a:latin typeface="Arial" panose="020B0604020202020204" pitchFamily="34" charset="0"/>
                <a:cs typeface="Arial" panose="020B0604020202020204" pitchFamily="34" charset="0"/>
              </a:rPr>
              <a:t>Vinet har jäst i tre veckor i öppna kar av ek och sedan mognat 6 månader på flaska.</a:t>
            </a:r>
          </a:p>
          <a:p>
            <a:r>
              <a:rPr lang="sv-FI" sz="1800" dirty="0" smtClean="0">
                <a:latin typeface="Arial" panose="020B0604020202020204" pitchFamily="34" charset="0"/>
                <a:cs typeface="Arial" panose="020B0604020202020204" pitchFamily="34" charset="0"/>
              </a:rPr>
              <a:t>Ljus färg. Lätt, medelstarka tanniner. Smak av mogna tranbär, kryddig, lätt </a:t>
            </a:r>
            <a:r>
              <a:rPr lang="sv-FI" sz="1800" dirty="0" err="1" smtClean="0">
                <a:latin typeface="Arial" panose="020B0604020202020204" pitchFamily="34" charset="0"/>
                <a:cs typeface="Arial" panose="020B0604020202020204" pitchFamily="34" charset="0"/>
              </a:rPr>
              <a:t>ekig</a:t>
            </a:r>
            <a:r>
              <a:rPr lang="sv-FI" sz="1800" dirty="0" smtClean="0">
                <a:latin typeface="Arial" panose="020B0604020202020204" pitchFamily="34" charset="0"/>
                <a:cs typeface="Arial" panose="020B0604020202020204" pitchFamily="34" charset="0"/>
              </a:rPr>
              <a:t>.</a:t>
            </a:r>
          </a:p>
          <a:p>
            <a:r>
              <a:rPr lang="sv-FI" sz="1800" dirty="0" smtClean="0">
                <a:latin typeface="Arial" panose="020B0604020202020204" pitchFamily="34" charset="0"/>
                <a:cs typeface="Arial" panose="020B0604020202020204" pitchFamily="34" charset="0"/>
              </a:rPr>
              <a:t>Alkoholhalt 13.5 %. Tillslutning skruvkork.</a:t>
            </a:r>
          </a:p>
          <a:p>
            <a:r>
              <a:rPr lang="sv-FI" sz="1800" dirty="0" smtClean="0">
                <a:latin typeface="Arial" panose="020B0604020202020204" pitchFamily="34" charset="0"/>
                <a:cs typeface="Arial" panose="020B0604020202020204" pitchFamily="34" charset="0"/>
              </a:rPr>
              <a:t>Hållbarhet 4-8 år enligt tillverkaren.</a:t>
            </a:r>
          </a:p>
          <a:p>
            <a:r>
              <a:rPr lang="sv-FI" sz="1800" dirty="0" smtClean="0">
                <a:latin typeface="Arial" panose="020B0604020202020204" pitchFamily="34" charset="0"/>
                <a:cs typeface="Arial" panose="020B0604020202020204" pitchFamily="34" charset="0"/>
              </a:rPr>
              <a:t>W</a:t>
            </a:r>
            <a:endParaRPr lang="sv-FI" sz="1800" dirty="0">
              <a:latin typeface="Arial" panose="020B0604020202020204" pitchFamily="34" charset="0"/>
              <a:cs typeface="Arial" panose="020B0604020202020204" pitchFamily="34" charset="0"/>
            </a:endParaRPr>
          </a:p>
          <a:p>
            <a:pPr marL="0" indent="0">
              <a:buNone/>
            </a:pPr>
            <a:r>
              <a:rPr lang="sv-FI" sz="1800" b="1" dirty="0" err="1" smtClean="0">
                <a:latin typeface="Arial" panose="020B0604020202020204" pitchFamily="34" charset="0"/>
                <a:cs typeface="Arial" panose="020B0604020202020204" pitchFamily="34" charset="0"/>
              </a:rPr>
              <a:t>Waipara</a:t>
            </a:r>
            <a:r>
              <a:rPr lang="sv-FI" sz="1800" b="1" dirty="0" smtClean="0">
                <a:latin typeface="Arial" panose="020B0604020202020204" pitchFamily="34" charset="0"/>
                <a:cs typeface="Arial" panose="020B0604020202020204" pitchFamily="34" charset="0"/>
              </a:rPr>
              <a:t> Hills Central </a:t>
            </a:r>
            <a:r>
              <a:rPr lang="sv-FI" sz="1800" b="1" dirty="0" err="1" smtClean="0">
                <a:latin typeface="Arial" panose="020B0604020202020204" pitchFamily="34" charset="0"/>
                <a:cs typeface="Arial" panose="020B0604020202020204" pitchFamily="34" charset="0"/>
              </a:rPr>
              <a:t>Otago</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Pinot</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Noir</a:t>
            </a:r>
            <a:r>
              <a:rPr lang="sv-FI" sz="1800" b="1" dirty="0" smtClean="0">
                <a:latin typeface="Arial" panose="020B0604020202020204" pitchFamily="34" charset="0"/>
                <a:cs typeface="Arial" panose="020B0604020202020204" pitchFamily="34" charset="0"/>
              </a:rPr>
              <a:t>      Årgång 2012</a:t>
            </a:r>
          </a:p>
          <a:p>
            <a:r>
              <a:rPr lang="sv-FI" sz="1800" dirty="0" err="1" smtClean="0">
                <a:latin typeface="Arial" panose="020B0604020202020204" pitchFamily="34" charset="0"/>
                <a:cs typeface="Arial" panose="020B0604020202020204" pitchFamily="34" charset="0"/>
              </a:rPr>
              <a:t>Waipara</a:t>
            </a:r>
            <a:r>
              <a:rPr lang="sv-FI" sz="1800" dirty="0" smtClean="0">
                <a:latin typeface="Arial" panose="020B0604020202020204" pitchFamily="34" charset="0"/>
                <a:cs typeface="Arial" panose="020B0604020202020204" pitchFamily="34" charset="0"/>
              </a:rPr>
              <a:t> Hills Wine </a:t>
            </a:r>
            <a:r>
              <a:rPr lang="sv-FI" sz="1800" dirty="0" err="1" smtClean="0">
                <a:latin typeface="Arial" panose="020B0604020202020204" pitchFamily="34" charset="0"/>
                <a:cs typeface="Arial" panose="020B0604020202020204" pitchFamily="34" charset="0"/>
              </a:rPr>
              <a:t>Estate</a:t>
            </a:r>
            <a:r>
              <a:rPr lang="sv-FI" sz="1800" dirty="0" smtClean="0">
                <a:latin typeface="Arial" panose="020B0604020202020204" pitchFamily="34" charset="0"/>
                <a:cs typeface="Arial" panose="020B0604020202020204" pitchFamily="34" charset="0"/>
              </a:rPr>
              <a:t> är grundat 2001. Vinhuset äger vingårdar i vindistrikten Marlborough, </a:t>
            </a:r>
            <a:r>
              <a:rPr lang="sv-FI" sz="1800" dirty="0" err="1" smtClean="0">
                <a:latin typeface="Arial" panose="020B0604020202020204" pitchFamily="34" charset="0"/>
                <a:cs typeface="Arial" panose="020B0604020202020204" pitchFamily="34" charset="0"/>
              </a:rPr>
              <a:t>Waipara</a:t>
            </a:r>
            <a:r>
              <a:rPr lang="sv-FI" sz="1800" dirty="0" smtClean="0">
                <a:latin typeface="Arial" panose="020B0604020202020204" pitchFamily="34" charset="0"/>
                <a:cs typeface="Arial" panose="020B0604020202020204" pitchFamily="34" charset="0"/>
              </a:rPr>
              <a:t> och Central </a:t>
            </a:r>
            <a:r>
              <a:rPr lang="sv-FI" sz="1800" dirty="0" err="1" smtClean="0">
                <a:latin typeface="Arial" panose="020B0604020202020204" pitchFamily="34" charset="0"/>
                <a:cs typeface="Arial" panose="020B0604020202020204" pitchFamily="34" charset="0"/>
              </a:rPr>
              <a:t>Otago</a:t>
            </a:r>
            <a:r>
              <a:rPr lang="sv-FI" sz="1800" dirty="0" smtClean="0">
                <a:latin typeface="Arial" panose="020B0604020202020204" pitchFamily="34" charset="0"/>
                <a:cs typeface="Arial" panose="020B0604020202020204" pitchFamily="34" charset="0"/>
              </a:rPr>
              <a:t>.</a:t>
            </a:r>
          </a:p>
          <a:p>
            <a:r>
              <a:rPr lang="sv-FI" sz="1800" dirty="0" smtClean="0">
                <a:latin typeface="Arial" panose="020B0604020202020204" pitchFamily="34" charset="0"/>
                <a:cs typeface="Arial" panose="020B0604020202020204" pitchFamily="34" charset="0"/>
              </a:rPr>
              <a:t>Vinet har mognat 8 månader i tunnor av fransk ek (1/3 nya) och därefter ännu 12 månader på flaska.</a:t>
            </a:r>
          </a:p>
          <a:p>
            <a:r>
              <a:rPr lang="sv-FI" sz="1800" dirty="0" smtClean="0">
                <a:latin typeface="Arial" panose="020B0604020202020204" pitchFamily="34" charset="0"/>
                <a:cs typeface="Arial" panose="020B0604020202020204" pitchFamily="34" charset="0"/>
              </a:rPr>
              <a:t>Medelfyllig, medelstarka tanniner. Smak av körsbär och hallon, lätt kryddig.</a:t>
            </a:r>
          </a:p>
          <a:p>
            <a:r>
              <a:rPr lang="sv-FI" sz="1800" dirty="0" smtClean="0">
                <a:latin typeface="Arial" panose="020B0604020202020204" pitchFamily="34" charset="0"/>
                <a:cs typeface="Arial" panose="020B0604020202020204" pitchFamily="34" charset="0"/>
              </a:rPr>
              <a:t>Alkoholhalt 14 %. Tillslutning skruvkork.</a:t>
            </a:r>
          </a:p>
          <a:p>
            <a:r>
              <a:rPr lang="sv-FI" sz="1800" dirty="0" smtClean="0">
                <a:latin typeface="Arial" panose="020B0604020202020204" pitchFamily="34" charset="0"/>
                <a:cs typeface="Arial" panose="020B0604020202020204" pitchFamily="34" charset="0"/>
              </a:rPr>
              <a:t>Hållbarhet 5-7 år enligt tillverkaren</a:t>
            </a:r>
            <a:endParaRPr lang="sv-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39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562923"/>
          </a:xfrm>
        </p:spPr>
        <p:txBody>
          <a:bodyPr>
            <a:normAutofit/>
          </a:bodyPr>
          <a:lstStyle/>
          <a:p>
            <a:r>
              <a:rPr lang="sv-FI" sz="1800" b="1" dirty="0" err="1" smtClean="0">
                <a:latin typeface="Arial" panose="020B0604020202020204" pitchFamily="34" charset="0"/>
                <a:cs typeface="Arial" panose="020B0604020202020204" pitchFamily="34" charset="0"/>
              </a:rPr>
              <a:t>Boedecker</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Cellars</a:t>
            </a:r>
            <a:r>
              <a:rPr lang="sv-FI" sz="1800" b="1" dirty="0" smtClean="0">
                <a:latin typeface="Arial" panose="020B0604020202020204" pitchFamily="34" charset="0"/>
                <a:cs typeface="Arial" panose="020B0604020202020204" pitchFamily="34" charset="0"/>
              </a:rPr>
              <a:t> Oregon </a:t>
            </a:r>
            <a:r>
              <a:rPr lang="sv-FI" sz="1800" b="1" dirty="0" err="1" smtClean="0">
                <a:latin typeface="Arial" panose="020B0604020202020204" pitchFamily="34" charset="0"/>
                <a:cs typeface="Arial" panose="020B0604020202020204" pitchFamily="34" charset="0"/>
              </a:rPr>
              <a:t>Pinot</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Noir</a:t>
            </a:r>
            <a:r>
              <a:rPr lang="sv-FI" sz="1800" b="1" dirty="0" smtClean="0">
                <a:latin typeface="Arial" panose="020B0604020202020204" pitchFamily="34" charset="0"/>
                <a:cs typeface="Arial" panose="020B0604020202020204" pitchFamily="34" charset="0"/>
              </a:rPr>
              <a:t>     Årgång 2011</a:t>
            </a:r>
            <a:endParaRPr lang="sv-FI" sz="18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838200" y="928048"/>
            <a:ext cx="10515600" cy="5248915"/>
          </a:xfrm>
        </p:spPr>
        <p:txBody>
          <a:bodyPr>
            <a:normAutofit/>
          </a:bodyPr>
          <a:lstStyle/>
          <a:p>
            <a:r>
              <a:rPr lang="sv-FI" sz="1800" dirty="0" smtClean="0">
                <a:latin typeface="Arial" panose="020B0604020202020204" pitchFamily="34" charset="0"/>
                <a:cs typeface="Arial" panose="020B0604020202020204" pitchFamily="34" charset="0"/>
              </a:rPr>
              <a:t>Vinhuset </a:t>
            </a:r>
            <a:r>
              <a:rPr lang="sv-FI" sz="1800" dirty="0" err="1" smtClean="0">
                <a:latin typeface="Arial" panose="020B0604020202020204" pitchFamily="34" charset="0"/>
                <a:cs typeface="Arial" panose="020B0604020202020204" pitchFamily="34" charset="0"/>
              </a:rPr>
              <a:t>Boedecker</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Cellars</a:t>
            </a:r>
            <a:r>
              <a:rPr lang="sv-FI" sz="1800" dirty="0" smtClean="0">
                <a:latin typeface="Arial" panose="020B0604020202020204" pitchFamily="34" charset="0"/>
                <a:cs typeface="Arial" panose="020B0604020202020204" pitchFamily="34" charset="0"/>
              </a:rPr>
              <a:t> grundades 2003 av Stewart </a:t>
            </a:r>
            <a:r>
              <a:rPr lang="sv-FI" sz="1800" dirty="0" err="1" smtClean="0">
                <a:latin typeface="Arial" panose="020B0604020202020204" pitchFamily="34" charset="0"/>
                <a:cs typeface="Arial" panose="020B0604020202020204" pitchFamily="34" charset="0"/>
              </a:rPr>
              <a:t>Boedecker</a:t>
            </a:r>
            <a:r>
              <a:rPr lang="sv-FI" sz="1800" dirty="0" smtClean="0">
                <a:latin typeface="Arial" panose="020B0604020202020204" pitchFamily="34" charset="0"/>
                <a:cs typeface="Arial" panose="020B0604020202020204" pitchFamily="34" charset="0"/>
              </a:rPr>
              <a:t> och </a:t>
            </a:r>
            <a:r>
              <a:rPr lang="sv-FI" sz="1800" dirty="0" err="1" smtClean="0">
                <a:latin typeface="Arial" panose="020B0604020202020204" pitchFamily="34" charset="0"/>
                <a:cs typeface="Arial" panose="020B0604020202020204" pitchFamily="34" charset="0"/>
              </a:rPr>
              <a:t>Athena</a:t>
            </a:r>
            <a:r>
              <a:rPr lang="sv-FI" sz="1800" dirty="0" smtClean="0">
                <a:latin typeface="Arial" panose="020B0604020202020204" pitchFamily="34" charset="0"/>
                <a:cs typeface="Arial" panose="020B0604020202020204" pitchFamily="34" charset="0"/>
              </a:rPr>
              <a:t> Pappas. Ägarna svarar själva för alla delar av verksamheten. Man har specialiserat sig på </a:t>
            </a:r>
            <a:r>
              <a:rPr lang="sv-FI" sz="1800" dirty="0" err="1" smtClean="0">
                <a:latin typeface="Arial" panose="020B0604020202020204" pitchFamily="34" charset="0"/>
                <a:cs typeface="Arial" panose="020B0604020202020204" pitchFamily="34" charset="0"/>
              </a:rPr>
              <a:t>Pinot</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Noir</a:t>
            </a:r>
            <a:r>
              <a:rPr lang="sv-FI" sz="1800" dirty="0" smtClean="0">
                <a:latin typeface="Arial" panose="020B0604020202020204" pitchFamily="34" charset="0"/>
                <a:cs typeface="Arial" panose="020B0604020202020204" pitchFamily="34" charset="0"/>
              </a:rPr>
              <a:t> viner.</a:t>
            </a:r>
          </a:p>
          <a:p>
            <a:r>
              <a:rPr lang="sv-FI" sz="1800" dirty="0" smtClean="0">
                <a:latin typeface="Arial" panose="020B0604020202020204" pitchFamily="34" charset="0"/>
                <a:cs typeface="Arial" panose="020B0604020202020204" pitchFamily="34" charset="0"/>
              </a:rPr>
              <a:t>Druvorna kommer från fyra vingårdar i </a:t>
            </a:r>
            <a:r>
              <a:rPr lang="sv-FI" sz="1800" dirty="0" err="1" smtClean="0">
                <a:latin typeface="Arial" panose="020B0604020202020204" pitchFamily="34" charset="0"/>
                <a:cs typeface="Arial" panose="020B0604020202020204" pitchFamily="34" charset="0"/>
              </a:rPr>
              <a:t>Willamettedalen</a:t>
            </a:r>
            <a:r>
              <a:rPr lang="sv-FI" sz="1800" dirty="0" smtClean="0">
                <a:latin typeface="Arial" panose="020B0604020202020204" pitchFamily="34" charset="0"/>
                <a:cs typeface="Arial" panose="020B0604020202020204" pitchFamily="34" charset="0"/>
              </a:rPr>
              <a:t>. Vinet har mognat 16 månader i tunnor av fransk ek.</a:t>
            </a:r>
          </a:p>
          <a:p>
            <a:r>
              <a:rPr lang="sv-FI" sz="1800" dirty="0" smtClean="0">
                <a:latin typeface="Arial" panose="020B0604020202020204" pitchFamily="34" charset="0"/>
                <a:cs typeface="Arial" panose="020B0604020202020204" pitchFamily="34" charset="0"/>
              </a:rPr>
              <a:t>Medelfylligt, medelstarka tanniner. Smak av körsbär, jordgubbssylt, kryddpeppar.</a:t>
            </a:r>
          </a:p>
          <a:p>
            <a:r>
              <a:rPr lang="sv-FI" sz="1800" dirty="0" smtClean="0">
                <a:latin typeface="Arial" panose="020B0604020202020204" pitchFamily="34" charset="0"/>
                <a:cs typeface="Arial" panose="020B0604020202020204" pitchFamily="34" charset="0"/>
              </a:rPr>
              <a:t>Alkoholhalt 13.5 %. Tillslutning skruvkork.</a:t>
            </a:r>
          </a:p>
          <a:p>
            <a:r>
              <a:rPr lang="sv-FI" sz="1800" dirty="0" smtClean="0">
                <a:latin typeface="Arial" panose="020B0604020202020204" pitchFamily="34" charset="0"/>
                <a:cs typeface="Arial" panose="020B0604020202020204" pitchFamily="34" charset="0"/>
              </a:rPr>
              <a:t>Hållbarhet 4-8 år</a:t>
            </a:r>
          </a:p>
          <a:p>
            <a:endParaRPr lang="sv-FI" sz="1800" dirty="0">
              <a:latin typeface="Arial" panose="020B0604020202020204" pitchFamily="34" charset="0"/>
              <a:cs typeface="Arial" panose="020B0604020202020204" pitchFamily="34" charset="0"/>
            </a:endParaRPr>
          </a:p>
          <a:p>
            <a:pPr marL="0" indent="0">
              <a:buNone/>
            </a:pPr>
            <a:r>
              <a:rPr lang="sv-FI" sz="1800" b="1" dirty="0" err="1" smtClean="0">
                <a:latin typeface="Arial" panose="020B0604020202020204" pitchFamily="34" charset="0"/>
                <a:cs typeface="Arial" panose="020B0604020202020204" pitchFamily="34" charset="0"/>
              </a:rPr>
              <a:t>Leyda</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las</a:t>
            </a:r>
            <a:r>
              <a:rPr lang="sv-FI" sz="1800" b="1" dirty="0" smtClean="0">
                <a:latin typeface="Arial" panose="020B0604020202020204" pitchFamily="34" charset="0"/>
                <a:cs typeface="Arial" panose="020B0604020202020204" pitchFamily="34" charset="0"/>
              </a:rPr>
              <a:t> Brisas </a:t>
            </a:r>
            <a:r>
              <a:rPr lang="sv-FI" sz="1800" b="1" dirty="0" err="1" smtClean="0">
                <a:latin typeface="Arial" panose="020B0604020202020204" pitchFamily="34" charset="0"/>
                <a:cs typeface="Arial" panose="020B0604020202020204" pitchFamily="34" charset="0"/>
              </a:rPr>
              <a:t>Pinot</a:t>
            </a:r>
            <a:r>
              <a:rPr lang="sv-FI" sz="1800" b="1" dirty="0" smtClean="0">
                <a:latin typeface="Arial" panose="020B0604020202020204" pitchFamily="34" charset="0"/>
                <a:cs typeface="Arial" panose="020B0604020202020204" pitchFamily="34" charset="0"/>
              </a:rPr>
              <a:t> </a:t>
            </a:r>
            <a:r>
              <a:rPr lang="sv-FI" sz="1800" b="1" dirty="0" err="1" smtClean="0">
                <a:latin typeface="Arial" panose="020B0604020202020204" pitchFamily="34" charset="0"/>
                <a:cs typeface="Arial" panose="020B0604020202020204" pitchFamily="34" charset="0"/>
              </a:rPr>
              <a:t>Noir</a:t>
            </a:r>
            <a:r>
              <a:rPr lang="sv-FI" sz="1800" b="1" dirty="0" smtClean="0">
                <a:latin typeface="Arial" panose="020B0604020202020204" pitchFamily="34" charset="0"/>
                <a:cs typeface="Arial" panose="020B0604020202020204" pitchFamily="34" charset="0"/>
              </a:rPr>
              <a:t>        Årgång 2012</a:t>
            </a:r>
          </a:p>
          <a:p>
            <a:r>
              <a:rPr lang="sv-FI" sz="1800" dirty="0" smtClean="0">
                <a:latin typeface="Arial" panose="020B0604020202020204" pitchFamily="34" charset="0"/>
                <a:cs typeface="Arial" panose="020B0604020202020204" pitchFamily="34" charset="0"/>
              </a:rPr>
              <a:t>Vinhuset Vina </a:t>
            </a:r>
            <a:r>
              <a:rPr lang="sv-FI" sz="1800" dirty="0" err="1" smtClean="0">
                <a:latin typeface="Arial" panose="020B0604020202020204" pitchFamily="34" charset="0"/>
                <a:cs typeface="Arial" panose="020B0604020202020204" pitchFamily="34" charset="0"/>
              </a:rPr>
              <a:t>Leyda</a:t>
            </a:r>
            <a:r>
              <a:rPr lang="sv-FI" sz="1800" dirty="0" smtClean="0">
                <a:latin typeface="Arial" panose="020B0604020202020204" pitchFamily="34" charset="0"/>
                <a:cs typeface="Arial" panose="020B0604020202020204" pitchFamily="34" charset="0"/>
              </a:rPr>
              <a:t> är grundat 1998 och omfattar i dag 250 ha. Man måsta dra en 8 km lång vattenledning från </a:t>
            </a:r>
            <a:r>
              <a:rPr lang="sv-FI" sz="1800" dirty="0" err="1" smtClean="0">
                <a:latin typeface="Arial" panose="020B0604020202020204" pitchFamily="34" charset="0"/>
                <a:cs typeface="Arial" panose="020B0604020202020204" pitchFamily="34" charset="0"/>
              </a:rPr>
              <a:t>Maipofloden</a:t>
            </a:r>
            <a:r>
              <a:rPr lang="sv-FI" sz="1800" dirty="0" smtClean="0">
                <a:latin typeface="Arial" panose="020B0604020202020204" pitchFamily="34" charset="0"/>
                <a:cs typeface="Arial" panose="020B0604020202020204" pitchFamily="34" charset="0"/>
              </a:rPr>
              <a:t> då </a:t>
            </a:r>
            <a:r>
              <a:rPr lang="sv-FI" sz="1800" dirty="0" err="1" smtClean="0">
                <a:latin typeface="Arial" panose="020B0604020202020204" pitchFamily="34" charset="0"/>
                <a:cs typeface="Arial" panose="020B0604020202020204" pitchFamily="34" charset="0"/>
              </a:rPr>
              <a:t>Leydadalen</a:t>
            </a:r>
            <a:r>
              <a:rPr lang="sv-FI" sz="1800" dirty="0" smtClean="0">
                <a:latin typeface="Arial" panose="020B0604020202020204" pitchFamily="34" charset="0"/>
                <a:cs typeface="Arial" panose="020B0604020202020204" pitchFamily="34" charset="0"/>
              </a:rPr>
              <a:t> saknade tillräckliga vattentillgångar.</a:t>
            </a:r>
          </a:p>
          <a:p>
            <a:r>
              <a:rPr lang="sv-FI" sz="1800" dirty="0" err="1" smtClean="0">
                <a:latin typeface="Arial" panose="020B0604020202020204" pitchFamily="34" charset="0"/>
                <a:cs typeface="Arial" panose="020B0604020202020204" pitchFamily="34" charset="0"/>
              </a:rPr>
              <a:t>Pinot</a:t>
            </a:r>
            <a:r>
              <a:rPr lang="sv-FI" sz="1800" dirty="0" smtClean="0">
                <a:latin typeface="Arial" panose="020B0604020202020204" pitchFamily="34" charset="0"/>
                <a:cs typeface="Arial" panose="020B0604020202020204" pitchFamily="34" charset="0"/>
              </a:rPr>
              <a:t> </a:t>
            </a:r>
            <a:r>
              <a:rPr lang="sv-FI" sz="1800" dirty="0" err="1" smtClean="0">
                <a:latin typeface="Arial" panose="020B0604020202020204" pitchFamily="34" charset="0"/>
                <a:cs typeface="Arial" panose="020B0604020202020204" pitchFamily="34" charset="0"/>
              </a:rPr>
              <a:t>Noir</a:t>
            </a:r>
            <a:r>
              <a:rPr lang="sv-FI" sz="1800" dirty="0" smtClean="0">
                <a:latin typeface="Arial" panose="020B0604020202020204" pitchFamily="34" charset="0"/>
                <a:cs typeface="Arial" panose="020B0604020202020204" pitchFamily="34" charset="0"/>
              </a:rPr>
              <a:t> vinets rankor kommer ursprungligen  från kloner från Oregon. Vinet jäser i ståltankar varefter det får mogna 10 månader i tunnor av fransk ek (15% nya).</a:t>
            </a:r>
          </a:p>
          <a:p>
            <a:r>
              <a:rPr lang="sv-FI" sz="1800" dirty="0" smtClean="0">
                <a:latin typeface="Arial" panose="020B0604020202020204" pitchFamily="34" charset="0"/>
                <a:cs typeface="Arial" panose="020B0604020202020204" pitchFamily="34" charset="0"/>
              </a:rPr>
              <a:t>Medelfylligt, medelstarka tanniner. Smak av körsbär och tranbär, kryddig, lätt </a:t>
            </a:r>
            <a:r>
              <a:rPr lang="sv-FI" sz="1800" dirty="0" err="1" smtClean="0">
                <a:latin typeface="Arial" panose="020B0604020202020204" pitchFamily="34" charset="0"/>
                <a:cs typeface="Arial" panose="020B0604020202020204" pitchFamily="34" charset="0"/>
              </a:rPr>
              <a:t>ekig</a:t>
            </a:r>
            <a:r>
              <a:rPr lang="sv-FI" sz="1800" dirty="0" smtClean="0">
                <a:latin typeface="Arial" panose="020B0604020202020204" pitchFamily="34" charset="0"/>
                <a:cs typeface="Arial" panose="020B0604020202020204" pitchFamily="34" charset="0"/>
              </a:rPr>
              <a:t>.</a:t>
            </a:r>
          </a:p>
          <a:p>
            <a:r>
              <a:rPr lang="sv-FI" sz="1800" dirty="0" smtClean="0">
                <a:latin typeface="Arial" panose="020B0604020202020204" pitchFamily="34" charset="0"/>
                <a:cs typeface="Arial" panose="020B0604020202020204" pitchFamily="34" charset="0"/>
              </a:rPr>
              <a:t>Alkoholhalt 14.5%. Tillslutning skruvkork.</a:t>
            </a:r>
            <a:endParaRPr lang="sv-F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46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493744"/>
            <a:ext cx="6096000" cy="1870512"/>
          </a:xfrm>
          <a:prstGeom prst="rect">
            <a:avLst/>
          </a:prstGeom>
        </p:spPr>
        <p:txBody>
          <a:bodyPr>
            <a:spAutoFit/>
          </a:bodyPr>
          <a:lstStyle/>
          <a:p>
            <a:pPr marL="342900" lvl="0" indent="-342900">
              <a:lnSpc>
                <a:spcPct val="107000"/>
              </a:lnSpc>
              <a:spcAft>
                <a:spcPts val="0"/>
              </a:spcAft>
              <a:buFont typeface="+mj-lt"/>
              <a:buAutoNum type="arabicPeriod"/>
            </a:pPr>
            <a:r>
              <a:rPr lang="sv-FI" dirty="0" err="1">
                <a:latin typeface="Arial" panose="020B0604020202020204" pitchFamily="34" charset="0"/>
                <a:ea typeface="Calibri" panose="020F0502020204030204" pitchFamily="34" charset="0"/>
                <a:cs typeface="Times New Roman" panose="02020603050405020304" pitchFamily="18" charset="0"/>
              </a:rPr>
              <a:t>Wilm</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Crémant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d’Alsace</a:t>
            </a:r>
            <a:r>
              <a:rPr lang="sv-FI" dirty="0">
                <a:latin typeface="Arial" panose="020B0604020202020204" pitchFamily="34" charset="0"/>
                <a:ea typeface="Calibri" panose="020F0502020204030204" pitchFamily="34" charset="0"/>
                <a:cs typeface="Times New Roman" panose="02020603050405020304" pitchFamily="18" charset="0"/>
              </a:rPr>
              <a:t> Rosé </a:t>
            </a:r>
            <a:r>
              <a:rPr lang="sv-FI" dirty="0" err="1" smtClean="0">
                <a:latin typeface="Arial" panose="020B0604020202020204" pitchFamily="34" charset="0"/>
                <a:ea typeface="Calibri" panose="020F0502020204030204" pitchFamily="34" charset="0"/>
                <a:cs typeface="Times New Roman" panose="02020603050405020304" pitchFamily="18" charset="0"/>
              </a:rPr>
              <a:t>Brut</a:t>
            </a:r>
            <a:r>
              <a:rPr lang="sv-FI" dirty="0" smtClean="0">
                <a:latin typeface="Arial" panose="020B0604020202020204" pitchFamily="34" charset="0"/>
                <a:ea typeface="Calibri" panose="020F0502020204030204" pitchFamily="34" charset="0"/>
                <a:cs typeface="Times New Roman" panose="02020603050405020304" pitchFamily="18" charset="0"/>
              </a:rPr>
              <a:t>               ***</a:t>
            </a:r>
            <a:endParaRPr lang="sv-FI"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sv-FI" dirty="0" err="1">
                <a:latin typeface="Arial" panose="020B0604020202020204" pitchFamily="34" charset="0"/>
                <a:ea typeface="Calibri" panose="020F0502020204030204" pitchFamily="34" charset="0"/>
                <a:cs typeface="Times New Roman" panose="02020603050405020304" pitchFamily="18" charset="0"/>
              </a:rPr>
              <a:t>Leyda</a:t>
            </a:r>
            <a:r>
              <a:rPr lang="sv-FI" dirty="0">
                <a:latin typeface="Arial" panose="020B0604020202020204" pitchFamily="34" charset="0"/>
                <a:ea typeface="Calibri" panose="020F0502020204030204" pitchFamily="34" charset="0"/>
                <a:cs typeface="Times New Roman" panose="02020603050405020304" pitchFamily="18" charset="0"/>
              </a:rPr>
              <a:t> Las Brisas </a:t>
            </a:r>
            <a:r>
              <a:rPr lang="sv-FI" dirty="0" err="1">
                <a:latin typeface="Arial" panose="020B0604020202020204" pitchFamily="34" charset="0"/>
                <a:ea typeface="Calibri" panose="020F0502020204030204" pitchFamily="34" charset="0"/>
                <a:cs typeface="Times New Roman" panose="02020603050405020304" pitchFamily="18" charset="0"/>
              </a:rPr>
              <a:t>Pinot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smtClean="0">
                <a:latin typeface="Arial" panose="020B0604020202020204" pitchFamily="34" charset="0"/>
                <a:ea typeface="Calibri" panose="020F0502020204030204" pitchFamily="34" charset="0"/>
                <a:cs typeface="Times New Roman" panose="02020603050405020304" pitchFamily="18" charset="0"/>
              </a:rPr>
              <a:t>Noir</a:t>
            </a:r>
            <a:r>
              <a:rPr lang="sv-FI" dirty="0" smtClean="0">
                <a:latin typeface="Arial" panose="020B0604020202020204" pitchFamily="34" charset="0"/>
                <a:ea typeface="Calibri" panose="020F0502020204030204" pitchFamily="34" charset="0"/>
                <a:cs typeface="Times New Roman" panose="02020603050405020304" pitchFamily="18" charset="0"/>
              </a:rPr>
              <a:t>                         ****</a:t>
            </a:r>
            <a:endParaRPr lang="sv-FI"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sv-FI" dirty="0" err="1">
                <a:latin typeface="Arial" panose="020B0604020202020204" pitchFamily="34" charset="0"/>
                <a:ea typeface="Calibri" panose="020F0502020204030204" pitchFamily="34" charset="0"/>
                <a:cs typeface="Times New Roman" panose="02020603050405020304" pitchFamily="18" charset="0"/>
              </a:rPr>
              <a:t>Waipara</a:t>
            </a:r>
            <a:r>
              <a:rPr lang="sv-FI" dirty="0">
                <a:latin typeface="Arial" panose="020B0604020202020204" pitchFamily="34" charset="0"/>
                <a:ea typeface="Calibri" panose="020F0502020204030204" pitchFamily="34" charset="0"/>
                <a:cs typeface="Times New Roman" panose="02020603050405020304" pitchFamily="18" charset="0"/>
              </a:rPr>
              <a:t> Hills Central </a:t>
            </a:r>
            <a:r>
              <a:rPr lang="sv-FI" dirty="0" err="1">
                <a:latin typeface="Arial" panose="020B0604020202020204" pitchFamily="34" charset="0"/>
                <a:ea typeface="Calibri" panose="020F0502020204030204" pitchFamily="34" charset="0"/>
                <a:cs typeface="Times New Roman" panose="02020603050405020304" pitchFamily="18" charset="0"/>
              </a:rPr>
              <a:t>Otago</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Pinot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smtClean="0">
                <a:latin typeface="Arial" panose="020B0604020202020204" pitchFamily="34" charset="0"/>
                <a:ea typeface="Calibri" panose="020F0502020204030204" pitchFamily="34" charset="0"/>
                <a:cs typeface="Times New Roman" panose="02020603050405020304" pitchFamily="18" charset="0"/>
              </a:rPr>
              <a:t>Noir</a:t>
            </a:r>
            <a:r>
              <a:rPr lang="sv-FI" dirty="0" smtClean="0">
                <a:latin typeface="Arial" panose="020B0604020202020204" pitchFamily="34" charset="0"/>
                <a:ea typeface="Calibri" panose="020F0502020204030204" pitchFamily="34" charset="0"/>
                <a:cs typeface="Times New Roman" panose="02020603050405020304" pitchFamily="18" charset="0"/>
              </a:rPr>
              <a:t>        ****</a:t>
            </a:r>
            <a:endParaRPr lang="sv-FI"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sv-FI" dirty="0" err="1">
                <a:latin typeface="Arial" panose="020B0604020202020204" pitchFamily="34" charset="0"/>
                <a:ea typeface="Calibri" panose="020F0502020204030204" pitchFamily="34" charset="0"/>
                <a:cs typeface="Times New Roman" panose="02020603050405020304" pitchFamily="18" charset="0"/>
              </a:rPr>
              <a:t>Boedecker</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Cellars</a:t>
            </a:r>
            <a:r>
              <a:rPr lang="sv-FI" dirty="0">
                <a:latin typeface="Arial" panose="020B0604020202020204" pitchFamily="34" charset="0"/>
                <a:ea typeface="Calibri" panose="020F0502020204030204" pitchFamily="34" charset="0"/>
                <a:cs typeface="Times New Roman" panose="02020603050405020304" pitchFamily="18" charset="0"/>
              </a:rPr>
              <a:t> Oregon </a:t>
            </a:r>
            <a:r>
              <a:rPr lang="sv-FI" dirty="0" err="1">
                <a:latin typeface="Arial" panose="020B0604020202020204" pitchFamily="34" charset="0"/>
                <a:ea typeface="Calibri" panose="020F0502020204030204" pitchFamily="34" charset="0"/>
                <a:cs typeface="Times New Roman" panose="02020603050405020304" pitchFamily="18" charset="0"/>
              </a:rPr>
              <a:t>Pinot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smtClean="0">
                <a:latin typeface="Arial" panose="020B0604020202020204" pitchFamily="34" charset="0"/>
                <a:ea typeface="Calibri" panose="020F0502020204030204" pitchFamily="34" charset="0"/>
                <a:cs typeface="Times New Roman" panose="02020603050405020304" pitchFamily="18" charset="0"/>
              </a:rPr>
              <a:t>Noir</a:t>
            </a:r>
            <a:r>
              <a:rPr lang="sv-FI" dirty="0" smtClean="0">
                <a:latin typeface="Arial" panose="020B0604020202020204" pitchFamily="34" charset="0"/>
                <a:ea typeface="Calibri" panose="020F0502020204030204" pitchFamily="34" charset="0"/>
                <a:cs typeface="Times New Roman" panose="02020603050405020304" pitchFamily="18" charset="0"/>
              </a:rPr>
              <a:t>          ****</a:t>
            </a:r>
            <a:endParaRPr lang="sv-FI"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sv-FI" dirty="0">
                <a:latin typeface="Arial" panose="020B0604020202020204" pitchFamily="34" charset="0"/>
                <a:ea typeface="Calibri" panose="020F0502020204030204" pitchFamily="34" charset="0"/>
                <a:cs typeface="Times New Roman" panose="02020603050405020304" pitchFamily="18" charset="0"/>
              </a:rPr>
              <a:t>Becker </a:t>
            </a:r>
            <a:r>
              <a:rPr lang="sv-FI" dirty="0" err="1">
                <a:latin typeface="Arial" panose="020B0604020202020204" pitchFamily="34" charset="0"/>
                <a:ea typeface="Calibri" panose="020F0502020204030204" pitchFamily="34" charset="0"/>
                <a:cs typeface="Times New Roman" panose="02020603050405020304" pitchFamily="18" charset="0"/>
              </a:rPr>
              <a:t>Family</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Pinot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Noir</a:t>
            </a:r>
            <a:r>
              <a:rPr lang="sv-FI" dirty="0">
                <a:latin typeface="Arial" panose="020B0604020202020204" pitchFamily="34" charset="0"/>
                <a:ea typeface="Calibri" panose="020F0502020204030204" pitchFamily="34" charset="0"/>
                <a:cs typeface="Times New Roman" panose="02020603050405020304" pitchFamily="18" charset="0"/>
              </a:rPr>
              <a:t>, Pfalz </a:t>
            </a:r>
            <a:r>
              <a:rPr lang="sv-FI" dirty="0" smtClean="0">
                <a:latin typeface="Arial" panose="020B0604020202020204" pitchFamily="34" charset="0"/>
                <a:ea typeface="Calibri" panose="020F0502020204030204" pitchFamily="34" charset="0"/>
                <a:cs typeface="Times New Roman" panose="02020603050405020304" pitchFamily="18" charset="0"/>
              </a:rPr>
              <a:t>                   ****</a:t>
            </a:r>
            <a:endParaRPr lang="sv-FI"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sv-FI" dirty="0">
                <a:latin typeface="Arial" panose="020B0604020202020204" pitchFamily="34" charset="0"/>
                <a:ea typeface="Calibri" panose="020F0502020204030204" pitchFamily="34" charset="0"/>
                <a:cs typeface="Times New Roman" panose="02020603050405020304" pitchFamily="18" charset="0"/>
              </a:rPr>
              <a:t>Albert </a:t>
            </a:r>
            <a:r>
              <a:rPr lang="sv-FI" dirty="0" err="1">
                <a:latin typeface="Arial" panose="020B0604020202020204" pitchFamily="34" charset="0"/>
                <a:ea typeface="Calibri" panose="020F0502020204030204" pitchFamily="34" charset="0"/>
                <a:cs typeface="Times New Roman" panose="02020603050405020304" pitchFamily="18" charset="0"/>
              </a:rPr>
              <a:t>Bichot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Fixin</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a:latin typeface="Arial" panose="020B0604020202020204" pitchFamily="34" charset="0"/>
                <a:ea typeface="Calibri" panose="020F0502020204030204" pitchFamily="34" charset="0"/>
                <a:cs typeface="Times New Roman" panose="02020603050405020304" pitchFamily="18" charset="0"/>
              </a:rPr>
              <a:t>Pinot</a:t>
            </a:r>
            <a:r>
              <a:rPr lang="sv-FI" dirty="0">
                <a:latin typeface="Arial" panose="020B0604020202020204" pitchFamily="34" charset="0"/>
                <a:ea typeface="Calibri" panose="020F0502020204030204" pitchFamily="34" charset="0"/>
                <a:cs typeface="Times New Roman" panose="02020603050405020304" pitchFamily="18" charset="0"/>
              </a:rPr>
              <a:t> </a:t>
            </a:r>
            <a:r>
              <a:rPr lang="sv-FI" dirty="0" err="1" smtClean="0">
                <a:latin typeface="Arial" panose="020B0604020202020204" pitchFamily="34" charset="0"/>
                <a:ea typeface="Calibri" panose="020F0502020204030204" pitchFamily="34" charset="0"/>
                <a:cs typeface="Times New Roman" panose="02020603050405020304" pitchFamily="18" charset="0"/>
              </a:rPr>
              <a:t>Noir</a:t>
            </a:r>
            <a:r>
              <a:rPr lang="sv-FI" smtClean="0">
                <a:latin typeface="Arial" panose="020B0604020202020204" pitchFamily="34" charset="0"/>
                <a:ea typeface="Calibri" panose="020F0502020204030204" pitchFamily="34" charset="0"/>
                <a:cs typeface="Times New Roman" panose="02020603050405020304" pitchFamily="18" charset="0"/>
              </a:rPr>
              <a:t>                        ***</a:t>
            </a:r>
            <a:endParaRPr lang="sv-F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93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851848" y="0"/>
            <a:ext cx="10515600" cy="682388"/>
          </a:xfrm>
        </p:spPr>
        <p:txBody>
          <a:bodyPr>
            <a:normAutofit/>
          </a:bodyPr>
          <a:lstStyle/>
          <a:p>
            <a:r>
              <a:rPr lang="sv-FI" sz="1800" b="1" dirty="0" smtClean="0">
                <a:latin typeface="Arial" panose="020B0604020202020204" pitchFamily="34" charset="0"/>
                <a:cs typeface="Arial" panose="020B0604020202020204" pitchFamily="34" charset="0"/>
              </a:rPr>
              <a:t>HISTORIA OCH EGENSKAPER</a:t>
            </a:r>
            <a:endParaRPr lang="sv-FI" sz="1800" b="1" dirty="0">
              <a:latin typeface="Arial" panose="020B0604020202020204" pitchFamily="34" charset="0"/>
              <a:cs typeface="Arial" panose="020B0604020202020204" pitchFamily="34" charset="0"/>
            </a:endParaRPr>
          </a:p>
        </p:txBody>
      </p:sp>
      <p:sp>
        <p:nvSpPr>
          <p:cNvPr id="7" name="Platshållare för innehåll 6"/>
          <p:cNvSpPr>
            <a:spLocks noGrp="1"/>
          </p:cNvSpPr>
          <p:nvPr>
            <p:ph idx="1"/>
          </p:nvPr>
        </p:nvSpPr>
        <p:spPr>
          <a:xfrm>
            <a:off x="701722" y="682388"/>
            <a:ext cx="10515600" cy="5950424"/>
          </a:xfrm>
        </p:spPr>
        <p:txBody>
          <a:bodyPr>
            <a:normAutofit lnSpcReduction="10000"/>
          </a:bodyPr>
          <a:lstStyle/>
          <a:p>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är en gammal druva vars ursprungshem finns i Bourgogne. Första gången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omnämns är i en urkund från ca. </a:t>
            </a:r>
            <a:r>
              <a:rPr lang="sv-FI" sz="1600" dirty="0">
                <a:latin typeface="Arial" panose="020B0604020202020204" pitchFamily="34" charset="0"/>
                <a:cs typeface="Arial" panose="020B0604020202020204" pitchFamily="34" charset="0"/>
              </a:rPr>
              <a:t>å</a:t>
            </a:r>
            <a:r>
              <a:rPr lang="sv-FI" sz="1600" dirty="0" smtClean="0">
                <a:latin typeface="Arial" panose="020B0604020202020204" pitchFamily="34" charset="0"/>
                <a:cs typeface="Arial" panose="020B0604020202020204" pitchFamily="34" charset="0"/>
              </a:rPr>
              <a:t>r 100 AD. I Frankrike odlas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främst i </a:t>
            </a:r>
            <a:r>
              <a:rPr lang="sv-FI" sz="1600" dirty="0" err="1" smtClean="0">
                <a:latin typeface="Arial" panose="020B0604020202020204" pitchFamily="34" charset="0"/>
                <a:cs typeface="Arial" panose="020B0604020202020204" pitchFamily="34" charset="0"/>
              </a:rPr>
              <a:t>Côte</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d’Or</a:t>
            </a:r>
            <a:r>
              <a:rPr lang="sv-FI" sz="1600" dirty="0" smtClean="0">
                <a:latin typeface="Arial" panose="020B0604020202020204" pitchFamily="34" charset="0"/>
                <a:cs typeface="Arial" panose="020B0604020202020204" pitchFamily="34" charset="0"/>
              </a:rPr>
              <a:t> distriktet i Bourgogne Längre söderut i Bourgogne (t.ex. Beaujolais) är det </a:t>
            </a:r>
            <a:r>
              <a:rPr lang="sv-FI" sz="1600" dirty="0" err="1" smtClean="0">
                <a:latin typeface="Arial" panose="020B0604020202020204" pitchFamily="34" charset="0"/>
                <a:cs typeface="Arial" panose="020B0604020202020204" pitchFamily="34" charset="0"/>
              </a:rPr>
              <a:t>Gamay</a:t>
            </a:r>
            <a:r>
              <a:rPr lang="sv-FI" sz="1600" dirty="0" smtClean="0">
                <a:latin typeface="Arial" panose="020B0604020202020204" pitchFamily="34" charset="0"/>
                <a:cs typeface="Arial" panose="020B0604020202020204" pitchFamily="34" charset="0"/>
              </a:rPr>
              <a:t> som gäller. De största odlingsarealerna finns dock i Champagne, men där används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tillsammans med Chardonnay och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Meunier</a:t>
            </a:r>
            <a:r>
              <a:rPr lang="sv-FI" sz="1600" dirty="0" smtClean="0">
                <a:latin typeface="Arial" panose="020B0604020202020204" pitchFamily="34" charset="0"/>
                <a:cs typeface="Arial" panose="020B0604020202020204" pitchFamily="34" charset="0"/>
              </a:rPr>
              <a:t> enbart till att framställa champagne.</a:t>
            </a:r>
          </a:p>
          <a:p>
            <a:r>
              <a:rPr lang="sv-FI" sz="1600" dirty="0" smtClean="0">
                <a:latin typeface="Arial" panose="020B0604020202020204" pitchFamily="34" charset="0"/>
                <a:cs typeface="Arial" panose="020B0604020202020204" pitchFamily="34" charset="0"/>
              </a:rPr>
              <a:t>Förutom i Frankrike odlas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bl.a. i Tyskland (Baden, Pfalz) där den kallas </a:t>
            </a:r>
            <a:r>
              <a:rPr lang="sv-FI" sz="1600" dirty="0" err="1" smtClean="0">
                <a:latin typeface="Arial" panose="020B0604020202020204" pitchFamily="34" charset="0"/>
                <a:cs typeface="Arial" panose="020B0604020202020204" pitchFamily="34" charset="0"/>
              </a:rPr>
              <a:t>Spätburgunder</a:t>
            </a:r>
            <a:r>
              <a:rPr lang="sv-FI" sz="1600" dirty="0" smtClean="0">
                <a:latin typeface="Arial" panose="020B0604020202020204" pitchFamily="34" charset="0"/>
                <a:cs typeface="Arial" panose="020B0604020202020204" pitchFamily="34" charset="0"/>
              </a:rPr>
              <a:t>, på nya Zeeland (</a:t>
            </a:r>
            <a:r>
              <a:rPr lang="sv-FI" sz="1600" dirty="0" err="1" smtClean="0">
                <a:latin typeface="Arial" panose="020B0604020202020204" pitchFamily="34" charset="0"/>
                <a:cs typeface="Arial" panose="020B0604020202020204" pitchFamily="34" charset="0"/>
              </a:rPr>
              <a:t>Martinborough</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Malborough</a:t>
            </a:r>
            <a:r>
              <a:rPr lang="sv-FI" sz="1600" dirty="0" smtClean="0">
                <a:latin typeface="Arial" panose="020B0604020202020204" pitchFamily="34" charset="0"/>
                <a:cs typeface="Arial" panose="020B0604020202020204" pitchFamily="34" charset="0"/>
              </a:rPr>
              <a:t>, Central </a:t>
            </a:r>
            <a:r>
              <a:rPr lang="sv-FI" sz="1600" dirty="0" err="1" smtClean="0">
                <a:latin typeface="Arial" panose="020B0604020202020204" pitchFamily="34" charset="0"/>
                <a:cs typeface="Arial" panose="020B0604020202020204" pitchFamily="34" charset="0"/>
              </a:rPr>
              <a:t>Otago</a:t>
            </a:r>
            <a:r>
              <a:rPr lang="sv-FI" sz="1600" dirty="0" smtClean="0">
                <a:latin typeface="Arial" panose="020B0604020202020204" pitchFamily="34" charset="0"/>
                <a:cs typeface="Arial" panose="020B0604020202020204" pitchFamily="34" charset="0"/>
              </a:rPr>
              <a:t>) , i Kalifornien och Oregon (</a:t>
            </a:r>
            <a:r>
              <a:rPr lang="sv-FI" sz="1600" dirty="0" err="1" smtClean="0">
                <a:latin typeface="Arial" panose="020B0604020202020204" pitchFamily="34" charset="0"/>
                <a:cs typeface="Arial" panose="020B0604020202020204" pitchFamily="34" charset="0"/>
              </a:rPr>
              <a:t>Willamette</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Valley</a:t>
            </a:r>
            <a:r>
              <a:rPr lang="sv-FI" sz="1600" dirty="0" smtClean="0">
                <a:latin typeface="Arial" panose="020B0604020202020204" pitchFamily="34" charset="0"/>
                <a:cs typeface="Arial" panose="020B0604020202020204" pitchFamily="34" charset="0"/>
              </a:rPr>
              <a:t>) samt i Chile (</a:t>
            </a:r>
            <a:r>
              <a:rPr lang="sv-FI" sz="1600" dirty="0">
                <a:latin typeface="Arial" panose="020B0604020202020204" pitchFamily="34" charset="0"/>
                <a:cs typeface="Arial" panose="020B0604020202020204" pitchFamily="34" charset="0"/>
              </a:rPr>
              <a:t>V</a:t>
            </a:r>
            <a:r>
              <a:rPr lang="sv-FI" sz="1600" dirty="0" smtClean="0">
                <a:latin typeface="Arial" panose="020B0604020202020204" pitchFamily="34" charset="0"/>
                <a:cs typeface="Arial" panose="020B0604020202020204" pitchFamily="34" charset="0"/>
              </a:rPr>
              <a:t>alle </a:t>
            </a:r>
            <a:r>
              <a:rPr lang="sv-FI" sz="1600" dirty="0" err="1" smtClean="0">
                <a:latin typeface="Arial" panose="020B0604020202020204" pitchFamily="34" charset="0"/>
                <a:cs typeface="Arial" panose="020B0604020202020204" pitchFamily="34" charset="0"/>
              </a:rPr>
              <a:t>Leyda</a:t>
            </a:r>
            <a:r>
              <a:rPr lang="sv-FI" sz="1600" dirty="0" smtClean="0">
                <a:latin typeface="Arial" panose="020B0604020202020204" pitchFamily="34" charset="0"/>
                <a:cs typeface="Arial" panose="020B0604020202020204" pitchFamily="34" charset="0"/>
              </a:rPr>
              <a:t>, Valle </a:t>
            </a:r>
            <a:r>
              <a:rPr lang="sv-FI" sz="1600" dirty="0" err="1" smtClean="0">
                <a:latin typeface="Arial" panose="020B0604020202020204" pitchFamily="34" charset="0"/>
                <a:cs typeface="Arial" panose="020B0604020202020204" pitchFamily="34" charset="0"/>
              </a:rPr>
              <a:t>Curico</a:t>
            </a:r>
            <a:r>
              <a:rPr lang="sv-FI" sz="1600" dirty="0" smtClean="0">
                <a:latin typeface="Arial" panose="020B0604020202020204" pitchFamily="34" charset="0"/>
                <a:cs typeface="Arial" panose="020B0604020202020204" pitchFamily="34" charset="0"/>
              </a:rPr>
              <a:t>, Valle </a:t>
            </a:r>
            <a:r>
              <a:rPr lang="sv-FI" sz="1600" dirty="0" err="1" smtClean="0">
                <a:latin typeface="Arial" panose="020B0604020202020204" pitchFamily="34" charset="0"/>
                <a:cs typeface="Arial" panose="020B0604020202020204" pitchFamily="34" charset="0"/>
              </a:rPr>
              <a:t>Bío</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Bío</a:t>
            </a:r>
            <a:r>
              <a:rPr lang="sv-FI" sz="1600" dirty="0" smtClean="0">
                <a:latin typeface="Arial" panose="020B0604020202020204" pitchFamily="34" charset="0"/>
                <a:cs typeface="Arial" panose="020B0604020202020204" pitchFamily="34" charset="0"/>
              </a:rPr>
              <a:t>).</a:t>
            </a:r>
          </a:p>
          <a:p>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druvan är tunnskalig och växer i täta, kottformade klasar. Druvorna är rätt små. Det tunna skalet och låga fenolhalter gör att vinet är ljust till färgen. Ger lätta till medelfylliga viner, tanninerna är låga till medelstarka. Smak av hallon, körsbär och tranbär dominerar.</a:t>
            </a:r>
          </a:p>
          <a:p>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Gris och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Blanc har samma allmänna DNA-profiler och har muterat från varandra, troligen så att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är ursprungsdruvan. </a:t>
            </a:r>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är den första druva för vilken hela den genetiska sekvensen fastställts (i Frankrike 2007).  </a:t>
            </a:r>
          </a:p>
          <a:p>
            <a:r>
              <a:rPr lang="sv-FI" sz="1600" dirty="0" err="1" smtClean="0">
                <a:latin typeface="Arial" panose="020B0604020202020204" pitchFamily="34" charset="0"/>
                <a:cs typeface="Arial" panose="020B0604020202020204" pitchFamily="34" charset="0"/>
              </a:rPr>
              <a:t>Pinot</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Noir</a:t>
            </a:r>
            <a:r>
              <a:rPr lang="sv-FI" sz="1600" dirty="0" smtClean="0">
                <a:latin typeface="Arial" panose="020B0604020202020204" pitchFamily="34" charset="0"/>
                <a:cs typeface="Arial" panose="020B0604020202020204" pitchFamily="34" charset="0"/>
              </a:rPr>
              <a:t> anses vara en svårodlad druva. Den mognar rätt tidigt och kräver ett relativt kyligt klimat – i ett varmt klimat mognar den alldeles för snabbt och hinner inte utveckla de fascinerande aromer och dofter druvan är känd för. Å andra sidan är den också känslig för vind, frost och för mycket regn. Kraftig beskärning är nödvändig. Den kräver </a:t>
            </a:r>
            <a:r>
              <a:rPr lang="sv-FI" sz="1600" smtClean="0">
                <a:latin typeface="Arial" panose="020B0604020202020204" pitchFamily="34" charset="0"/>
                <a:cs typeface="Arial" panose="020B0604020202020204" pitchFamily="34" charset="0"/>
              </a:rPr>
              <a:t>låga hektarskördar - </a:t>
            </a:r>
            <a:r>
              <a:rPr lang="sv-FI" sz="1600" dirty="0" smtClean="0">
                <a:latin typeface="Arial" panose="020B0604020202020204" pitchFamily="34" charset="0"/>
                <a:cs typeface="Arial" panose="020B0604020202020204" pitchFamily="34" charset="0"/>
              </a:rPr>
              <a:t>för stora hektarskördar ger dålig kvalitet och ökar risken för sjukdomar. Det tunna skalet och de täta kasarna gör att risken för klasröta är stor. Rankan är känslig för mjöldagg och bladvirus.</a:t>
            </a:r>
          </a:p>
          <a:p>
            <a:r>
              <a:rPr lang="sv-FI" sz="1600" dirty="0" smtClean="0">
                <a:latin typeface="Arial" panose="020B0604020202020204" pitchFamily="34" charset="0"/>
                <a:cs typeface="Arial" panose="020B0604020202020204" pitchFamily="34" charset="0"/>
              </a:rPr>
              <a:t>Druvan är känslig för </a:t>
            </a:r>
            <a:r>
              <a:rPr lang="sv-FI" sz="1600" dirty="0" err="1" smtClean="0">
                <a:latin typeface="Arial" panose="020B0604020202020204" pitchFamily="34" charset="0"/>
                <a:cs typeface="Arial" panose="020B0604020202020204" pitchFamily="34" charset="0"/>
              </a:rPr>
              <a:t>terroir</a:t>
            </a:r>
            <a:r>
              <a:rPr lang="sv-FI" sz="1600" dirty="0" smtClean="0">
                <a:latin typeface="Arial" panose="020B0604020202020204" pitchFamily="34" charset="0"/>
                <a:cs typeface="Arial" panose="020B0604020202020204" pitchFamily="34" charset="0"/>
              </a:rPr>
              <a:t> (jordmån och mikroklimat) samt fermenteringsmetoder och vinjästsorter och </a:t>
            </a:r>
            <a:r>
              <a:rPr lang="sv-FI" sz="1600" dirty="0">
                <a:latin typeface="Arial" panose="020B0604020202020204" pitchFamily="34" charset="0"/>
                <a:cs typeface="Arial" panose="020B0604020202020204" pitchFamily="34" charset="0"/>
              </a:rPr>
              <a:t>d</a:t>
            </a:r>
            <a:r>
              <a:rPr lang="sv-FI" sz="1600" dirty="0" smtClean="0">
                <a:latin typeface="Arial" panose="020B0604020202020204" pitchFamily="34" charset="0"/>
                <a:cs typeface="Arial" panose="020B0604020202020204" pitchFamily="34" charset="0"/>
              </a:rPr>
              <a:t>ärför kan smaken variera kraftigt t.o.m. inom samma vindistrikt. Vinet åldras oförutsebart beroende på årgång. Flera vinhus talar om en hållbarhetstid på 4-8 år, men goda årgångar från de bästa vinhusen i </a:t>
            </a:r>
            <a:r>
              <a:rPr lang="sv-FI" sz="1600" dirty="0" err="1" smtClean="0">
                <a:latin typeface="Arial" panose="020B0604020202020204" pitchFamily="34" charset="0"/>
                <a:cs typeface="Arial" panose="020B0604020202020204" pitchFamily="34" charset="0"/>
              </a:rPr>
              <a:t>Côte</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d’Or</a:t>
            </a:r>
            <a:r>
              <a:rPr lang="sv-FI" sz="1600" dirty="0" smtClean="0">
                <a:latin typeface="Arial" panose="020B0604020202020204" pitchFamily="34" charset="0"/>
                <a:cs typeface="Arial" panose="020B0604020202020204" pitchFamily="34" charset="0"/>
              </a:rPr>
              <a:t>  kan ha en hållbarhet på 15-20 år. Där produceras en del av världens finaste viner – ”sex in a glass” har den kända franska sommeliern </a:t>
            </a:r>
            <a:r>
              <a:rPr lang="sv-FI" sz="1600" dirty="0" err="1" smtClean="0">
                <a:latin typeface="Arial" panose="020B0604020202020204" pitchFamily="34" charset="0"/>
                <a:cs typeface="Arial" panose="020B0604020202020204" pitchFamily="34" charset="0"/>
              </a:rPr>
              <a:t>Madeline</a:t>
            </a:r>
            <a:r>
              <a:rPr lang="sv-FI" sz="1600" dirty="0" smtClean="0">
                <a:latin typeface="Arial" panose="020B0604020202020204" pitchFamily="34" charset="0"/>
                <a:cs typeface="Arial" panose="020B0604020202020204" pitchFamily="34" charset="0"/>
              </a:rPr>
              <a:t> </a:t>
            </a:r>
            <a:r>
              <a:rPr lang="sv-FI" sz="1600" dirty="0" err="1" smtClean="0">
                <a:latin typeface="Arial" panose="020B0604020202020204" pitchFamily="34" charset="0"/>
                <a:cs typeface="Arial" panose="020B0604020202020204" pitchFamily="34" charset="0"/>
              </a:rPr>
              <a:t>Triffon</a:t>
            </a:r>
            <a:r>
              <a:rPr lang="sv-FI" sz="1600" dirty="0" smtClean="0">
                <a:latin typeface="Arial" panose="020B0604020202020204" pitchFamily="34" charset="0"/>
                <a:cs typeface="Arial" panose="020B0604020202020204" pitchFamily="34" charset="0"/>
              </a:rPr>
              <a:t> sagt. </a:t>
            </a:r>
          </a:p>
          <a:p>
            <a:endParaRPr lang="sv-F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804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023581"/>
            <a:ext cx="10515600" cy="341193"/>
          </a:xfrm>
        </p:spPr>
        <p:txBody>
          <a:bodyPr>
            <a:normAutofit fontScale="90000"/>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9612" y="-136477"/>
            <a:ext cx="4531056" cy="6858000"/>
          </a:xfrm>
        </p:spPr>
      </p:pic>
    </p:spTree>
    <p:extLst>
      <p:ext uri="{BB962C8B-B14F-4D97-AF65-F5344CB8AC3E}">
        <p14:creationId xmlns:p14="http://schemas.microsoft.com/office/powerpoint/2010/main" val="309009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flipV="1">
            <a:off x="838200" y="309490"/>
            <a:ext cx="10515600" cy="55636"/>
          </a:xfrm>
        </p:spPr>
        <p:txBody>
          <a:bodyPr>
            <a:normAutofit fontScale="90000"/>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0963" y="365126"/>
            <a:ext cx="4770073" cy="6565127"/>
          </a:xfrm>
        </p:spPr>
      </p:pic>
    </p:spTree>
    <p:extLst>
      <p:ext uri="{BB962C8B-B14F-4D97-AF65-F5344CB8AC3E}">
        <p14:creationId xmlns:p14="http://schemas.microsoft.com/office/powerpoint/2010/main" val="261245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flipV="1">
            <a:off x="851847" y="-764275"/>
            <a:ext cx="10515600" cy="764275"/>
          </a:xfrm>
        </p:spPr>
        <p:txBody>
          <a:bodyPr>
            <a:normAutofit/>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7916" y="1"/>
            <a:ext cx="6114197" cy="6728346"/>
          </a:xfrm>
        </p:spPr>
      </p:pic>
    </p:spTree>
    <p:extLst>
      <p:ext uri="{BB962C8B-B14F-4D97-AF65-F5344CB8AC3E}">
        <p14:creationId xmlns:p14="http://schemas.microsoft.com/office/powerpoint/2010/main" val="70755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flipV="1">
            <a:off x="838200" y="-420913"/>
            <a:ext cx="10515600" cy="188902"/>
          </a:xfrm>
        </p:spPr>
        <p:txBody>
          <a:bodyPr>
            <a:normAutofit fontScale="90000"/>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7791" y="0"/>
            <a:ext cx="6141493" cy="7155543"/>
          </a:xfrm>
        </p:spPr>
      </p:pic>
    </p:spTree>
    <p:extLst>
      <p:ext uri="{BB962C8B-B14F-4D97-AF65-F5344CB8AC3E}">
        <p14:creationId xmlns:p14="http://schemas.microsoft.com/office/powerpoint/2010/main" val="185306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869743"/>
            <a:ext cx="10515600" cy="723332"/>
          </a:xfrm>
        </p:spPr>
        <p:txBody>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428" y="0"/>
            <a:ext cx="5977718" cy="6858000"/>
          </a:xfrm>
        </p:spPr>
      </p:pic>
    </p:spTree>
    <p:extLst>
      <p:ext uri="{BB962C8B-B14F-4D97-AF65-F5344CB8AC3E}">
        <p14:creationId xmlns:p14="http://schemas.microsoft.com/office/powerpoint/2010/main" val="171157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5093"/>
            <a:ext cx="10515600" cy="68239"/>
          </a:xfrm>
        </p:spPr>
        <p:txBody>
          <a:bodyPr>
            <a:normAutofit fontScale="90000"/>
          </a:bodyPr>
          <a:lstStyle/>
          <a:p>
            <a:endParaRPr lang="sv-FI" dirty="0"/>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8609" y="122830"/>
            <a:ext cx="7806519" cy="7874758"/>
          </a:xfrm>
        </p:spPr>
      </p:pic>
    </p:spTree>
    <p:extLst>
      <p:ext uri="{BB962C8B-B14F-4D97-AF65-F5344CB8AC3E}">
        <p14:creationId xmlns:p14="http://schemas.microsoft.com/office/powerpoint/2010/main" val="818931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00752" y="-1004498"/>
            <a:ext cx="10058400" cy="6309420"/>
          </a:xfrm>
          <a:prstGeom prst="rect">
            <a:avLst/>
          </a:prstGeom>
        </p:spPr>
        <p:txBody>
          <a:bodyPr wrap="square">
            <a:spAutoFit/>
          </a:bodyPr>
          <a:lstStyle/>
          <a:p>
            <a:pPr algn="ctr">
              <a:spcAft>
                <a:spcPts val="0"/>
              </a:spcAft>
            </a:pPr>
            <a:r>
              <a:rPr lang="sv-FI" kern="50" dirty="0" smtClean="0">
                <a:latin typeface="Times New Roman" panose="02020603050405020304" pitchFamily="18" charset="0"/>
                <a:ea typeface="Lucida Sans Unicode" panose="020B0602030504020204" pitchFamily="34" charset="0"/>
              </a:rPr>
              <a:t>?</a:t>
            </a:r>
            <a:endParaRPr lang="sv-FI" kern="50" dirty="0">
              <a:latin typeface="Times New Roman" panose="02020603050405020304" pitchFamily="18" charset="0"/>
              <a:ea typeface="Lucida Sans Unicode" panose="020B0602030504020204" pitchFamily="34" charset="0"/>
            </a:endParaRPr>
          </a:p>
          <a:p>
            <a:pPr algn="ctr">
              <a:spcAft>
                <a:spcPts val="0"/>
              </a:spcAft>
            </a:pPr>
            <a:r>
              <a:rPr lang="fi-FI" sz="2000"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sz="3200" b="1" i="1" kern="50" dirty="0">
                <a:solidFill>
                  <a:srgbClr val="44546A"/>
                </a:solidFill>
                <a:latin typeface="Arial" panose="020B0604020202020204" pitchFamily="34" charset="0"/>
                <a:ea typeface="Arial" panose="020B0604020202020204" pitchFamily="34" charset="0"/>
              </a:rPr>
              <a:t>              </a:t>
            </a:r>
            <a:endParaRPr lang="fi-FI" sz="3200" b="1" i="1" kern="50" dirty="0" smtClean="0">
              <a:solidFill>
                <a:srgbClr val="44546A"/>
              </a:solidFill>
              <a:latin typeface="Arial" panose="020B0604020202020204" pitchFamily="34" charset="0"/>
              <a:ea typeface="Arial" panose="020B0604020202020204" pitchFamily="34" charset="0"/>
            </a:endParaRPr>
          </a:p>
          <a:p>
            <a:pPr>
              <a:spcAft>
                <a:spcPts val="0"/>
              </a:spcAft>
            </a:pPr>
            <a:r>
              <a:rPr lang="fi-FI" sz="3200" b="1" i="1" kern="50" dirty="0" smtClean="0">
                <a:solidFill>
                  <a:srgbClr val="44546A"/>
                </a:solidFill>
                <a:latin typeface="Arial" panose="020B0604020202020204" pitchFamily="34" charset="0"/>
                <a:ea typeface="Arial" panose="020B0604020202020204" pitchFamily="34" charset="0"/>
              </a:rPr>
              <a:t>VINKLUBBEN</a:t>
            </a:r>
            <a:endParaRPr lang="sv-FI" kern="50" dirty="0">
              <a:latin typeface="Times New Roman" panose="02020603050405020304" pitchFamily="18" charset="0"/>
              <a:ea typeface="Lucida Sans Unicode" panose="020B0602030504020204" pitchFamily="34" charset="0"/>
            </a:endParaRPr>
          </a:p>
          <a:p>
            <a:pPr>
              <a:spcAft>
                <a:spcPts val="0"/>
              </a:spcAft>
            </a:pPr>
            <a:r>
              <a:rPr lang="fi-FI" sz="2000"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sz="2000"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sz="2400" b="1" kern="50" dirty="0" smtClean="0">
                <a:solidFill>
                  <a:srgbClr val="000000"/>
                </a:solidFill>
                <a:latin typeface="Arial" panose="020B0604020202020204" pitchFamily="34" charset="0"/>
                <a:ea typeface="Arial" panose="020B0604020202020204" pitchFamily="34" charset="0"/>
              </a:rPr>
              <a:t>Pinot </a:t>
            </a:r>
            <a:r>
              <a:rPr lang="fi-FI" sz="2400" b="1" kern="50" dirty="0" err="1">
                <a:solidFill>
                  <a:srgbClr val="000000"/>
                </a:solidFill>
                <a:latin typeface="Arial" panose="020B0604020202020204" pitchFamily="34" charset="0"/>
                <a:ea typeface="Arial" panose="020B0604020202020204" pitchFamily="34" charset="0"/>
              </a:rPr>
              <a:t>Noir</a:t>
            </a:r>
            <a:r>
              <a:rPr lang="fi-FI" sz="2400" b="1" kern="50" dirty="0">
                <a:solidFill>
                  <a:srgbClr val="000000"/>
                </a:solidFill>
                <a:latin typeface="Arial" panose="020B0604020202020204" pitchFamily="34" charset="0"/>
                <a:ea typeface="Arial" panose="020B0604020202020204" pitchFamily="34" charset="0"/>
              </a:rPr>
              <a:t> </a:t>
            </a:r>
            <a:r>
              <a:rPr lang="fi-FI" sz="2400" b="1" kern="50" dirty="0" err="1">
                <a:solidFill>
                  <a:srgbClr val="000000"/>
                </a:solidFill>
                <a:latin typeface="Arial" panose="020B0604020202020204" pitchFamily="34" charset="0"/>
                <a:ea typeface="Arial" panose="020B0604020202020204" pitchFamily="34" charset="0"/>
              </a:rPr>
              <a:t>viner</a:t>
            </a:r>
            <a:r>
              <a:rPr lang="fi-FI" sz="2400" b="1" kern="50" dirty="0">
                <a:solidFill>
                  <a:srgbClr val="000000"/>
                </a:solidFill>
                <a:latin typeface="Arial" panose="020B0604020202020204" pitchFamily="34" charset="0"/>
                <a:ea typeface="Arial" panose="020B0604020202020204" pitchFamily="34" charset="0"/>
              </a:rPr>
              <a:t> </a:t>
            </a:r>
            <a:r>
              <a:rPr lang="fi-FI" sz="2400" b="1" kern="50" dirty="0" err="1">
                <a:solidFill>
                  <a:srgbClr val="000000"/>
                </a:solidFill>
                <a:latin typeface="Arial" panose="020B0604020202020204" pitchFamily="34" charset="0"/>
                <a:ea typeface="Arial" panose="020B0604020202020204" pitchFamily="34" charset="0"/>
              </a:rPr>
              <a:t>från</a:t>
            </a:r>
            <a:r>
              <a:rPr lang="fi-FI" sz="2400" b="1" kern="50" dirty="0">
                <a:solidFill>
                  <a:srgbClr val="000000"/>
                </a:solidFill>
                <a:latin typeface="Arial" panose="020B0604020202020204" pitchFamily="34" charset="0"/>
                <a:ea typeface="Arial" panose="020B0604020202020204" pitchFamily="34" charset="0"/>
              </a:rPr>
              <a:t> hela </a:t>
            </a:r>
            <a:r>
              <a:rPr lang="fi-FI" sz="2400" b="1" kern="50" dirty="0" err="1" smtClean="0">
                <a:solidFill>
                  <a:srgbClr val="000000"/>
                </a:solidFill>
                <a:latin typeface="Arial" panose="020B0604020202020204" pitchFamily="34" charset="0"/>
                <a:ea typeface="Arial" panose="020B0604020202020204" pitchFamily="34" charset="0"/>
              </a:rPr>
              <a:t>världen</a:t>
            </a:r>
            <a:endParaRPr lang="sv-FI" kern="50" dirty="0" smtClean="0">
              <a:latin typeface="Times New Roman" panose="02020603050405020304" pitchFamily="18" charset="0"/>
              <a:ea typeface="Arial" panose="020B0604020202020204" pitchFamily="34" charset="0"/>
            </a:endParaRPr>
          </a:p>
          <a:p>
            <a:pPr>
              <a:spcAft>
                <a:spcPts val="0"/>
              </a:spcAft>
            </a:pPr>
            <a:r>
              <a:rPr lang="fi-FI" sz="2000" kern="50" dirty="0" err="1" smtClean="0">
                <a:solidFill>
                  <a:srgbClr val="000000"/>
                </a:solidFill>
                <a:latin typeface="Arial" panose="020B0604020202020204" pitchFamily="34" charset="0"/>
                <a:ea typeface="Arial" panose="020B0604020202020204" pitchFamily="34" charset="0"/>
              </a:rPr>
              <a:t>Tasting</a:t>
            </a:r>
            <a:r>
              <a:rPr lang="fi-FI" sz="2000" kern="50" dirty="0" smtClean="0">
                <a:solidFill>
                  <a:srgbClr val="000000"/>
                </a:solidFill>
                <a:latin typeface="Arial" panose="020B0604020202020204" pitchFamily="34" charset="0"/>
                <a:ea typeface="Arial" panose="020B0604020202020204" pitchFamily="34" charset="0"/>
              </a:rPr>
              <a:t> </a:t>
            </a:r>
            <a:r>
              <a:rPr lang="fi-FI" sz="2000" kern="50" dirty="0">
                <a:solidFill>
                  <a:srgbClr val="000000"/>
                </a:solidFill>
                <a:latin typeface="Arial" panose="020B0604020202020204" pitchFamily="34" charset="0"/>
                <a:ea typeface="Arial" panose="020B0604020202020204" pitchFamily="34" charset="0"/>
              </a:rPr>
              <a:t>24.10.2014</a:t>
            </a:r>
            <a:endParaRPr lang="sv-FI" kern="50" dirty="0">
              <a:latin typeface="Times New Roman" panose="02020603050405020304" pitchFamily="18" charset="0"/>
              <a:ea typeface="Lucida Sans Unicode" panose="020B0602030504020204" pitchFamily="34" charset="0"/>
            </a:endParaRPr>
          </a:p>
          <a:p>
            <a:pPr>
              <a:spcAft>
                <a:spcPts val="0"/>
              </a:spcAft>
            </a:pPr>
            <a:r>
              <a:rPr lang="fi-FI" sz="2000"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557247  </a:t>
            </a:r>
            <a:r>
              <a:rPr lang="fi-FI" b="1" kern="50" dirty="0" err="1">
                <a:solidFill>
                  <a:srgbClr val="000000"/>
                </a:solidFill>
                <a:latin typeface="Arial" panose="020B0604020202020204" pitchFamily="34" charset="0"/>
                <a:ea typeface="Arial" panose="020B0604020202020204" pitchFamily="34" charset="0"/>
              </a:rPr>
              <a:t>Willm</a:t>
            </a:r>
            <a:r>
              <a:rPr lang="fi-FI" b="1" kern="50" dirty="0">
                <a:solidFill>
                  <a:srgbClr val="000000"/>
                </a:solidFill>
                <a:latin typeface="Arial" panose="020B0604020202020204" pitchFamily="34" charset="0"/>
                <a:ea typeface="Arial" panose="020B0604020202020204" pitchFamily="34" charset="0"/>
              </a:rPr>
              <a:t> </a:t>
            </a:r>
            <a:r>
              <a:rPr lang="fi-FI" b="1" kern="50" dirty="0" err="1">
                <a:solidFill>
                  <a:srgbClr val="000000"/>
                </a:solidFill>
                <a:latin typeface="Arial" panose="020B0604020202020204" pitchFamily="34" charset="0"/>
                <a:ea typeface="Arial" panose="020B0604020202020204" pitchFamily="34" charset="0"/>
              </a:rPr>
              <a:t>Crémant</a:t>
            </a:r>
            <a:r>
              <a:rPr lang="fi-FI" b="1" kern="50" dirty="0">
                <a:solidFill>
                  <a:srgbClr val="000000"/>
                </a:solidFill>
                <a:latin typeface="Arial" panose="020B0604020202020204" pitchFamily="34" charset="0"/>
                <a:ea typeface="Arial" panose="020B0604020202020204" pitchFamily="34" charset="0"/>
              </a:rPr>
              <a:t> </a:t>
            </a:r>
            <a:r>
              <a:rPr lang="fi-FI" b="1" kern="50" dirty="0" err="1">
                <a:solidFill>
                  <a:srgbClr val="000000"/>
                </a:solidFill>
                <a:latin typeface="Arial" panose="020B0604020202020204" pitchFamily="34" charset="0"/>
                <a:ea typeface="Arial" panose="020B0604020202020204" pitchFamily="34" charset="0"/>
              </a:rPr>
              <a:t>d’Alsace</a:t>
            </a:r>
            <a:r>
              <a:rPr lang="fi-FI" b="1" kern="50" dirty="0">
                <a:solidFill>
                  <a:srgbClr val="000000"/>
                </a:solidFill>
                <a:latin typeface="Arial" panose="020B0604020202020204" pitchFamily="34" charset="0"/>
                <a:ea typeface="Arial" panose="020B0604020202020204" pitchFamily="34" charset="0"/>
              </a:rPr>
              <a:t> Rosé </a:t>
            </a:r>
            <a:r>
              <a:rPr lang="fi-FI" b="1" kern="50" dirty="0" err="1">
                <a:solidFill>
                  <a:srgbClr val="000000"/>
                </a:solidFill>
                <a:latin typeface="Arial" panose="020B0604020202020204" pitchFamily="34" charset="0"/>
                <a:ea typeface="Arial" panose="020B0604020202020204" pitchFamily="34" charset="0"/>
              </a:rPr>
              <a:t>Brut</a:t>
            </a:r>
            <a:r>
              <a:rPr lang="fi-FI" b="1" kern="50" dirty="0">
                <a:solidFill>
                  <a:srgbClr val="000000"/>
                </a:solidFill>
                <a:latin typeface="Arial" panose="020B0604020202020204" pitchFamily="34" charset="0"/>
                <a:ea typeface="Arial" panose="020B0604020202020204" pitchFamily="34" charset="0"/>
              </a:rPr>
              <a:t>                               </a:t>
            </a:r>
            <a:r>
              <a:rPr lang="fi-FI" b="1" kern="50" dirty="0" smtClean="0">
                <a:solidFill>
                  <a:srgbClr val="000000"/>
                </a:solidFill>
                <a:latin typeface="Arial" panose="020B0604020202020204" pitchFamily="34" charset="0"/>
                <a:ea typeface="Arial" panose="020B0604020202020204" pitchFamily="34" charset="0"/>
              </a:rPr>
              <a:t> € </a:t>
            </a:r>
            <a:r>
              <a:rPr lang="fi-FI" b="1" kern="50" dirty="0">
                <a:solidFill>
                  <a:srgbClr val="000000"/>
                </a:solidFill>
                <a:latin typeface="Arial" panose="020B0604020202020204" pitchFamily="34" charset="0"/>
                <a:ea typeface="Arial" panose="020B0604020202020204" pitchFamily="34" charset="0"/>
              </a:rPr>
              <a:t>14,98</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498867  2010 Albert </a:t>
            </a:r>
            <a:r>
              <a:rPr lang="fi-FI" b="1" kern="50" dirty="0" err="1">
                <a:solidFill>
                  <a:srgbClr val="000000"/>
                </a:solidFill>
                <a:latin typeface="Arial" panose="020B0604020202020204" pitchFamily="34" charset="0"/>
                <a:ea typeface="Arial" panose="020B0604020202020204" pitchFamily="34" charset="0"/>
              </a:rPr>
              <a:t>Bichot</a:t>
            </a:r>
            <a:r>
              <a:rPr lang="fi-FI" b="1" kern="50" dirty="0">
                <a:solidFill>
                  <a:srgbClr val="000000"/>
                </a:solidFill>
                <a:latin typeface="Arial" panose="020B0604020202020204" pitchFamily="34" charset="0"/>
                <a:ea typeface="Arial" panose="020B0604020202020204" pitchFamily="34" charset="0"/>
              </a:rPr>
              <a:t> </a:t>
            </a:r>
            <a:r>
              <a:rPr lang="fi-FI" b="1" kern="50" dirty="0" err="1" smtClean="0">
                <a:solidFill>
                  <a:srgbClr val="000000"/>
                </a:solidFill>
                <a:latin typeface="Arial" panose="020B0604020202020204" pitchFamily="34" charset="0"/>
                <a:ea typeface="Arial" panose="020B0604020202020204" pitchFamily="34" charset="0"/>
              </a:rPr>
              <a:t>Fixin</a:t>
            </a:r>
            <a:r>
              <a:rPr lang="fi-FI" b="1" kern="50" dirty="0" smtClean="0">
                <a:solidFill>
                  <a:srgbClr val="000000"/>
                </a:solidFill>
                <a:latin typeface="Arial" panose="020B0604020202020204" pitchFamily="34" charset="0"/>
                <a:ea typeface="Arial" panose="020B0604020202020204" pitchFamily="34" charset="0"/>
              </a:rPr>
              <a:t>                                                   € </a:t>
            </a:r>
            <a:r>
              <a:rPr lang="fi-FI" b="1" kern="50" dirty="0">
                <a:solidFill>
                  <a:srgbClr val="000000"/>
                </a:solidFill>
                <a:latin typeface="Arial" panose="020B0604020202020204" pitchFamily="34" charset="0"/>
                <a:ea typeface="Arial" panose="020B0604020202020204" pitchFamily="34" charset="0"/>
              </a:rPr>
              <a:t>20,30</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424177  2010 Becker </a:t>
            </a:r>
            <a:r>
              <a:rPr lang="fi-FI" b="1" kern="50" dirty="0" err="1">
                <a:solidFill>
                  <a:srgbClr val="000000"/>
                </a:solidFill>
                <a:latin typeface="Arial" panose="020B0604020202020204" pitchFamily="34" charset="0"/>
                <a:ea typeface="Arial" panose="020B0604020202020204" pitchFamily="34" charset="0"/>
              </a:rPr>
              <a:t>Family</a:t>
            </a:r>
            <a:r>
              <a:rPr lang="fi-FI" b="1" kern="50" dirty="0">
                <a:solidFill>
                  <a:srgbClr val="000000"/>
                </a:solidFill>
                <a:latin typeface="Arial" panose="020B0604020202020204" pitchFamily="34" charset="0"/>
                <a:ea typeface="Arial" panose="020B0604020202020204" pitchFamily="34" charset="0"/>
              </a:rPr>
              <a:t> Pinot </a:t>
            </a:r>
            <a:r>
              <a:rPr lang="fi-FI" b="1" kern="50" dirty="0" err="1">
                <a:solidFill>
                  <a:srgbClr val="000000"/>
                </a:solidFill>
                <a:latin typeface="Arial" panose="020B0604020202020204" pitchFamily="34" charset="0"/>
                <a:ea typeface="Arial" panose="020B0604020202020204" pitchFamily="34" charset="0"/>
              </a:rPr>
              <a:t>Noir</a:t>
            </a:r>
            <a:r>
              <a:rPr lang="fi-FI" b="1" kern="50" dirty="0">
                <a:solidFill>
                  <a:srgbClr val="000000"/>
                </a:solidFill>
                <a:latin typeface="Arial" panose="020B0604020202020204" pitchFamily="34" charset="0"/>
                <a:ea typeface="Arial" panose="020B0604020202020204" pitchFamily="34" charset="0"/>
              </a:rPr>
              <a:t>                   </a:t>
            </a:r>
            <a:r>
              <a:rPr lang="fi-FI" b="1" kern="50" dirty="0" smtClean="0">
                <a:solidFill>
                  <a:srgbClr val="000000"/>
                </a:solidFill>
                <a:latin typeface="Arial" panose="020B0604020202020204" pitchFamily="34" charset="0"/>
                <a:ea typeface="Arial" panose="020B0604020202020204" pitchFamily="34" charset="0"/>
              </a:rPr>
              <a:t> </a:t>
            </a:r>
            <a:r>
              <a:rPr lang="fi-FI" b="1" kern="50" dirty="0">
                <a:solidFill>
                  <a:srgbClr val="000000"/>
                </a:solidFill>
                <a:latin typeface="Arial" panose="020B0604020202020204" pitchFamily="34" charset="0"/>
                <a:ea typeface="Arial" panose="020B0604020202020204" pitchFamily="34" charset="0"/>
              </a:rPr>
              <a:t>	         </a:t>
            </a:r>
            <a:r>
              <a:rPr lang="fi-FI" b="1" kern="50" dirty="0" smtClean="0">
                <a:solidFill>
                  <a:srgbClr val="000000"/>
                </a:solidFill>
                <a:latin typeface="Arial" panose="020B0604020202020204" pitchFamily="34" charset="0"/>
                <a:ea typeface="Arial" panose="020B0604020202020204" pitchFamily="34" charset="0"/>
              </a:rPr>
              <a:t>           </a:t>
            </a:r>
            <a:r>
              <a:rPr lang="fi-FI" b="1" kern="50" dirty="0">
                <a:solidFill>
                  <a:srgbClr val="000000"/>
                </a:solidFill>
                <a:latin typeface="Arial" panose="020B0604020202020204" pitchFamily="34" charset="0"/>
                <a:ea typeface="Arial" panose="020B0604020202020204" pitchFamily="34" charset="0"/>
              </a:rPr>
              <a:t>€ 17,28</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417607  2012 </a:t>
            </a:r>
            <a:r>
              <a:rPr lang="fi-FI" b="1" kern="50" dirty="0" err="1">
                <a:solidFill>
                  <a:srgbClr val="000000"/>
                </a:solidFill>
                <a:latin typeface="Arial" panose="020B0604020202020204" pitchFamily="34" charset="0"/>
                <a:ea typeface="Arial" panose="020B0604020202020204" pitchFamily="34" charset="0"/>
              </a:rPr>
              <a:t>Waipara</a:t>
            </a:r>
            <a:r>
              <a:rPr lang="fi-FI" b="1" kern="50" dirty="0">
                <a:solidFill>
                  <a:srgbClr val="000000"/>
                </a:solidFill>
                <a:latin typeface="Arial" panose="020B0604020202020204" pitchFamily="34" charset="0"/>
                <a:ea typeface="Arial" panose="020B0604020202020204" pitchFamily="34" charset="0"/>
              </a:rPr>
              <a:t> Hills Central </a:t>
            </a:r>
            <a:r>
              <a:rPr lang="fi-FI" b="1" kern="50" dirty="0" err="1">
                <a:solidFill>
                  <a:srgbClr val="000000"/>
                </a:solidFill>
                <a:latin typeface="Arial" panose="020B0604020202020204" pitchFamily="34" charset="0"/>
                <a:ea typeface="Arial" panose="020B0604020202020204" pitchFamily="34" charset="0"/>
              </a:rPr>
              <a:t>Otago</a:t>
            </a:r>
            <a:r>
              <a:rPr lang="fi-FI" b="1" kern="50" dirty="0">
                <a:solidFill>
                  <a:srgbClr val="000000"/>
                </a:solidFill>
                <a:latin typeface="Arial" panose="020B0604020202020204" pitchFamily="34" charset="0"/>
                <a:ea typeface="Arial" panose="020B0604020202020204" pitchFamily="34" charset="0"/>
              </a:rPr>
              <a:t> Pinot </a:t>
            </a:r>
            <a:r>
              <a:rPr lang="fi-FI" b="1" kern="50" dirty="0" err="1">
                <a:solidFill>
                  <a:srgbClr val="000000"/>
                </a:solidFill>
                <a:latin typeface="Arial" panose="020B0604020202020204" pitchFamily="34" charset="0"/>
                <a:ea typeface="Arial" panose="020B0604020202020204" pitchFamily="34" charset="0"/>
              </a:rPr>
              <a:t>Noir</a:t>
            </a:r>
            <a:r>
              <a:rPr lang="fi-FI" b="1" kern="50" dirty="0">
                <a:solidFill>
                  <a:srgbClr val="000000"/>
                </a:solidFill>
                <a:latin typeface="Arial" panose="020B0604020202020204" pitchFamily="34" charset="0"/>
                <a:ea typeface="Arial" panose="020B0604020202020204" pitchFamily="34" charset="0"/>
              </a:rPr>
              <a:t>        </a:t>
            </a:r>
            <a:r>
              <a:rPr lang="fi-FI" b="1" kern="50" dirty="0" smtClean="0">
                <a:solidFill>
                  <a:srgbClr val="000000"/>
                </a:solidFill>
                <a:latin typeface="Arial" panose="020B0604020202020204" pitchFamily="34" charset="0"/>
                <a:ea typeface="Arial" panose="020B0604020202020204" pitchFamily="34" charset="0"/>
              </a:rPr>
              <a:t>          € </a:t>
            </a:r>
            <a:r>
              <a:rPr lang="fi-FI" b="1" kern="50" dirty="0">
                <a:solidFill>
                  <a:srgbClr val="000000"/>
                </a:solidFill>
                <a:latin typeface="Arial" panose="020B0604020202020204" pitchFamily="34" charset="0"/>
                <a:ea typeface="Arial" panose="020B0604020202020204" pitchFamily="34" charset="0"/>
              </a:rPr>
              <a:t>13,27</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455397  2011 </a:t>
            </a:r>
            <a:r>
              <a:rPr lang="fi-FI" b="1" kern="50" dirty="0" err="1">
                <a:solidFill>
                  <a:srgbClr val="000000"/>
                </a:solidFill>
                <a:latin typeface="Arial" panose="020B0604020202020204" pitchFamily="34" charset="0"/>
                <a:ea typeface="Arial" panose="020B0604020202020204" pitchFamily="34" charset="0"/>
              </a:rPr>
              <a:t>Boedecker</a:t>
            </a:r>
            <a:r>
              <a:rPr lang="fi-FI" b="1" kern="50" dirty="0">
                <a:solidFill>
                  <a:srgbClr val="000000"/>
                </a:solidFill>
                <a:latin typeface="Arial" panose="020B0604020202020204" pitchFamily="34" charset="0"/>
                <a:ea typeface="Arial" panose="020B0604020202020204" pitchFamily="34" charset="0"/>
              </a:rPr>
              <a:t> </a:t>
            </a:r>
            <a:r>
              <a:rPr lang="fi-FI" b="1" kern="50" dirty="0" err="1">
                <a:solidFill>
                  <a:srgbClr val="000000"/>
                </a:solidFill>
                <a:latin typeface="Arial" panose="020B0604020202020204" pitchFamily="34" charset="0"/>
                <a:ea typeface="Arial" panose="020B0604020202020204" pitchFamily="34" charset="0"/>
              </a:rPr>
              <a:t>Cellars</a:t>
            </a:r>
            <a:r>
              <a:rPr lang="fi-FI" b="1" kern="50" dirty="0">
                <a:solidFill>
                  <a:srgbClr val="000000"/>
                </a:solidFill>
                <a:latin typeface="Arial" panose="020B0604020202020204" pitchFamily="34" charset="0"/>
                <a:ea typeface="Arial" panose="020B0604020202020204" pitchFamily="34" charset="0"/>
              </a:rPr>
              <a:t> Oregon, Pinot </a:t>
            </a:r>
            <a:r>
              <a:rPr lang="fi-FI" b="1" kern="50" dirty="0" err="1" smtClean="0">
                <a:solidFill>
                  <a:srgbClr val="000000"/>
                </a:solidFill>
                <a:latin typeface="Arial" panose="020B0604020202020204" pitchFamily="34" charset="0"/>
                <a:ea typeface="Arial" panose="020B0604020202020204" pitchFamily="34" charset="0"/>
              </a:rPr>
              <a:t>Noir</a:t>
            </a:r>
            <a:r>
              <a:rPr lang="fi-FI" b="1" kern="50" dirty="0" smtClean="0">
                <a:solidFill>
                  <a:srgbClr val="000000"/>
                </a:solidFill>
                <a:latin typeface="Arial" panose="020B0604020202020204" pitchFamily="34" charset="0"/>
                <a:ea typeface="Arial" panose="020B0604020202020204" pitchFamily="34" charset="0"/>
              </a:rPr>
              <a:t>                   € 21,20</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 </a:t>
            </a:r>
            <a:endParaRPr lang="sv-FI" kern="50" dirty="0">
              <a:latin typeface="Times New Roman" panose="02020603050405020304" pitchFamily="18" charset="0"/>
              <a:ea typeface="Lucida Sans Unicode" panose="020B0602030504020204" pitchFamily="34" charset="0"/>
            </a:endParaRPr>
          </a:p>
          <a:p>
            <a:pPr>
              <a:spcAft>
                <a:spcPts val="0"/>
              </a:spcAft>
            </a:pPr>
            <a:r>
              <a:rPr lang="fi-FI" b="1" kern="50" dirty="0">
                <a:solidFill>
                  <a:srgbClr val="000000"/>
                </a:solidFill>
                <a:latin typeface="Arial" panose="020B0604020202020204" pitchFamily="34" charset="0"/>
                <a:ea typeface="Arial" panose="020B0604020202020204" pitchFamily="34" charset="0"/>
              </a:rPr>
              <a:t>475537  2012 </a:t>
            </a:r>
            <a:r>
              <a:rPr lang="fi-FI" b="1" kern="50" dirty="0" err="1">
                <a:solidFill>
                  <a:srgbClr val="000000"/>
                </a:solidFill>
                <a:latin typeface="Arial" panose="020B0604020202020204" pitchFamily="34" charset="0"/>
                <a:ea typeface="Arial" panose="020B0604020202020204" pitchFamily="34" charset="0"/>
              </a:rPr>
              <a:t>Leyda</a:t>
            </a:r>
            <a:r>
              <a:rPr lang="fi-FI" b="1" kern="50" dirty="0">
                <a:solidFill>
                  <a:srgbClr val="000000"/>
                </a:solidFill>
                <a:latin typeface="Arial" panose="020B0604020202020204" pitchFamily="34" charset="0"/>
                <a:ea typeface="Arial" panose="020B0604020202020204" pitchFamily="34" charset="0"/>
              </a:rPr>
              <a:t> </a:t>
            </a:r>
            <a:r>
              <a:rPr lang="fi-FI" b="1" kern="50" dirty="0" err="1">
                <a:solidFill>
                  <a:srgbClr val="000000"/>
                </a:solidFill>
                <a:latin typeface="Arial" panose="020B0604020202020204" pitchFamily="34" charset="0"/>
                <a:ea typeface="Arial" panose="020B0604020202020204" pitchFamily="34" charset="0"/>
              </a:rPr>
              <a:t>Las</a:t>
            </a:r>
            <a:r>
              <a:rPr lang="fi-FI" b="1" kern="50" dirty="0">
                <a:solidFill>
                  <a:srgbClr val="000000"/>
                </a:solidFill>
                <a:latin typeface="Arial" panose="020B0604020202020204" pitchFamily="34" charset="0"/>
                <a:ea typeface="Arial" panose="020B0604020202020204" pitchFamily="34" charset="0"/>
              </a:rPr>
              <a:t> </a:t>
            </a:r>
            <a:r>
              <a:rPr lang="fi-FI" b="1" kern="50" dirty="0" err="1">
                <a:solidFill>
                  <a:srgbClr val="000000"/>
                </a:solidFill>
                <a:latin typeface="Arial" panose="020B0604020202020204" pitchFamily="34" charset="0"/>
                <a:ea typeface="Arial" panose="020B0604020202020204" pitchFamily="34" charset="0"/>
              </a:rPr>
              <a:t>Brisas</a:t>
            </a:r>
            <a:r>
              <a:rPr lang="fi-FI" b="1" kern="50" dirty="0">
                <a:solidFill>
                  <a:srgbClr val="000000"/>
                </a:solidFill>
                <a:latin typeface="Arial" panose="020B0604020202020204" pitchFamily="34" charset="0"/>
                <a:ea typeface="Arial" panose="020B0604020202020204" pitchFamily="34" charset="0"/>
              </a:rPr>
              <a:t>, Pinot </a:t>
            </a:r>
            <a:r>
              <a:rPr lang="fi-FI" b="1" kern="50" dirty="0" err="1">
                <a:solidFill>
                  <a:srgbClr val="000000"/>
                </a:solidFill>
                <a:latin typeface="Arial" panose="020B0604020202020204" pitchFamily="34" charset="0"/>
                <a:ea typeface="Arial" panose="020B0604020202020204" pitchFamily="34" charset="0"/>
              </a:rPr>
              <a:t>Noir</a:t>
            </a:r>
            <a:r>
              <a:rPr lang="fi-FI" b="1" kern="50" dirty="0">
                <a:solidFill>
                  <a:srgbClr val="000000"/>
                </a:solidFill>
                <a:latin typeface="Arial" panose="020B0604020202020204" pitchFamily="34" charset="0"/>
                <a:ea typeface="Arial" panose="020B0604020202020204" pitchFamily="34" charset="0"/>
              </a:rPr>
              <a:t>, </a:t>
            </a:r>
            <a:r>
              <a:rPr lang="fi-FI" b="1" kern="50" dirty="0" smtClean="0">
                <a:solidFill>
                  <a:srgbClr val="000000"/>
                </a:solidFill>
                <a:latin typeface="Arial" panose="020B0604020202020204" pitchFamily="34" charset="0"/>
                <a:ea typeface="Arial" panose="020B0604020202020204" pitchFamily="34" charset="0"/>
              </a:rPr>
              <a:t>Chile   </a:t>
            </a:r>
            <a:r>
              <a:rPr lang="fi-FI" b="1" kern="50" dirty="0">
                <a:solidFill>
                  <a:srgbClr val="000000"/>
                </a:solidFill>
                <a:latin typeface="Arial" panose="020B0604020202020204" pitchFamily="34" charset="0"/>
                <a:ea typeface="Arial" panose="020B0604020202020204" pitchFamily="34" charset="0"/>
              </a:rPr>
              <a:t>	          </a:t>
            </a:r>
            <a:r>
              <a:rPr lang="fi-FI" b="1" kern="50" dirty="0" smtClean="0">
                <a:solidFill>
                  <a:srgbClr val="000000"/>
                </a:solidFill>
                <a:latin typeface="Arial" panose="020B0604020202020204" pitchFamily="34" charset="0"/>
                <a:ea typeface="Arial" panose="020B0604020202020204" pitchFamily="34" charset="0"/>
              </a:rPr>
              <a:t>          € </a:t>
            </a:r>
            <a:r>
              <a:rPr lang="fi-FI" b="1" kern="50" dirty="0">
                <a:solidFill>
                  <a:srgbClr val="000000"/>
                </a:solidFill>
                <a:latin typeface="Arial" panose="020B0604020202020204" pitchFamily="34" charset="0"/>
                <a:ea typeface="Arial" panose="020B0604020202020204" pitchFamily="34" charset="0"/>
              </a:rPr>
              <a:t>13,99</a:t>
            </a:r>
            <a:endParaRPr lang="sv-FI" dirty="0"/>
          </a:p>
        </p:txBody>
      </p:sp>
    </p:spTree>
    <p:extLst>
      <p:ext uri="{BB962C8B-B14F-4D97-AF65-F5344CB8AC3E}">
        <p14:creationId xmlns:p14="http://schemas.microsoft.com/office/powerpoint/2010/main" val="2356258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TotalTime>
  <Words>946</Words>
  <Application>Microsoft Office PowerPoint</Application>
  <PresentationFormat>Bredbild</PresentationFormat>
  <Paragraphs>76</Paragraphs>
  <Slides>13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Calibri</vt:lpstr>
      <vt:lpstr>Calibri Light</vt:lpstr>
      <vt:lpstr>Lucida Sans Unicode</vt:lpstr>
      <vt:lpstr>Times New Roman</vt:lpstr>
      <vt:lpstr>Office-tema</vt:lpstr>
      <vt:lpstr>  PINOT NOIR VINER FRÅN HELA VÄRLDEN</vt:lpstr>
      <vt:lpstr>HISTORIA OCH EGENSKAPER</vt:lpstr>
      <vt:lpstr>PowerPoint-presentation</vt:lpstr>
      <vt:lpstr>PowerPoint-presentation</vt:lpstr>
      <vt:lpstr>PowerPoint-presentation</vt:lpstr>
      <vt:lpstr>PowerPoint-presentation</vt:lpstr>
      <vt:lpstr>PowerPoint-presentation</vt:lpstr>
      <vt:lpstr>PowerPoint-presentation</vt:lpstr>
      <vt:lpstr>PowerPoint-presentation</vt:lpstr>
      <vt:lpstr>Wilm Crémant d’Alsace Brut Rosé </vt:lpstr>
      <vt:lpstr>Becker Family Pinot Noir       Årgång 2010</vt:lpstr>
      <vt:lpstr>Boedecker Cellars Oregon Pinot Noir     Årgång 2011</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PINOT NOIR VINER FRÅN HELA VÄRLDEN</dc:title>
  <dc:creator>Kristian Stenius</dc:creator>
  <cp:lastModifiedBy>Kristian Stenius</cp:lastModifiedBy>
  <cp:revision>49</cp:revision>
  <dcterms:created xsi:type="dcterms:W3CDTF">2014-10-15T15:54:48Z</dcterms:created>
  <dcterms:modified xsi:type="dcterms:W3CDTF">2014-10-28T15:03:18Z</dcterms:modified>
</cp:coreProperties>
</file>